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331" r:id="rId4"/>
    <p:sldId id="302" r:id="rId5"/>
    <p:sldId id="308" r:id="rId6"/>
    <p:sldId id="318" r:id="rId7"/>
    <p:sldId id="332" r:id="rId8"/>
    <p:sldId id="368" r:id="rId9"/>
    <p:sldId id="343" r:id="rId10"/>
    <p:sldId id="369" r:id="rId11"/>
    <p:sldId id="296" r:id="rId12"/>
    <p:sldId id="371" r:id="rId13"/>
    <p:sldId id="333" r:id="rId14"/>
    <p:sldId id="312" r:id="rId15"/>
    <p:sldId id="310" r:id="rId16"/>
    <p:sldId id="307" r:id="rId17"/>
    <p:sldId id="319" r:id="rId18"/>
    <p:sldId id="316" r:id="rId19"/>
    <p:sldId id="317" r:id="rId20"/>
    <p:sldId id="315" r:id="rId21"/>
    <p:sldId id="320" r:id="rId22"/>
    <p:sldId id="321" r:id="rId23"/>
    <p:sldId id="322" r:id="rId24"/>
    <p:sldId id="325" r:id="rId25"/>
    <p:sldId id="326" r:id="rId26"/>
    <p:sldId id="311" r:id="rId27"/>
    <p:sldId id="329" r:id="rId28"/>
    <p:sldId id="324" r:id="rId29"/>
    <p:sldId id="376" r:id="rId30"/>
    <p:sldId id="330" r:id="rId31"/>
    <p:sldId id="334" r:id="rId32"/>
    <p:sldId id="335" r:id="rId33"/>
    <p:sldId id="336" r:id="rId34"/>
    <p:sldId id="337" r:id="rId35"/>
    <p:sldId id="338" r:id="rId36"/>
    <p:sldId id="344" r:id="rId37"/>
    <p:sldId id="284" r:id="rId38"/>
    <p:sldId id="259" r:id="rId39"/>
    <p:sldId id="290" r:id="rId40"/>
    <p:sldId id="375" r:id="rId41"/>
    <p:sldId id="340" r:id="rId42"/>
    <p:sldId id="342" r:id="rId43"/>
    <p:sldId id="404" r:id="rId44"/>
    <p:sldId id="341" r:id="rId45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5">
          <p15:clr>
            <a:srgbClr val="A4A3A4"/>
          </p15:clr>
        </p15:guide>
        <p15:guide id="2" pos="280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6062"/>
    <a:srgbClr val="FF6699"/>
    <a:srgbClr val="4CAB27"/>
    <a:srgbClr val="FA9234"/>
    <a:srgbClr val="6EA08A"/>
    <a:srgbClr val="E39508"/>
    <a:srgbClr val="E8EAE9"/>
    <a:srgbClr val="FCFCFC"/>
    <a:srgbClr val="CCD0D1"/>
    <a:srgbClr val="D7D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15" autoAdjust="0"/>
    <p:restoredTop sz="93028"/>
  </p:normalViewPr>
  <p:slideViewPr>
    <p:cSldViewPr>
      <p:cViewPr varScale="1">
        <p:scale>
          <a:sx n="106" d="100"/>
          <a:sy n="106" d="100"/>
        </p:scale>
        <p:origin x="878" y="77"/>
      </p:cViewPr>
      <p:guideLst>
        <p:guide orient="horz" pos="1595"/>
        <p:guide pos="2807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06397E-2"/>
          <c:y val="4.2913200000000401E-2"/>
          <c:w val="0.98436000000000001"/>
          <c:h val="0.6770210000000079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2016</c:v>
                </c:pt>
              </c:strCache>
            </c:strRef>
          </c:tx>
          <c:spPr>
            <a:ln w="38100" cap="flat" cmpd="sng" algn="ctr">
              <a:solidFill>
                <a:srgbClr val="80C3FF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21"/>
                <c:pt idx="0">
                  <c:v>10月2日</c:v>
                </c:pt>
                <c:pt idx="1">
                  <c:v>10月3日</c:v>
                </c:pt>
                <c:pt idx="2">
                  <c:v>10月4日</c:v>
                </c:pt>
                <c:pt idx="3">
                  <c:v>10月5日</c:v>
                </c:pt>
                <c:pt idx="4">
                  <c:v>10月6日</c:v>
                </c:pt>
                <c:pt idx="5">
                  <c:v>10月7日</c:v>
                </c:pt>
                <c:pt idx="6">
                  <c:v>10月8日</c:v>
                </c:pt>
                <c:pt idx="7">
                  <c:v>10月9日</c:v>
                </c:pt>
                <c:pt idx="8">
                  <c:v>10月10日</c:v>
                </c:pt>
                <c:pt idx="9">
                  <c:v>10月11日</c:v>
                </c:pt>
                <c:pt idx="10">
                  <c:v>10月12日</c:v>
                </c:pt>
                <c:pt idx="11">
                  <c:v>10月13日</c:v>
                </c:pt>
                <c:pt idx="12">
                  <c:v>10月14日</c:v>
                </c:pt>
                <c:pt idx="13">
                  <c:v>10月15日</c:v>
                </c:pt>
                <c:pt idx="14">
                  <c:v>10月16日</c:v>
                </c:pt>
                <c:pt idx="15">
                  <c:v>10月17日</c:v>
                </c:pt>
                <c:pt idx="16">
                  <c:v>10月18日</c:v>
                </c:pt>
                <c:pt idx="17">
                  <c:v>10月19日</c:v>
                </c:pt>
                <c:pt idx="18">
                  <c:v>10月20日</c:v>
                </c:pt>
                <c:pt idx="19">
                  <c:v>10月21日</c:v>
                </c:pt>
                <c:pt idx="20">
                  <c:v>10月22日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2689573.5</c:v>
                </c:pt>
                <c:pt idx="1">
                  <c:v>1708086.75</c:v>
                </c:pt>
                <c:pt idx="2">
                  <c:v>1552940.4</c:v>
                </c:pt>
                <c:pt idx="3">
                  <c:v>1676616.5</c:v>
                </c:pt>
                <c:pt idx="4">
                  <c:v>1622909.65</c:v>
                </c:pt>
                <c:pt idx="5">
                  <c:v>1501542.37</c:v>
                </c:pt>
                <c:pt idx="6">
                  <c:v>1414150.85</c:v>
                </c:pt>
                <c:pt idx="7">
                  <c:v>342881</c:v>
                </c:pt>
                <c:pt idx="8">
                  <c:v>335634</c:v>
                </c:pt>
                <c:pt idx="9">
                  <c:v>120559</c:v>
                </c:pt>
                <c:pt idx="10">
                  <c:v>301317.09999999998</c:v>
                </c:pt>
                <c:pt idx="11">
                  <c:v>284701</c:v>
                </c:pt>
                <c:pt idx="12">
                  <c:v>350975</c:v>
                </c:pt>
                <c:pt idx="13">
                  <c:v>1373578.5</c:v>
                </c:pt>
                <c:pt idx="14">
                  <c:v>5468097.7999999998</c:v>
                </c:pt>
                <c:pt idx="15">
                  <c:v>4124793.08</c:v>
                </c:pt>
                <c:pt idx="16">
                  <c:v>853061.25</c:v>
                </c:pt>
                <c:pt idx="17">
                  <c:v>709227</c:v>
                </c:pt>
                <c:pt idx="18">
                  <c:v>708894.75</c:v>
                </c:pt>
                <c:pt idx="19">
                  <c:v>792172.1</c:v>
                </c:pt>
                <c:pt idx="20">
                  <c:v>1531365.2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1764-41A4-86B1-7786258A09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2015</c:v>
                </c:pt>
              </c:strCache>
            </c:strRef>
          </c:tx>
          <c:spPr>
            <a:ln w="28575" cap="flat" cmpd="sng" algn="ctr">
              <a:solidFill>
                <a:srgbClr val="007D81"/>
              </a:solidFill>
              <a:prstDash val="dash"/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21"/>
                <c:pt idx="0">
                  <c:v>10月2日</c:v>
                </c:pt>
                <c:pt idx="1">
                  <c:v>10月3日</c:v>
                </c:pt>
                <c:pt idx="2">
                  <c:v>10月4日</c:v>
                </c:pt>
                <c:pt idx="3">
                  <c:v>10月5日</c:v>
                </c:pt>
                <c:pt idx="4">
                  <c:v>10月6日</c:v>
                </c:pt>
                <c:pt idx="5">
                  <c:v>10月7日</c:v>
                </c:pt>
                <c:pt idx="6">
                  <c:v>10月8日</c:v>
                </c:pt>
                <c:pt idx="7">
                  <c:v>10月9日</c:v>
                </c:pt>
                <c:pt idx="8">
                  <c:v>10月10日</c:v>
                </c:pt>
                <c:pt idx="9">
                  <c:v>10月11日</c:v>
                </c:pt>
                <c:pt idx="10">
                  <c:v>10月12日</c:v>
                </c:pt>
                <c:pt idx="11">
                  <c:v>10月13日</c:v>
                </c:pt>
                <c:pt idx="12">
                  <c:v>10月14日</c:v>
                </c:pt>
                <c:pt idx="13">
                  <c:v>10月15日</c:v>
                </c:pt>
                <c:pt idx="14">
                  <c:v>10月16日</c:v>
                </c:pt>
                <c:pt idx="15">
                  <c:v>10月17日</c:v>
                </c:pt>
                <c:pt idx="16">
                  <c:v>10月18日</c:v>
                </c:pt>
                <c:pt idx="17">
                  <c:v>10月19日</c:v>
                </c:pt>
                <c:pt idx="18">
                  <c:v>10月20日</c:v>
                </c:pt>
                <c:pt idx="19">
                  <c:v>10月21日</c:v>
                </c:pt>
                <c:pt idx="20">
                  <c:v>10月22日</c:v>
                </c:pt>
              </c:strCache>
            </c:strRef>
          </c:cat>
          <c:val>
            <c:numRef>
              <c:f>Sheet1!$C$2:$C$22</c:f>
              <c:numCache>
                <c:formatCode>General</c:formatCode>
                <c:ptCount val="21"/>
                <c:pt idx="0">
                  <c:v>1086590</c:v>
                </c:pt>
                <c:pt idx="1">
                  <c:v>912485</c:v>
                </c:pt>
                <c:pt idx="2">
                  <c:v>806694</c:v>
                </c:pt>
                <c:pt idx="3">
                  <c:v>833025.75</c:v>
                </c:pt>
                <c:pt idx="4">
                  <c:v>830022.75</c:v>
                </c:pt>
                <c:pt idx="5">
                  <c:v>796362.5</c:v>
                </c:pt>
                <c:pt idx="6">
                  <c:v>961885.5</c:v>
                </c:pt>
                <c:pt idx="7">
                  <c:v>139711.5</c:v>
                </c:pt>
                <c:pt idx="8">
                  <c:v>191580</c:v>
                </c:pt>
                <c:pt idx="9">
                  <c:v>469840.5</c:v>
                </c:pt>
                <c:pt idx="10">
                  <c:v>1224452</c:v>
                </c:pt>
                <c:pt idx="11">
                  <c:v>310020</c:v>
                </c:pt>
                <c:pt idx="12">
                  <c:v>135674</c:v>
                </c:pt>
                <c:pt idx="13">
                  <c:v>302638</c:v>
                </c:pt>
                <c:pt idx="14">
                  <c:v>350945.25</c:v>
                </c:pt>
                <c:pt idx="15">
                  <c:v>786282.5</c:v>
                </c:pt>
                <c:pt idx="16">
                  <c:v>3194943</c:v>
                </c:pt>
                <c:pt idx="17">
                  <c:v>2956987.5</c:v>
                </c:pt>
                <c:pt idx="18">
                  <c:v>540634</c:v>
                </c:pt>
                <c:pt idx="19">
                  <c:v>589543</c:v>
                </c:pt>
                <c:pt idx="20">
                  <c:v>639348.5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1764-41A4-86B1-7786258A09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4906240"/>
        <c:axId val="264907776"/>
      </c:lineChart>
      <c:catAx>
        <c:axId val="26490624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12700" cap="flat" cmpd="sng" algn="ctr">
            <a:noFill/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rgbClr val="000000"/>
                </a:solidFill>
                <a:latin typeface="Helvetica Neue"/>
                <a:ea typeface="+mn-ea"/>
                <a:cs typeface="+mn-cs"/>
              </a:defRPr>
            </a:pPr>
            <a:endParaRPr lang="zh-CN"/>
          </a:p>
        </c:txPr>
        <c:crossAx val="264907776"/>
        <c:crosses val="autoZero"/>
        <c:auto val="1"/>
        <c:lblAlgn val="ctr"/>
        <c:lblOffset val="100"/>
        <c:noMultiLvlLbl val="1"/>
      </c:catAx>
      <c:valAx>
        <c:axId val="264907776"/>
        <c:scaling>
          <c:orientation val="minMax"/>
        </c:scaling>
        <c:delete val="0"/>
        <c:axPos val="l"/>
        <c:numFmt formatCode="0.#" sourceLinked="0"/>
        <c:majorTickMark val="none"/>
        <c:minorTickMark val="none"/>
        <c:tickLblPos val="none"/>
        <c:spPr>
          <a:ln w="12700" cap="flat" cmpd="sng" algn="ctr">
            <a:noFill/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rgbClr val="000000"/>
                </a:solidFill>
                <a:latin typeface="Helvetica Neue"/>
                <a:ea typeface="+mn-ea"/>
                <a:cs typeface="+mn-cs"/>
              </a:defRPr>
            </a:pPr>
            <a:endParaRPr lang="zh-CN"/>
          </a:p>
        </c:txPr>
        <c:crossAx val="264906240"/>
        <c:crosses val="autoZero"/>
        <c:crossBetween val="between"/>
        <c:majorUnit val="1500000"/>
        <c:minorUnit val="750000"/>
      </c:valAx>
      <c:spPr>
        <a:noFill/>
        <a:ln w="12700" cap="flat">
          <a:noFill/>
          <a:miter lim="400000"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3.4168966774192899E-2"/>
          <c:y val="0.83629138661800195"/>
          <c:w val="0.93141799999999597"/>
          <c:h val="9.9951760204861698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rgbClr val="FFFFFF"/>
              </a:solidFill>
              <a:latin typeface="Helvetica Neue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96E-3"/>
          <c:y val="5.0000000000000096E-3"/>
          <c:w val="0.99"/>
          <c:h val="0.98749999999999605"/>
        </c:manualLayout>
      </c:layout>
      <c:pieChart>
        <c:varyColors val="1"/>
        <c:ser>
          <c:idx val="0"/>
          <c:order val="0"/>
          <c:tx>
            <c:strRef>
              <c:f>Sheet1!$A$2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rgbClr val="0096FF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66D9-4A39-A7E5-97FC5161F4A7}"/>
              </c:ext>
            </c:extLst>
          </c:dPt>
          <c:dPt>
            <c:idx val="1"/>
            <c:bubble3D val="0"/>
            <c:spPr>
              <a:solidFill>
                <a:srgbClr val="42424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66D9-4A39-A7E5-97FC5161F4A7}"/>
              </c:ext>
            </c:extLst>
          </c:dPt>
          <c:cat>
            <c:strRef>
              <c:f>Sheet1!$B$1:$C$1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63</c:v>
                </c:pt>
                <c:pt idx="1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D9-4A39-A7E5-97FC5161F4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zero"/>
    <c:showDLblsOverMax val="1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96E-3"/>
          <c:y val="5.0000000000000096E-3"/>
          <c:w val="0.99"/>
          <c:h val="0.98749999999999605"/>
        </c:manualLayout>
      </c:layout>
      <c:pieChart>
        <c:varyColors val="1"/>
        <c:ser>
          <c:idx val="0"/>
          <c:order val="0"/>
          <c:tx>
            <c:strRef>
              <c:f>Sheet1!$A$2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BA0B-466D-963A-48961B8AF7D2}"/>
              </c:ext>
            </c:extLst>
          </c:dPt>
          <c:dPt>
            <c:idx val="1"/>
            <c:bubble3D val="0"/>
            <c:spPr>
              <a:solidFill>
                <a:srgbClr val="0096FF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BA0B-466D-963A-48961B8AF7D2}"/>
              </c:ext>
            </c:extLst>
          </c:dPt>
          <c:cat>
            <c:strRef>
              <c:f>Sheet1!$B$1:$C$1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63</c:v>
                </c:pt>
                <c:pt idx="1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A0B-466D-963A-48961B8AF7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zero"/>
    <c:showDLblsOverMax val="1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B58EF-4ABD-40F4-ACA4-FE81D742E6DD}" type="datetimeFigureOut">
              <a:rPr lang="zh-CN" altLang="en-US" smtClean="0"/>
              <a:t>2017/8/2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FC198-2D83-4DFC-8CDD-7D23AF44D4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F8838-2596-481A-81BD-BA549497E720}" type="datetimeFigureOut">
              <a:rPr lang="zh-CN" altLang="en-US"/>
              <a:t>2017/8/2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507C5-9851-4EF6-82C9-5647805156C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3F2B87-989E-4F4D-A3D6-9B10DAD785BB}" type="datetimeFigureOut">
              <a:rPr lang="zh-CN" altLang="en-US"/>
              <a:t>2017/8/2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54EB6-7BED-43FD-8483-DCA0766CC83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B09A5-729D-4B62-9A05-E166FB412201}" type="datetimeFigureOut">
              <a:rPr lang="zh-CN" altLang="en-US"/>
              <a:t>2017/8/2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21541-2C8E-4FE7-AD01-6AECC40AD2E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4000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6008" y="123478"/>
            <a:ext cx="2741856" cy="277143"/>
          </a:xfrm>
        </p:spPr>
        <p:txBody>
          <a:bodyPr/>
          <a:lstStyle>
            <a:lvl1pPr algn="l">
              <a:defRPr sz="16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0" y="449610"/>
            <a:ext cx="9144000" cy="4693890"/>
          </a:xfrm>
          <a:prstGeom prst="rect">
            <a:avLst/>
          </a:prstGeom>
          <a:gradFill flip="none" rotWithShape="1">
            <a:gsLst>
              <a:gs pos="0">
                <a:srgbClr val="CCD0D1"/>
              </a:gs>
              <a:gs pos="49200">
                <a:srgbClr val="E8EAE9"/>
              </a:gs>
              <a:gs pos="100000">
                <a:srgbClr val="FCFCFC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离页连接符 20"/>
          <p:cNvSpPr/>
          <p:nvPr userDrawn="1"/>
        </p:nvSpPr>
        <p:spPr>
          <a:xfrm>
            <a:off x="213424" y="-1"/>
            <a:ext cx="381569" cy="5619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02D13-023C-493B-946F-6334B1550202}" type="datetimeFigureOut">
              <a:rPr lang="zh-CN" altLang="en-US"/>
              <a:t>2017/8/2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27665-4685-4CFB-A4DF-574C5BBB638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0EC45-3C31-4C3D-8B77-22FF0C9AAD4A}" type="datetimeFigureOut">
              <a:rPr lang="zh-CN" altLang="en-US"/>
              <a:t>2017/8/2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074A8-D729-49BB-A7BC-DB2359C77DB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2017/8/2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2A674-53CD-422B-9892-C4EF0827967E}" type="datetimeFigureOut">
              <a:rPr lang="zh-CN" altLang="en-US"/>
              <a:t>2017/8/2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350D4-CBC2-4A07-BB4A-B4CC231CE9C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118EC-EDEF-4F9C-852D-0A464BD53A70}" type="datetimeFigureOut">
              <a:rPr lang="zh-CN" altLang="en-US"/>
              <a:t>2017/8/2</a:t>
            </a:fld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C5073-A55C-4F3C-8D7B-130473455D17}" type="slidenum">
              <a:rPr lang="zh-CN" altLang="en-US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4000" cy="51435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784" y="2211710"/>
            <a:ext cx="9144000" cy="2931790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7"/>
          <p:cNvSpPr>
            <a:spLocks noChangeArrowheads="1"/>
          </p:cNvSpPr>
          <p:nvPr userDrawn="1"/>
        </p:nvSpPr>
        <p:spPr bwMode="auto">
          <a:xfrm>
            <a:off x="2491740" y="607789"/>
            <a:ext cx="41605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Swis721 Th BT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THE BUSENESS PLAN</a:t>
            </a:r>
            <a:endParaRPr lang="zh-CN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Swis721 Th BT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271" y="197982"/>
            <a:ext cx="913458" cy="2802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5C5-19AB-4D7E-BF4E-8030D4BC8E07}" type="datetimeFigureOut">
              <a:rPr lang="zh-CN" altLang="en-US"/>
              <a:t>2017/8/2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2AC4E-50CB-4334-996F-7EE8464BD26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6AEFD-D42C-445E-A078-69D256A721CC}" type="datetimeFigureOut">
              <a:rPr lang="zh-CN" altLang="en-US"/>
              <a:t>2017/8/2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7A587-D83B-45BF-80B0-EB01029C556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CA76A6C-E1BF-41A9-90D8-1F55C472F0D3}" type="datetimeFigureOut">
              <a:rPr lang="zh-CN" altLang="en-US"/>
              <a:t>2017/8/2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AC6EAE7-8652-497A-B0B9-2516C5BD65FF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7.png"/><Relationship Id="rId9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7.png"/><Relationship Id="rId7" Type="http://schemas.openxmlformats.org/officeDocument/2006/relationships/image" Target="../media/image9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10" Type="http://schemas.openxmlformats.org/officeDocument/2006/relationships/image" Target="../media/image98.jpeg"/><Relationship Id="rId4" Type="http://schemas.openxmlformats.org/officeDocument/2006/relationships/image" Target="../media/image92.jpeg"/><Relationship Id="rId9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7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jpe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8.jpe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3.jpeg"/><Relationship Id="rId5" Type="http://schemas.openxmlformats.org/officeDocument/2006/relationships/image" Target="../media/image108.png"/><Relationship Id="rId10" Type="http://schemas.openxmlformats.org/officeDocument/2006/relationships/image" Target="../media/image7.png"/><Relationship Id="rId4" Type="http://schemas.openxmlformats.org/officeDocument/2006/relationships/image" Target="../media/image107.jpeg"/><Relationship Id="rId9" Type="http://schemas.openxmlformats.org/officeDocument/2006/relationships/image" Target="../media/image11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01" y="0"/>
            <a:ext cx="9274221" cy="514349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0128"/>
            <a:ext cx="9252520" cy="18333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7854"/>
            <a:ext cx="9252520" cy="1636776"/>
          </a:xfrm>
          <a:prstGeom prst="rect">
            <a:avLst/>
          </a:prstGeom>
        </p:spPr>
      </p:pic>
      <p:pic>
        <p:nvPicPr>
          <p:cNvPr id="6" name="图片 5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01" y="3300784"/>
            <a:ext cx="9144000" cy="1833372"/>
          </a:xfrm>
          <a:prstGeom prst="rect">
            <a:avLst/>
          </a:prstGeom>
        </p:spPr>
      </p:pic>
      <p:sp>
        <p:nvSpPr>
          <p:cNvPr id="5" name="TextBox 7"/>
          <p:cNvSpPr>
            <a:spLocks noChangeArrowheads="1"/>
          </p:cNvSpPr>
          <p:nvPr/>
        </p:nvSpPr>
        <p:spPr bwMode="auto">
          <a:xfrm>
            <a:off x="3275856" y="1635646"/>
            <a:ext cx="5616624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BOSS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校长 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让学校运营管理更高效</a:t>
            </a:r>
          </a:p>
        </p:txBody>
      </p:sp>
      <p:sp>
        <p:nvSpPr>
          <p:cNvPr id="8" name="TextBox 7"/>
          <p:cNvSpPr>
            <a:spLocks noChangeArrowheads="1"/>
          </p:cNvSpPr>
          <p:nvPr/>
        </p:nvSpPr>
        <p:spPr bwMode="auto">
          <a:xfrm>
            <a:off x="4175448" y="3363838"/>
            <a:ext cx="49685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LilyUPC" panose="020B0604020202020204" pitchFamily="34" charset="-34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用技术驱动教育未来</a:t>
            </a:r>
          </a:p>
        </p:txBody>
      </p:sp>
      <p:sp>
        <p:nvSpPr>
          <p:cNvPr id="2" name="矩形 1"/>
          <p:cNvSpPr/>
          <p:nvPr/>
        </p:nvSpPr>
        <p:spPr>
          <a:xfrm>
            <a:off x="108520" y="3300784"/>
            <a:ext cx="9144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3291065"/>
            <a:ext cx="3635896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67944" y="195486"/>
            <a:ext cx="999877" cy="43097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14:vortex dir="r"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52520" cy="5143500"/>
          </a:xfrm>
          <a:prstGeom prst="rect">
            <a:avLst/>
          </a:prstGeom>
        </p:spPr>
      </p:pic>
      <p:sp>
        <p:nvSpPr>
          <p:cNvPr id="12" name="矩形 5"/>
          <p:cNvSpPr/>
          <p:nvPr/>
        </p:nvSpPr>
        <p:spPr>
          <a:xfrm>
            <a:off x="784" y="2211710"/>
            <a:ext cx="9251736" cy="2931790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9"/>
          <p:cNvSpPr txBox="1"/>
          <p:nvPr/>
        </p:nvSpPr>
        <p:spPr>
          <a:xfrm>
            <a:off x="2851151" y="2944120"/>
            <a:ext cx="3441700" cy="65595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产品形式</a:t>
            </a:r>
          </a:p>
        </p:txBody>
      </p:sp>
      <p:sp>
        <p:nvSpPr>
          <p:cNvPr id="13" name="Freeform 5"/>
          <p:cNvSpPr/>
          <p:nvPr/>
        </p:nvSpPr>
        <p:spPr bwMode="auto">
          <a:xfrm>
            <a:off x="3995936" y="1635646"/>
            <a:ext cx="1296144" cy="116862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KSO_Shape"/>
          <p:cNvSpPr>
            <a:spLocks noChangeAspect="1"/>
          </p:cNvSpPr>
          <p:nvPr/>
        </p:nvSpPr>
        <p:spPr bwMode="auto">
          <a:xfrm>
            <a:off x="4276368" y="1930393"/>
            <a:ext cx="725605" cy="617971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16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195486"/>
            <a:ext cx="999877" cy="43097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6008" y="206375"/>
            <a:ext cx="2741856" cy="277143"/>
          </a:xfrm>
        </p:spPr>
        <p:txBody>
          <a:bodyPr/>
          <a:lstStyle/>
          <a:p>
            <a:r>
              <a:rPr lang="zh-CN" altLang="en-US" b="1" dirty="0"/>
              <a:t>产品形式</a:t>
            </a:r>
          </a:p>
        </p:txBody>
      </p:sp>
      <p:sp>
        <p:nvSpPr>
          <p:cNvPr id="28" name="KSO_Shape"/>
          <p:cNvSpPr/>
          <p:nvPr/>
        </p:nvSpPr>
        <p:spPr bwMode="auto">
          <a:xfrm>
            <a:off x="256394" y="192552"/>
            <a:ext cx="293904" cy="290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rgbClr val="FA9234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547360" y="987574"/>
            <a:ext cx="5904960" cy="1678792"/>
            <a:chOff x="899592" y="771550"/>
            <a:chExt cx="7345120" cy="2088232"/>
          </a:xfrm>
        </p:grpSpPr>
        <p:sp>
          <p:nvSpPr>
            <p:cNvPr id="3" name="椭圆 2"/>
            <p:cNvSpPr/>
            <p:nvPr/>
          </p:nvSpPr>
          <p:spPr>
            <a:xfrm>
              <a:off x="3635896" y="843558"/>
              <a:ext cx="2016224" cy="20162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899592" y="771550"/>
              <a:ext cx="2016224" cy="20162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6228488" y="843558"/>
              <a:ext cx="2016224" cy="20162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11197" y="2047949"/>
              <a:ext cx="103686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移动端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42045" y="1975941"/>
              <a:ext cx="133131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端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53347" y="2119957"/>
              <a:ext cx="116650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微信端</a:t>
              </a:r>
            </a:p>
          </p:txBody>
        </p:sp>
        <p:sp>
          <p:nvSpPr>
            <p:cNvPr id="9" name="KSO_Shape"/>
            <p:cNvSpPr/>
            <p:nvPr/>
          </p:nvSpPr>
          <p:spPr bwMode="auto">
            <a:xfrm>
              <a:off x="1552184" y="1202665"/>
              <a:ext cx="711040" cy="532094"/>
            </a:xfrm>
            <a:custGeom>
              <a:avLst/>
              <a:gdLst>
                <a:gd name="T0" fmla="*/ 151004 w 5185"/>
                <a:gd name="T1" fmla="*/ 1065477 h 3880"/>
                <a:gd name="T2" fmla="*/ 1873403 w 5185"/>
                <a:gd name="T3" fmla="*/ 1297678 h 3880"/>
                <a:gd name="T4" fmla="*/ 751713 w 5185"/>
                <a:gd name="T5" fmla="*/ 1241832 h 3880"/>
                <a:gd name="T6" fmla="*/ 1108464 w 5185"/>
                <a:gd name="T7" fmla="*/ 1148144 h 3880"/>
                <a:gd name="T8" fmla="*/ 751713 w 5185"/>
                <a:gd name="T9" fmla="*/ 1241832 h 3880"/>
                <a:gd name="T10" fmla="*/ 1726808 w 5185"/>
                <a:gd name="T11" fmla="*/ 1012203 h 3880"/>
                <a:gd name="T12" fmla="*/ 1726073 w 5185"/>
                <a:gd name="T13" fmla="*/ 1007794 h 3880"/>
                <a:gd name="T14" fmla="*/ 1726808 w 5185"/>
                <a:gd name="T15" fmla="*/ 44089 h 3880"/>
                <a:gd name="T16" fmla="*/ 1726441 w 5185"/>
                <a:gd name="T17" fmla="*/ 39680 h 3880"/>
                <a:gd name="T18" fmla="*/ 1724604 w 5185"/>
                <a:gd name="T19" fmla="*/ 30862 h 3880"/>
                <a:gd name="T20" fmla="*/ 1721297 w 5185"/>
                <a:gd name="T21" fmla="*/ 23147 h 3880"/>
                <a:gd name="T22" fmla="*/ 1716888 w 5185"/>
                <a:gd name="T23" fmla="*/ 15798 h 3880"/>
                <a:gd name="T24" fmla="*/ 1711010 w 5185"/>
                <a:gd name="T25" fmla="*/ 9920 h 3880"/>
                <a:gd name="T26" fmla="*/ 1703662 w 5185"/>
                <a:gd name="T27" fmla="*/ 5144 h 3880"/>
                <a:gd name="T28" fmla="*/ 1695946 w 5185"/>
                <a:gd name="T29" fmla="*/ 1837 h 3880"/>
                <a:gd name="T30" fmla="*/ 1687128 w 5185"/>
                <a:gd name="T31" fmla="*/ 367 h 3880"/>
                <a:gd name="T32" fmla="*/ 222281 w 5185"/>
                <a:gd name="T33" fmla="*/ 0 h 3880"/>
                <a:gd name="T34" fmla="*/ 217872 w 5185"/>
                <a:gd name="T35" fmla="*/ 367 h 3880"/>
                <a:gd name="T36" fmla="*/ 209054 w 5185"/>
                <a:gd name="T37" fmla="*/ 1837 h 3880"/>
                <a:gd name="T38" fmla="*/ 201338 w 5185"/>
                <a:gd name="T39" fmla="*/ 5144 h 3880"/>
                <a:gd name="T40" fmla="*/ 194358 w 5185"/>
                <a:gd name="T41" fmla="*/ 9920 h 3880"/>
                <a:gd name="T42" fmla="*/ 188112 w 5185"/>
                <a:gd name="T43" fmla="*/ 15798 h 3880"/>
                <a:gd name="T44" fmla="*/ 183336 w 5185"/>
                <a:gd name="T45" fmla="*/ 23147 h 3880"/>
                <a:gd name="T46" fmla="*/ 180029 w 5185"/>
                <a:gd name="T47" fmla="*/ 30862 h 3880"/>
                <a:gd name="T48" fmla="*/ 178559 w 5185"/>
                <a:gd name="T49" fmla="*/ 39680 h 3880"/>
                <a:gd name="T50" fmla="*/ 178192 w 5185"/>
                <a:gd name="T51" fmla="*/ 1003386 h 3880"/>
                <a:gd name="T52" fmla="*/ 178559 w 5185"/>
                <a:gd name="T53" fmla="*/ 1007794 h 3880"/>
                <a:gd name="T54" fmla="*/ 178192 w 5185"/>
                <a:gd name="T55" fmla="*/ 1012203 h 3880"/>
                <a:gd name="T56" fmla="*/ 1727176 w 5185"/>
                <a:gd name="T57" fmla="*/ 1012571 h 3880"/>
                <a:gd name="T58" fmla="*/ 1616954 w 5185"/>
                <a:gd name="T59" fmla="*/ 937620 h 3880"/>
                <a:gd name="T60" fmla="*/ 288046 w 5185"/>
                <a:gd name="T61" fmla="*/ 109854 h 3880"/>
                <a:gd name="T62" fmla="*/ 1616954 w 5185"/>
                <a:gd name="T63" fmla="*/ 937620 h 3880"/>
                <a:gd name="T64" fmla="*/ 4409 w 5185"/>
                <a:gd name="T65" fmla="*/ 1350584 h 3880"/>
                <a:gd name="T66" fmla="*/ 0 w 5185"/>
                <a:gd name="T67" fmla="*/ 1359402 h 3880"/>
                <a:gd name="T68" fmla="*/ 735 w 5185"/>
                <a:gd name="T69" fmla="*/ 1369322 h 3880"/>
                <a:gd name="T70" fmla="*/ 3307 w 5185"/>
                <a:gd name="T71" fmla="*/ 1379977 h 3880"/>
                <a:gd name="T72" fmla="*/ 7348 w 5185"/>
                <a:gd name="T73" fmla="*/ 1390999 h 3880"/>
                <a:gd name="T74" fmla="*/ 13227 w 5185"/>
                <a:gd name="T75" fmla="*/ 1401654 h 3880"/>
                <a:gd name="T76" fmla="*/ 19473 w 5185"/>
                <a:gd name="T77" fmla="*/ 1411206 h 3880"/>
                <a:gd name="T78" fmla="*/ 26821 w 5185"/>
                <a:gd name="T79" fmla="*/ 1418554 h 3880"/>
                <a:gd name="T80" fmla="*/ 35271 w 5185"/>
                <a:gd name="T81" fmla="*/ 1423698 h 3880"/>
                <a:gd name="T82" fmla="*/ 41884 w 5185"/>
                <a:gd name="T83" fmla="*/ 1425168 h 3880"/>
                <a:gd name="T84" fmla="*/ 1860911 w 5185"/>
                <a:gd name="T85" fmla="*/ 1425535 h 3880"/>
                <a:gd name="T86" fmla="*/ 1863116 w 5185"/>
                <a:gd name="T87" fmla="*/ 1425168 h 3880"/>
                <a:gd name="T88" fmla="*/ 1869729 w 5185"/>
                <a:gd name="T89" fmla="*/ 1423698 h 3880"/>
                <a:gd name="T90" fmla="*/ 1878179 w 5185"/>
                <a:gd name="T91" fmla="*/ 1418554 h 3880"/>
                <a:gd name="T92" fmla="*/ 1885527 w 5185"/>
                <a:gd name="T93" fmla="*/ 1411206 h 3880"/>
                <a:gd name="T94" fmla="*/ 1892141 w 5185"/>
                <a:gd name="T95" fmla="*/ 1401654 h 3880"/>
                <a:gd name="T96" fmla="*/ 1897652 w 5185"/>
                <a:gd name="T97" fmla="*/ 1390999 h 3880"/>
                <a:gd name="T98" fmla="*/ 1901693 w 5185"/>
                <a:gd name="T99" fmla="*/ 1379977 h 3880"/>
                <a:gd name="T100" fmla="*/ 1903898 w 5185"/>
                <a:gd name="T101" fmla="*/ 1369322 h 3880"/>
                <a:gd name="T102" fmla="*/ 1905000 w 5185"/>
                <a:gd name="T103" fmla="*/ 1359402 h 38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185" h="3880">
                  <a:moveTo>
                    <a:pt x="4775" y="2900"/>
                  </a:moveTo>
                  <a:lnTo>
                    <a:pt x="411" y="2900"/>
                  </a:lnTo>
                  <a:lnTo>
                    <a:pt x="87" y="3532"/>
                  </a:lnTo>
                  <a:lnTo>
                    <a:pt x="5099" y="3532"/>
                  </a:lnTo>
                  <a:lnTo>
                    <a:pt x="4775" y="2900"/>
                  </a:lnTo>
                  <a:close/>
                  <a:moveTo>
                    <a:pt x="2046" y="3380"/>
                  </a:moveTo>
                  <a:lnTo>
                    <a:pt x="2181" y="3125"/>
                  </a:lnTo>
                  <a:lnTo>
                    <a:pt x="3017" y="3125"/>
                  </a:lnTo>
                  <a:lnTo>
                    <a:pt x="3139" y="3380"/>
                  </a:lnTo>
                  <a:lnTo>
                    <a:pt x="2046" y="3380"/>
                  </a:lnTo>
                  <a:close/>
                  <a:moveTo>
                    <a:pt x="4700" y="2755"/>
                  </a:moveTo>
                  <a:lnTo>
                    <a:pt x="4700" y="2755"/>
                  </a:lnTo>
                  <a:lnTo>
                    <a:pt x="4698" y="2743"/>
                  </a:lnTo>
                  <a:lnTo>
                    <a:pt x="4700" y="2731"/>
                  </a:lnTo>
                  <a:lnTo>
                    <a:pt x="4700" y="120"/>
                  </a:lnTo>
                  <a:lnTo>
                    <a:pt x="4699" y="108"/>
                  </a:lnTo>
                  <a:lnTo>
                    <a:pt x="4697" y="95"/>
                  </a:lnTo>
                  <a:lnTo>
                    <a:pt x="4694" y="84"/>
                  </a:lnTo>
                  <a:lnTo>
                    <a:pt x="4690" y="73"/>
                  </a:lnTo>
                  <a:lnTo>
                    <a:pt x="4685" y="63"/>
                  </a:lnTo>
                  <a:lnTo>
                    <a:pt x="4680" y="53"/>
                  </a:lnTo>
                  <a:lnTo>
                    <a:pt x="4673" y="43"/>
                  </a:lnTo>
                  <a:lnTo>
                    <a:pt x="4665" y="34"/>
                  </a:lnTo>
                  <a:lnTo>
                    <a:pt x="4657" y="27"/>
                  </a:lnTo>
                  <a:lnTo>
                    <a:pt x="4647" y="20"/>
                  </a:lnTo>
                  <a:lnTo>
                    <a:pt x="4637" y="14"/>
                  </a:lnTo>
                  <a:lnTo>
                    <a:pt x="4627" y="9"/>
                  </a:lnTo>
                  <a:lnTo>
                    <a:pt x="4616" y="5"/>
                  </a:lnTo>
                  <a:lnTo>
                    <a:pt x="4605" y="2"/>
                  </a:lnTo>
                  <a:lnTo>
                    <a:pt x="4592" y="1"/>
                  </a:lnTo>
                  <a:lnTo>
                    <a:pt x="4580" y="0"/>
                  </a:lnTo>
                  <a:lnTo>
                    <a:pt x="605" y="0"/>
                  </a:lnTo>
                  <a:lnTo>
                    <a:pt x="593" y="1"/>
                  </a:lnTo>
                  <a:lnTo>
                    <a:pt x="581" y="2"/>
                  </a:lnTo>
                  <a:lnTo>
                    <a:pt x="569" y="5"/>
                  </a:lnTo>
                  <a:lnTo>
                    <a:pt x="558" y="9"/>
                  </a:lnTo>
                  <a:lnTo>
                    <a:pt x="548" y="14"/>
                  </a:lnTo>
                  <a:lnTo>
                    <a:pt x="538" y="20"/>
                  </a:lnTo>
                  <a:lnTo>
                    <a:pt x="529" y="27"/>
                  </a:lnTo>
                  <a:lnTo>
                    <a:pt x="521" y="34"/>
                  </a:lnTo>
                  <a:lnTo>
                    <a:pt x="512" y="43"/>
                  </a:lnTo>
                  <a:lnTo>
                    <a:pt x="505" y="53"/>
                  </a:lnTo>
                  <a:lnTo>
                    <a:pt x="499" y="63"/>
                  </a:lnTo>
                  <a:lnTo>
                    <a:pt x="494" y="73"/>
                  </a:lnTo>
                  <a:lnTo>
                    <a:pt x="490" y="84"/>
                  </a:lnTo>
                  <a:lnTo>
                    <a:pt x="488" y="95"/>
                  </a:lnTo>
                  <a:lnTo>
                    <a:pt x="486" y="108"/>
                  </a:lnTo>
                  <a:lnTo>
                    <a:pt x="485" y="120"/>
                  </a:lnTo>
                  <a:lnTo>
                    <a:pt x="485" y="2731"/>
                  </a:lnTo>
                  <a:lnTo>
                    <a:pt x="486" y="2743"/>
                  </a:lnTo>
                  <a:lnTo>
                    <a:pt x="485" y="2755"/>
                  </a:lnTo>
                  <a:lnTo>
                    <a:pt x="484" y="2756"/>
                  </a:lnTo>
                  <a:lnTo>
                    <a:pt x="4701" y="2756"/>
                  </a:lnTo>
                  <a:lnTo>
                    <a:pt x="4700" y="2755"/>
                  </a:lnTo>
                  <a:close/>
                  <a:moveTo>
                    <a:pt x="4401" y="2552"/>
                  </a:moveTo>
                  <a:lnTo>
                    <a:pt x="784" y="2552"/>
                  </a:lnTo>
                  <a:lnTo>
                    <a:pt x="784" y="299"/>
                  </a:lnTo>
                  <a:lnTo>
                    <a:pt x="4401" y="299"/>
                  </a:lnTo>
                  <a:lnTo>
                    <a:pt x="4401" y="2552"/>
                  </a:lnTo>
                  <a:close/>
                  <a:moveTo>
                    <a:pt x="5172" y="3676"/>
                  </a:moveTo>
                  <a:lnTo>
                    <a:pt x="12" y="3676"/>
                  </a:lnTo>
                  <a:lnTo>
                    <a:pt x="0" y="3700"/>
                  </a:lnTo>
                  <a:lnTo>
                    <a:pt x="1" y="3713"/>
                  </a:lnTo>
                  <a:lnTo>
                    <a:pt x="2" y="3727"/>
                  </a:lnTo>
                  <a:lnTo>
                    <a:pt x="5" y="3741"/>
                  </a:lnTo>
                  <a:lnTo>
                    <a:pt x="9" y="3756"/>
                  </a:lnTo>
                  <a:lnTo>
                    <a:pt x="14" y="3771"/>
                  </a:lnTo>
                  <a:lnTo>
                    <a:pt x="20" y="3786"/>
                  </a:lnTo>
                  <a:lnTo>
                    <a:pt x="28" y="3801"/>
                  </a:lnTo>
                  <a:lnTo>
                    <a:pt x="36" y="3815"/>
                  </a:lnTo>
                  <a:lnTo>
                    <a:pt x="44" y="3828"/>
                  </a:lnTo>
                  <a:lnTo>
                    <a:pt x="53" y="3841"/>
                  </a:lnTo>
                  <a:lnTo>
                    <a:pt x="63" y="3852"/>
                  </a:lnTo>
                  <a:lnTo>
                    <a:pt x="73" y="3861"/>
                  </a:lnTo>
                  <a:lnTo>
                    <a:pt x="85" y="3869"/>
                  </a:lnTo>
                  <a:lnTo>
                    <a:pt x="96" y="3875"/>
                  </a:lnTo>
                  <a:lnTo>
                    <a:pt x="108" y="3878"/>
                  </a:lnTo>
                  <a:lnTo>
                    <a:pt x="114" y="3879"/>
                  </a:lnTo>
                  <a:lnTo>
                    <a:pt x="120" y="3880"/>
                  </a:lnTo>
                  <a:lnTo>
                    <a:pt x="5065" y="3880"/>
                  </a:lnTo>
                  <a:lnTo>
                    <a:pt x="5071" y="3879"/>
                  </a:lnTo>
                  <a:lnTo>
                    <a:pt x="5077" y="3878"/>
                  </a:lnTo>
                  <a:lnTo>
                    <a:pt x="5089" y="3875"/>
                  </a:lnTo>
                  <a:lnTo>
                    <a:pt x="5101" y="3869"/>
                  </a:lnTo>
                  <a:lnTo>
                    <a:pt x="5112" y="3861"/>
                  </a:lnTo>
                  <a:lnTo>
                    <a:pt x="5122" y="3852"/>
                  </a:lnTo>
                  <a:lnTo>
                    <a:pt x="5132" y="3841"/>
                  </a:lnTo>
                  <a:lnTo>
                    <a:pt x="5141" y="3828"/>
                  </a:lnTo>
                  <a:lnTo>
                    <a:pt x="5150" y="3815"/>
                  </a:lnTo>
                  <a:lnTo>
                    <a:pt x="5158" y="3801"/>
                  </a:lnTo>
                  <a:lnTo>
                    <a:pt x="5165" y="3786"/>
                  </a:lnTo>
                  <a:lnTo>
                    <a:pt x="5171" y="3771"/>
                  </a:lnTo>
                  <a:lnTo>
                    <a:pt x="5176" y="3756"/>
                  </a:lnTo>
                  <a:lnTo>
                    <a:pt x="5180" y="3741"/>
                  </a:lnTo>
                  <a:lnTo>
                    <a:pt x="5182" y="3727"/>
                  </a:lnTo>
                  <a:lnTo>
                    <a:pt x="5184" y="3713"/>
                  </a:lnTo>
                  <a:lnTo>
                    <a:pt x="5185" y="3700"/>
                  </a:lnTo>
                  <a:lnTo>
                    <a:pt x="5172" y="3676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bIns="36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" name="KSO_Shape"/>
            <p:cNvSpPr/>
            <p:nvPr/>
          </p:nvSpPr>
          <p:spPr bwMode="auto">
            <a:xfrm>
              <a:off x="4355976" y="1314846"/>
              <a:ext cx="648072" cy="546540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6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767023" y="1696467"/>
              <a:ext cx="310406" cy="310406"/>
              <a:chOff x="3264324" y="1749600"/>
              <a:chExt cx="348156" cy="348156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3264324" y="1900818"/>
                <a:ext cx="348156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 rot="5400000">
                <a:off x="3264324" y="1900818"/>
                <a:ext cx="348156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09466" y="1696467"/>
              <a:ext cx="310406" cy="310406"/>
              <a:chOff x="3264324" y="1749600"/>
              <a:chExt cx="348156" cy="348156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3264324" y="1900818"/>
                <a:ext cx="348156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 rot="5400000">
                <a:off x="3264324" y="1900818"/>
                <a:ext cx="348156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29" name="Picture 3" descr="C:\Users\Administrator\Desktop\未标题-4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04248" y="1275606"/>
              <a:ext cx="724315" cy="648072"/>
            </a:xfrm>
            <a:prstGeom prst="rect">
              <a:avLst/>
            </a:prstGeom>
            <a:noFill/>
          </p:spPr>
        </p:pic>
      </p:grpSp>
      <p:pic>
        <p:nvPicPr>
          <p:cNvPr id="30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4368" y="123478"/>
            <a:ext cx="999877" cy="430972"/>
          </a:xfrm>
          <a:prstGeom prst="rect">
            <a:avLst/>
          </a:prstGeom>
          <a:noFill/>
        </p:spPr>
      </p:pic>
      <p:grpSp>
        <p:nvGrpSpPr>
          <p:cNvPr id="58" name="组合 57"/>
          <p:cNvGrpSpPr/>
          <p:nvPr/>
        </p:nvGrpSpPr>
        <p:grpSpPr>
          <a:xfrm>
            <a:off x="179512" y="2859782"/>
            <a:ext cx="8856984" cy="1296144"/>
            <a:chOff x="179512" y="2787774"/>
            <a:chExt cx="8856984" cy="1296144"/>
          </a:xfrm>
        </p:grpSpPr>
        <p:sp>
          <p:nvSpPr>
            <p:cNvPr id="43" name="燕尾形 42"/>
            <p:cNvSpPr/>
            <p:nvPr/>
          </p:nvSpPr>
          <p:spPr>
            <a:xfrm>
              <a:off x="1964754" y="2787774"/>
              <a:ext cx="1887165" cy="576064"/>
            </a:xfrm>
            <a:prstGeom prst="chevron">
              <a:avLst/>
            </a:prstGeom>
            <a:solidFill>
              <a:srgbClr val="6EA0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咨询效能</a:t>
              </a:r>
            </a:p>
          </p:txBody>
        </p:sp>
        <p:sp>
          <p:nvSpPr>
            <p:cNvPr id="44" name="燕尾形 43"/>
            <p:cNvSpPr/>
            <p:nvPr/>
          </p:nvSpPr>
          <p:spPr>
            <a:xfrm>
              <a:off x="3596742" y="2787774"/>
              <a:ext cx="2199394" cy="576064"/>
            </a:xfrm>
            <a:prstGeom prst="chevron">
              <a:avLst/>
            </a:prstGeom>
            <a:solidFill>
              <a:srgbClr val="4C60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运营管理</a:t>
              </a:r>
            </a:p>
          </p:txBody>
        </p:sp>
        <p:sp>
          <p:nvSpPr>
            <p:cNvPr id="46" name="燕尾形 45"/>
            <p:cNvSpPr/>
            <p:nvPr/>
          </p:nvSpPr>
          <p:spPr>
            <a:xfrm>
              <a:off x="7216202" y="2787774"/>
              <a:ext cx="1820294" cy="576064"/>
            </a:xfrm>
            <a:prstGeom prst="chevron">
              <a:avLst/>
            </a:prstGeom>
            <a:solidFill>
              <a:srgbClr val="4CAB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家校服务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五边形 46"/>
            <p:cNvSpPr/>
            <p:nvPr/>
          </p:nvSpPr>
          <p:spPr>
            <a:xfrm>
              <a:off x="179512" y="2787774"/>
              <a:ext cx="2016224" cy="576064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市场招生</a:t>
              </a: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179512" y="3291830"/>
              <a:ext cx="1728192" cy="79208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微秀</a:t>
              </a:r>
              <a:endPara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个性化市场招生神器</a:t>
              </a: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1979712" y="3291830"/>
              <a:ext cx="1584176" cy="792088"/>
            </a:xfrm>
            <a:prstGeom prst="roundRect">
              <a:avLst/>
            </a:prstGeom>
            <a:noFill/>
            <a:ln>
              <a:solidFill>
                <a:srgbClr val="6EA0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1400" b="1" dirty="0">
                <a:solidFill>
                  <a:srgbClr val="6EA08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b="1" dirty="0">
                  <a:solidFill>
                    <a:srgbClr val="6EA08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电服宝</a:t>
              </a:r>
              <a:endParaRPr lang="en-US" altLang="zh-CN" sz="1400" b="1" dirty="0">
                <a:solidFill>
                  <a:srgbClr val="6EA08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rgbClr val="6EA08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咨询效能提升法宝</a:t>
              </a:r>
            </a:p>
          </p:txBody>
        </p:sp>
        <p:sp>
          <p:nvSpPr>
            <p:cNvPr id="56" name="圆角矩形 55"/>
            <p:cNvSpPr/>
            <p:nvPr/>
          </p:nvSpPr>
          <p:spPr>
            <a:xfrm>
              <a:off x="5580112" y="3291830"/>
              <a:ext cx="1571986" cy="792088"/>
            </a:xfrm>
            <a:prstGeom prst="roundRect">
              <a:avLst/>
            </a:prstGeom>
            <a:noFill/>
            <a:ln>
              <a:solidFill>
                <a:srgbClr val="FA92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1400" b="1" dirty="0">
                <a:solidFill>
                  <a:srgbClr val="FA923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b="1" dirty="0">
                  <a:solidFill>
                    <a:srgbClr val="FA923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教学易</a:t>
              </a:r>
              <a:endParaRPr lang="en-US" altLang="zh-CN" sz="1400" b="1" dirty="0">
                <a:solidFill>
                  <a:srgbClr val="FA923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rgbClr val="FA923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金牌老师孵化平台</a:t>
              </a:r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3635895" y="3291830"/>
              <a:ext cx="1849283" cy="792088"/>
            </a:xfrm>
            <a:prstGeom prst="roundRect">
              <a:avLst/>
            </a:prstGeom>
            <a:noFill/>
            <a:ln>
              <a:solidFill>
                <a:srgbClr val="4C6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1400" b="1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b="1" dirty="0">
                  <a:solidFill>
                    <a:srgbClr val="4C60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BOSS</a:t>
              </a:r>
              <a:r>
                <a:rPr lang="zh-CN" altLang="en-US" sz="1400" b="1" dirty="0">
                  <a:solidFill>
                    <a:srgbClr val="4C60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校长</a:t>
              </a:r>
              <a:endParaRPr lang="en-US" altLang="zh-CN" sz="1400" b="1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rgbClr val="4C60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让学校运营管理更高效</a:t>
              </a:r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7236296" y="3291830"/>
              <a:ext cx="1512168" cy="792088"/>
            </a:xfrm>
            <a:prstGeom prst="roundRect">
              <a:avLst/>
            </a:prstGeom>
            <a:noFill/>
            <a:ln>
              <a:solidFill>
                <a:srgbClr val="4CAB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1400" b="1" dirty="0">
                <a:solidFill>
                  <a:srgbClr val="4CAB2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b="1" dirty="0">
                  <a:solidFill>
                    <a:srgbClr val="4CAB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学讯通</a:t>
              </a:r>
              <a:endParaRPr lang="en-US" altLang="zh-CN" sz="1400" b="1" dirty="0">
                <a:solidFill>
                  <a:srgbClr val="4CAB2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rgbClr val="4CAB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家校沟通零距离</a:t>
              </a:r>
            </a:p>
          </p:txBody>
        </p:sp>
        <p:sp>
          <p:nvSpPr>
            <p:cNvPr id="45" name="燕尾形 44"/>
            <p:cNvSpPr/>
            <p:nvPr/>
          </p:nvSpPr>
          <p:spPr>
            <a:xfrm>
              <a:off x="5560018" y="2787774"/>
              <a:ext cx="1892302" cy="576064"/>
            </a:xfrm>
            <a:prstGeom prst="chevron">
              <a:avLst/>
            </a:prstGeom>
            <a:solidFill>
              <a:srgbClr val="E395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教学质量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251520" y="4299942"/>
            <a:ext cx="16561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  活动  商城  会员 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979712" y="4299942"/>
            <a:ext cx="16561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b="1" dirty="0">
                <a:solidFill>
                  <a:srgbClr val="6EA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录音  语音转文字  报表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79912" y="4299942"/>
            <a:ext cx="16561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b="1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教务  财务  人事  报表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652120" y="4299942"/>
            <a:ext cx="16561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b="1" dirty="0">
                <a:solidFill>
                  <a:srgbClr val="FA9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题库  教研  教案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236296" y="4299942"/>
            <a:ext cx="16561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b="1" dirty="0">
                <a:solidFill>
                  <a:srgbClr val="4CAB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到离校  点评  通知公告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18"/>
          <p:cNvSpPr>
            <a:spLocks noChangeArrowheads="1"/>
          </p:cNvSpPr>
          <p:nvPr/>
        </p:nvSpPr>
        <p:spPr bwMode="auto">
          <a:xfrm>
            <a:off x="683568" y="42186"/>
            <a:ext cx="2241397" cy="615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方正兰亭黑_GBK" panose="02000000000000000000" pitchFamily="2" charset="-122"/>
              </a:rPr>
              <a:t>教育云全系统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5" name="KSO_Shape"/>
          <p:cNvSpPr/>
          <p:nvPr/>
        </p:nvSpPr>
        <p:spPr bwMode="auto">
          <a:xfrm>
            <a:off x="256394" y="192552"/>
            <a:ext cx="293904" cy="290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rgbClr val="FA9234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4" name="矩形 103"/>
          <p:cNvSpPr>
            <a:spLocks noChangeArrowheads="1"/>
          </p:cNvSpPr>
          <p:nvPr/>
        </p:nvSpPr>
        <p:spPr bwMode="auto">
          <a:xfrm>
            <a:off x="3162589" y="1724501"/>
            <a:ext cx="2426941" cy="861766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让学校运营管理更高效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  <a:p>
            <a:pPr algn="ctr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已通过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ISO27001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信息安全认证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105" name="圆角矩形 104"/>
          <p:cNvSpPr/>
          <p:nvPr/>
        </p:nvSpPr>
        <p:spPr>
          <a:xfrm>
            <a:off x="3217588" y="1442233"/>
            <a:ext cx="2365065" cy="1204716"/>
          </a:xfrm>
          <a:prstGeom prst="roundRect">
            <a:avLst/>
          </a:prstGeom>
          <a:noFill/>
          <a:ln w="28575">
            <a:solidFill>
              <a:srgbClr val="02B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矩形 47"/>
          <p:cNvSpPr>
            <a:spLocks noChangeArrowheads="1"/>
          </p:cNvSpPr>
          <p:nvPr/>
        </p:nvSpPr>
        <p:spPr bwMode="auto">
          <a:xfrm>
            <a:off x="827920" y="2398080"/>
            <a:ext cx="1559970" cy="407798"/>
          </a:xfrm>
          <a:prstGeom prst="rect">
            <a:avLst/>
          </a:prstGeom>
          <a:noFill/>
          <a:ln>
            <a:noFill/>
          </a:ln>
        </p:spPr>
        <p:txBody>
          <a:bodyPr wrap="square"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测评提分系统</a:t>
            </a:r>
          </a:p>
        </p:txBody>
      </p:sp>
      <p:sp>
        <p:nvSpPr>
          <p:cNvPr id="107" name="矩形 1"/>
          <p:cNvSpPr>
            <a:spLocks noChangeArrowheads="1"/>
          </p:cNvSpPr>
          <p:nvPr/>
        </p:nvSpPr>
        <p:spPr bwMode="auto">
          <a:xfrm>
            <a:off x="2010922" y="821328"/>
            <a:ext cx="1537756" cy="329580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 lIns="91434" tIns="45717" rIns="91434" bIns="45717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108" name="矩形 47"/>
          <p:cNvSpPr>
            <a:spLocks noChangeArrowheads="1"/>
          </p:cNvSpPr>
          <p:nvPr/>
        </p:nvSpPr>
        <p:spPr bwMode="auto">
          <a:xfrm>
            <a:off x="2160103" y="744721"/>
            <a:ext cx="1309590" cy="438576"/>
          </a:xfrm>
          <a:prstGeom prst="rect">
            <a:avLst/>
          </a:prstGeom>
          <a:noFill/>
          <a:ln>
            <a:noFill/>
          </a:ln>
        </p:spPr>
        <p:txBody>
          <a:bodyPr wrap="square"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OA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办公系统</a:t>
            </a:r>
          </a:p>
        </p:txBody>
      </p:sp>
      <p:sp>
        <p:nvSpPr>
          <p:cNvPr id="109" name="矩形 1"/>
          <p:cNvSpPr>
            <a:spLocks noChangeArrowheads="1"/>
          </p:cNvSpPr>
          <p:nvPr/>
        </p:nvSpPr>
        <p:spPr bwMode="auto">
          <a:xfrm>
            <a:off x="5395390" y="803515"/>
            <a:ext cx="1537756" cy="329580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 lIns="91434" tIns="45717" rIns="91434" bIns="45717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110" name="矩形 1"/>
          <p:cNvSpPr>
            <a:spLocks noChangeArrowheads="1"/>
          </p:cNvSpPr>
          <p:nvPr/>
        </p:nvSpPr>
        <p:spPr bwMode="auto">
          <a:xfrm>
            <a:off x="2010924" y="2997030"/>
            <a:ext cx="1537756" cy="329580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 lIns="91434" tIns="45717" rIns="91434" bIns="45717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111" name="矩形 1"/>
          <p:cNvSpPr>
            <a:spLocks noChangeArrowheads="1"/>
          </p:cNvSpPr>
          <p:nvPr/>
        </p:nvSpPr>
        <p:spPr bwMode="auto">
          <a:xfrm>
            <a:off x="888710" y="1340779"/>
            <a:ext cx="1537756" cy="329580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 lIns="91434" tIns="45717" rIns="91434" bIns="45717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112" name="矩形 1"/>
          <p:cNvSpPr>
            <a:spLocks noChangeArrowheads="1"/>
          </p:cNvSpPr>
          <p:nvPr/>
        </p:nvSpPr>
        <p:spPr bwMode="auto">
          <a:xfrm>
            <a:off x="3703158" y="2986091"/>
            <a:ext cx="1537756" cy="329580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 lIns="91434" tIns="45717" rIns="91434" bIns="45717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113" name="矩形 1"/>
          <p:cNvSpPr>
            <a:spLocks noChangeArrowheads="1"/>
          </p:cNvSpPr>
          <p:nvPr/>
        </p:nvSpPr>
        <p:spPr bwMode="auto">
          <a:xfrm>
            <a:off x="5377578" y="2986091"/>
            <a:ext cx="1537756" cy="329580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 lIns="91434" tIns="45717" rIns="91434" bIns="45717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114" name="矩形 1"/>
          <p:cNvSpPr>
            <a:spLocks noChangeArrowheads="1"/>
          </p:cNvSpPr>
          <p:nvPr/>
        </p:nvSpPr>
        <p:spPr bwMode="auto">
          <a:xfrm>
            <a:off x="879802" y="1904080"/>
            <a:ext cx="1537756" cy="329580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 lIns="91434" tIns="45717" rIns="91434" bIns="45717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115" name="矩形 1"/>
          <p:cNvSpPr>
            <a:spLocks noChangeArrowheads="1"/>
          </p:cNvSpPr>
          <p:nvPr/>
        </p:nvSpPr>
        <p:spPr bwMode="auto">
          <a:xfrm>
            <a:off x="870896" y="2468632"/>
            <a:ext cx="1537756" cy="329580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 lIns="91434" tIns="45717" rIns="91434" bIns="45717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116" name="矩形 1"/>
          <p:cNvSpPr>
            <a:spLocks noChangeArrowheads="1"/>
          </p:cNvSpPr>
          <p:nvPr/>
        </p:nvSpPr>
        <p:spPr bwMode="auto">
          <a:xfrm>
            <a:off x="6624479" y="1340779"/>
            <a:ext cx="1537756" cy="329580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 lIns="91434" tIns="45717" rIns="91434" bIns="45717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117" name="矩形 1"/>
          <p:cNvSpPr>
            <a:spLocks noChangeArrowheads="1"/>
          </p:cNvSpPr>
          <p:nvPr/>
        </p:nvSpPr>
        <p:spPr bwMode="auto">
          <a:xfrm>
            <a:off x="6624477" y="1892361"/>
            <a:ext cx="1537756" cy="329580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 lIns="91434" tIns="45717" rIns="91434" bIns="45717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118" name="矩形 1"/>
          <p:cNvSpPr>
            <a:spLocks noChangeArrowheads="1"/>
          </p:cNvSpPr>
          <p:nvPr/>
        </p:nvSpPr>
        <p:spPr bwMode="auto">
          <a:xfrm>
            <a:off x="6615571" y="2450038"/>
            <a:ext cx="1537756" cy="329580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 lIns="91434" tIns="45717" rIns="91434" bIns="45717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119" name="矩形 47"/>
          <p:cNvSpPr>
            <a:spLocks noChangeArrowheads="1"/>
          </p:cNvSpPr>
          <p:nvPr/>
        </p:nvSpPr>
        <p:spPr bwMode="auto">
          <a:xfrm>
            <a:off x="6714381" y="1292510"/>
            <a:ext cx="1309590" cy="407798"/>
          </a:xfrm>
          <a:prstGeom prst="rect">
            <a:avLst/>
          </a:prstGeom>
          <a:noFill/>
          <a:ln>
            <a:noFill/>
          </a:ln>
        </p:spPr>
        <p:txBody>
          <a:bodyPr wrap="square"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财务管控系统</a:t>
            </a:r>
          </a:p>
        </p:txBody>
      </p:sp>
      <p:sp>
        <p:nvSpPr>
          <p:cNvPr id="120" name="矩形 47"/>
          <p:cNvSpPr>
            <a:spLocks noChangeArrowheads="1"/>
          </p:cNvSpPr>
          <p:nvPr/>
        </p:nvSpPr>
        <p:spPr bwMode="auto">
          <a:xfrm>
            <a:off x="3808052" y="754806"/>
            <a:ext cx="1309590" cy="407798"/>
          </a:xfrm>
          <a:prstGeom prst="rect">
            <a:avLst/>
          </a:prstGeom>
          <a:noFill/>
          <a:ln>
            <a:noFill/>
          </a:ln>
        </p:spPr>
        <p:txBody>
          <a:bodyPr wrap="square"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人力资源系统</a:t>
            </a:r>
          </a:p>
        </p:txBody>
      </p:sp>
      <p:sp>
        <p:nvSpPr>
          <p:cNvPr id="121" name="矩形 47"/>
          <p:cNvSpPr>
            <a:spLocks noChangeArrowheads="1"/>
          </p:cNvSpPr>
          <p:nvPr/>
        </p:nvSpPr>
        <p:spPr bwMode="auto">
          <a:xfrm>
            <a:off x="5495081" y="739738"/>
            <a:ext cx="1309590" cy="438576"/>
          </a:xfrm>
          <a:prstGeom prst="rect">
            <a:avLst/>
          </a:prstGeom>
          <a:noFill/>
          <a:ln>
            <a:noFill/>
          </a:ln>
        </p:spPr>
        <p:txBody>
          <a:bodyPr wrap="square"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教学、师训系统</a:t>
            </a:r>
          </a:p>
        </p:txBody>
      </p:sp>
      <p:sp>
        <p:nvSpPr>
          <p:cNvPr id="122" name="矩形 47"/>
          <p:cNvSpPr>
            <a:spLocks noChangeArrowheads="1"/>
          </p:cNvSpPr>
          <p:nvPr/>
        </p:nvSpPr>
        <p:spPr bwMode="auto">
          <a:xfrm>
            <a:off x="6735593" y="1847623"/>
            <a:ext cx="1309590" cy="407798"/>
          </a:xfrm>
          <a:prstGeom prst="rect">
            <a:avLst/>
          </a:prstGeom>
          <a:noFill/>
          <a:ln>
            <a:noFill/>
          </a:ln>
        </p:spPr>
        <p:txBody>
          <a:bodyPr wrap="square"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家校师生系统</a:t>
            </a:r>
          </a:p>
        </p:txBody>
      </p:sp>
      <p:sp>
        <p:nvSpPr>
          <p:cNvPr id="123" name="矩形 47"/>
          <p:cNvSpPr>
            <a:spLocks noChangeArrowheads="1"/>
          </p:cNvSpPr>
          <p:nvPr/>
        </p:nvSpPr>
        <p:spPr bwMode="auto">
          <a:xfrm>
            <a:off x="969482" y="1317431"/>
            <a:ext cx="1309590" cy="407798"/>
          </a:xfrm>
          <a:prstGeom prst="rect">
            <a:avLst/>
          </a:prstGeom>
          <a:noFill/>
          <a:ln>
            <a:noFill/>
          </a:ln>
        </p:spPr>
        <p:txBody>
          <a:bodyPr wrap="square"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市场招生系统</a:t>
            </a:r>
          </a:p>
        </p:txBody>
      </p:sp>
      <p:sp>
        <p:nvSpPr>
          <p:cNvPr id="124" name="矩形 47"/>
          <p:cNvSpPr>
            <a:spLocks noChangeArrowheads="1"/>
          </p:cNvSpPr>
          <p:nvPr/>
        </p:nvSpPr>
        <p:spPr bwMode="auto">
          <a:xfrm>
            <a:off x="2066524" y="2928792"/>
            <a:ext cx="1428070" cy="407798"/>
          </a:xfrm>
          <a:prstGeom prst="rect">
            <a:avLst/>
          </a:prstGeom>
          <a:noFill/>
          <a:ln>
            <a:noFill/>
          </a:ln>
        </p:spPr>
        <p:txBody>
          <a:bodyPr wrap="square"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客户管理系统</a:t>
            </a:r>
          </a:p>
        </p:txBody>
      </p:sp>
      <p:sp>
        <p:nvSpPr>
          <p:cNvPr id="125" name="矩形 47"/>
          <p:cNvSpPr>
            <a:spLocks noChangeArrowheads="1"/>
          </p:cNvSpPr>
          <p:nvPr/>
        </p:nvSpPr>
        <p:spPr bwMode="auto">
          <a:xfrm>
            <a:off x="900369" y="1864089"/>
            <a:ext cx="1428070" cy="407798"/>
          </a:xfrm>
          <a:prstGeom prst="rect">
            <a:avLst/>
          </a:prstGeom>
          <a:noFill/>
          <a:ln>
            <a:noFill/>
          </a:ln>
        </p:spPr>
        <p:txBody>
          <a:bodyPr wrap="square"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电话服务系统</a:t>
            </a:r>
          </a:p>
        </p:txBody>
      </p:sp>
      <p:sp>
        <p:nvSpPr>
          <p:cNvPr id="126" name="矩形 47"/>
          <p:cNvSpPr>
            <a:spLocks noChangeArrowheads="1"/>
          </p:cNvSpPr>
          <p:nvPr/>
        </p:nvSpPr>
        <p:spPr bwMode="auto">
          <a:xfrm>
            <a:off x="5422654" y="2939914"/>
            <a:ext cx="1428070" cy="407798"/>
          </a:xfrm>
          <a:prstGeom prst="rect">
            <a:avLst/>
          </a:prstGeom>
          <a:noFill/>
          <a:ln>
            <a:noFill/>
          </a:ln>
        </p:spPr>
        <p:txBody>
          <a:bodyPr wrap="square"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双师直播系统</a:t>
            </a:r>
          </a:p>
        </p:txBody>
      </p:sp>
      <p:sp>
        <p:nvSpPr>
          <p:cNvPr id="127" name="矩形 47"/>
          <p:cNvSpPr>
            <a:spLocks noChangeArrowheads="1"/>
          </p:cNvSpPr>
          <p:nvPr/>
        </p:nvSpPr>
        <p:spPr bwMode="auto">
          <a:xfrm>
            <a:off x="3670781" y="2932337"/>
            <a:ext cx="1559970" cy="407798"/>
          </a:xfrm>
          <a:prstGeom prst="rect">
            <a:avLst/>
          </a:prstGeom>
          <a:noFill/>
          <a:ln>
            <a:noFill/>
          </a:ln>
        </p:spPr>
        <p:txBody>
          <a:bodyPr wrap="square"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题库内容系统</a:t>
            </a:r>
          </a:p>
        </p:txBody>
      </p:sp>
      <p:sp>
        <p:nvSpPr>
          <p:cNvPr id="128" name="矩形 47"/>
          <p:cNvSpPr>
            <a:spLocks noChangeArrowheads="1"/>
          </p:cNvSpPr>
          <p:nvPr/>
        </p:nvSpPr>
        <p:spPr bwMode="auto">
          <a:xfrm>
            <a:off x="6726440" y="2372872"/>
            <a:ext cx="1309590" cy="407798"/>
          </a:xfrm>
          <a:prstGeom prst="rect">
            <a:avLst/>
          </a:prstGeom>
          <a:noFill/>
          <a:ln>
            <a:noFill/>
          </a:ln>
        </p:spPr>
        <p:txBody>
          <a:bodyPr wrap="square"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智能硬件系统</a:t>
            </a:r>
          </a:p>
        </p:txBody>
      </p:sp>
      <p:sp>
        <p:nvSpPr>
          <p:cNvPr id="129" name="矩形 1"/>
          <p:cNvSpPr>
            <a:spLocks noChangeArrowheads="1"/>
          </p:cNvSpPr>
          <p:nvPr/>
        </p:nvSpPr>
        <p:spPr bwMode="auto">
          <a:xfrm>
            <a:off x="3685342" y="812421"/>
            <a:ext cx="1537756" cy="329580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 lIns="91434" tIns="45717" rIns="91434" bIns="45717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cxnSp>
        <p:nvCxnSpPr>
          <p:cNvPr id="130" name="肘形连接符 129"/>
          <p:cNvCxnSpPr>
            <a:stCxn id="105" idx="0"/>
            <a:endCxn id="129" idx="2"/>
          </p:cNvCxnSpPr>
          <p:nvPr/>
        </p:nvCxnSpPr>
        <p:spPr>
          <a:xfrm rot="5400000" flipH="1" flipV="1">
            <a:off x="4277054" y="1265068"/>
            <a:ext cx="300232" cy="54099"/>
          </a:xfrm>
          <a:prstGeom prst="bentConnector3">
            <a:avLst>
              <a:gd name="adj1" fmla="val 50000"/>
            </a:avLst>
          </a:prstGeom>
          <a:ln w="9525">
            <a:solidFill>
              <a:srgbClr val="02B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肘形连接符 130"/>
          <p:cNvCxnSpPr>
            <a:stCxn id="105" idx="0"/>
            <a:endCxn id="107" idx="2"/>
          </p:cNvCxnSpPr>
          <p:nvPr/>
        </p:nvCxnSpPr>
        <p:spPr>
          <a:xfrm rot="16200000" flipV="1">
            <a:off x="3444299" y="486410"/>
            <a:ext cx="291325" cy="1620321"/>
          </a:xfrm>
          <a:prstGeom prst="bentConnector3">
            <a:avLst>
              <a:gd name="adj1" fmla="val 50000"/>
            </a:avLst>
          </a:prstGeom>
          <a:ln w="9525">
            <a:solidFill>
              <a:srgbClr val="02B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肘形连接符 131"/>
          <p:cNvCxnSpPr>
            <a:stCxn id="105" idx="0"/>
            <a:endCxn id="109" idx="2"/>
          </p:cNvCxnSpPr>
          <p:nvPr/>
        </p:nvCxnSpPr>
        <p:spPr>
          <a:xfrm rot="5400000" flipH="1" flipV="1">
            <a:off x="5127625" y="405591"/>
            <a:ext cx="309138" cy="1764147"/>
          </a:xfrm>
          <a:prstGeom prst="bentConnector3">
            <a:avLst>
              <a:gd name="adj1" fmla="val 50000"/>
            </a:avLst>
          </a:prstGeom>
          <a:ln w="9525">
            <a:solidFill>
              <a:srgbClr val="02B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肘形连接符 132"/>
          <p:cNvCxnSpPr>
            <a:stCxn id="105" idx="1"/>
            <a:endCxn id="111" idx="3"/>
          </p:cNvCxnSpPr>
          <p:nvPr/>
        </p:nvCxnSpPr>
        <p:spPr>
          <a:xfrm rot="10800000">
            <a:off x="2426466" y="1505569"/>
            <a:ext cx="791122" cy="539022"/>
          </a:xfrm>
          <a:prstGeom prst="bentConnector3">
            <a:avLst>
              <a:gd name="adj1" fmla="val 50000"/>
            </a:avLst>
          </a:prstGeom>
          <a:ln w="9525">
            <a:solidFill>
              <a:srgbClr val="02B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肘形连接符 133"/>
          <p:cNvCxnSpPr>
            <a:stCxn id="105" idx="1"/>
            <a:endCxn id="114" idx="3"/>
          </p:cNvCxnSpPr>
          <p:nvPr/>
        </p:nvCxnSpPr>
        <p:spPr>
          <a:xfrm rot="10800000" flipV="1">
            <a:off x="2417558" y="2044590"/>
            <a:ext cx="800030" cy="24279"/>
          </a:xfrm>
          <a:prstGeom prst="bentConnector3">
            <a:avLst>
              <a:gd name="adj1" fmla="val 50000"/>
            </a:avLst>
          </a:prstGeom>
          <a:ln w="9525">
            <a:solidFill>
              <a:srgbClr val="02B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肘形连接符 134"/>
          <p:cNvCxnSpPr>
            <a:stCxn id="105" idx="1"/>
            <a:endCxn id="115" idx="3"/>
          </p:cNvCxnSpPr>
          <p:nvPr/>
        </p:nvCxnSpPr>
        <p:spPr>
          <a:xfrm rot="10800000" flipV="1">
            <a:off x="2408652" y="2044590"/>
            <a:ext cx="808936" cy="588831"/>
          </a:xfrm>
          <a:prstGeom prst="bentConnector3">
            <a:avLst>
              <a:gd name="adj1" fmla="val 50000"/>
            </a:avLst>
          </a:prstGeom>
          <a:ln w="9525">
            <a:solidFill>
              <a:srgbClr val="02B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肘形连接符 135"/>
          <p:cNvCxnSpPr>
            <a:stCxn id="105" idx="3"/>
            <a:endCxn id="116" idx="1"/>
          </p:cNvCxnSpPr>
          <p:nvPr/>
        </p:nvCxnSpPr>
        <p:spPr>
          <a:xfrm flipV="1">
            <a:off x="5582653" y="1505569"/>
            <a:ext cx="1041826" cy="539022"/>
          </a:xfrm>
          <a:prstGeom prst="bentConnector3">
            <a:avLst>
              <a:gd name="adj1" fmla="val 50000"/>
            </a:avLst>
          </a:prstGeom>
          <a:ln w="9525">
            <a:solidFill>
              <a:srgbClr val="02B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肘形连接符 136"/>
          <p:cNvCxnSpPr>
            <a:stCxn id="105" idx="3"/>
            <a:endCxn id="117" idx="1"/>
          </p:cNvCxnSpPr>
          <p:nvPr/>
        </p:nvCxnSpPr>
        <p:spPr>
          <a:xfrm>
            <a:off x="5582653" y="2044591"/>
            <a:ext cx="1041824" cy="12560"/>
          </a:xfrm>
          <a:prstGeom prst="bentConnector3">
            <a:avLst>
              <a:gd name="adj1" fmla="val 50000"/>
            </a:avLst>
          </a:prstGeom>
          <a:ln w="9525">
            <a:solidFill>
              <a:srgbClr val="02B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肘形连接符 137"/>
          <p:cNvCxnSpPr>
            <a:stCxn id="105" idx="3"/>
            <a:endCxn id="118" idx="1"/>
          </p:cNvCxnSpPr>
          <p:nvPr/>
        </p:nvCxnSpPr>
        <p:spPr>
          <a:xfrm>
            <a:off x="5582653" y="2044591"/>
            <a:ext cx="1032918" cy="570237"/>
          </a:xfrm>
          <a:prstGeom prst="bentConnector3">
            <a:avLst>
              <a:gd name="adj1" fmla="val 50000"/>
            </a:avLst>
          </a:prstGeom>
          <a:ln w="9525">
            <a:solidFill>
              <a:srgbClr val="02B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肘形连接符 138"/>
          <p:cNvCxnSpPr>
            <a:stCxn id="105" idx="2"/>
            <a:endCxn id="124" idx="0"/>
          </p:cNvCxnSpPr>
          <p:nvPr/>
        </p:nvCxnSpPr>
        <p:spPr>
          <a:xfrm rot="5400000">
            <a:off x="3449419" y="1978089"/>
            <a:ext cx="281843" cy="1619562"/>
          </a:xfrm>
          <a:prstGeom prst="bentConnector3">
            <a:avLst>
              <a:gd name="adj1" fmla="val 50000"/>
            </a:avLst>
          </a:prstGeom>
          <a:ln w="9525">
            <a:solidFill>
              <a:srgbClr val="02B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肘形连接符 139"/>
          <p:cNvCxnSpPr>
            <a:stCxn id="105" idx="2"/>
            <a:endCxn id="127" idx="0"/>
          </p:cNvCxnSpPr>
          <p:nvPr/>
        </p:nvCxnSpPr>
        <p:spPr>
          <a:xfrm rot="16200000" flipH="1">
            <a:off x="4282749" y="2764320"/>
            <a:ext cx="285388" cy="50645"/>
          </a:xfrm>
          <a:prstGeom prst="bentConnector3">
            <a:avLst>
              <a:gd name="adj1" fmla="val 50000"/>
            </a:avLst>
          </a:prstGeom>
          <a:ln w="9525">
            <a:solidFill>
              <a:srgbClr val="02B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肘形连接符 140"/>
          <p:cNvCxnSpPr>
            <a:stCxn id="105" idx="2"/>
            <a:endCxn id="126" idx="0"/>
          </p:cNvCxnSpPr>
          <p:nvPr/>
        </p:nvCxnSpPr>
        <p:spPr>
          <a:xfrm rot="16200000" flipH="1">
            <a:off x="5121923" y="1925147"/>
            <a:ext cx="292965" cy="1736568"/>
          </a:xfrm>
          <a:prstGeom prst="bentConnector3">
            <a:avLst>
              <a:gd name="adj1" fmla="val 50000"/>
            </a:avLst>
          </a:prstGeom>
          <a:ln w="9525">
            <a:solidFill>
              <a:srgbClr val="02B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682003" y="3684969"/>
            <a:ext cx="3657600" cy="83099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BOSS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校长一站式全系统平台，便捷对接教培机构运营管理业务中各种系统，提供运营服务和行业解决方案，实现相互同步数据，打破“信息孤岛”，真正迎接大数据！</a:t>
            </a:r>
          </a:p>
        </p:txBody>
      </p:sp>
      <p:grpSp>
        <p:nvGrpSpPr>
          <p:cNvPr id="143" name="组合 46"/>
          <p:cNvGrpSpPr/>
          <p:nvPr/>
        </p:nvGrpSpPr>
        <p:grpSpPr>
          <a:xfrm>
            <a:off x="1146439" y="3751505"/>
            <a:ext cx="3253681" cy="728157"/>
            <a:chOff x="8522393" y="4192696"/>
            <a:chExt cx="3669607" cy="821239"/>
          </a:xfrm>
        </p:grpSpPr>
        <p:grpSp>
          <p:nvGrpSpPr>
            <p:cNvPr id="144" name="组合 34"/>
            <p:cNvGrpSpPr/>
            <p:nvPr/>
          </p:nvGrpSpPr>
          <p:grpSpPr>
            <a:xfrm>
              <a:off x="8522393" y="4213272"/>
              <a:ext cx="3669607" cy="800663"/>
              <a:chOff x="2288453" y="1314846"/>
              <a:chExt cx="4564599" cy="995934"/>
            </a:xfrm>
          </p:grpSpPr>
          <p:sp>
            <p:nvSpPr>
              <p:cNvPr id="146" name="TextBox 49"/>
              <p:cNvSpPr txBox="1"/>
              <p:nvPr/>
            </p:nvSpPr>
            <p:spPr>
              <a:xfrm>
                <a:off x="4179436" y="2047948"/>
                <a:ext cx="1036869" cy="259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移动端</a:t>
                </a:r>
              </a:p>
            </p:txBody>
          </p:sp>
          <p:sp>
            <p:nvSpPr>
              <p:cNvPr id="147" name="TextBox 50"/>
              <p:cNvSpPr txBox="1"/>
              <p:nvPr/>
            </p:nvSpPr>
            <p:spPr>
              <a:xfrm>
                <a:off x="2288453" y="2021437"/>
                <a:ext cx="1331321" cy="259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PC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端</a:t>
                </a:r>
              </a:p>
            </p:txBody>
          </p:sp>
          <p:sp>
            <p:nvSpPr>
              <p:cNvPr id="148" name="TextBox 51"/>
              <p:cNvSpPr txBox="1"/>
              <p:nvPr/>
            </p:nvSpPr>
            <p:spPr>
              <a:xfrm>
                <a:off x="5686542" y="2051713"/>
                <a:ext cx="1166510" cy="259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微信公众号</a:t>
                </a:r>
              </a:p>
            </p:txBody>
          </p:sp>
          <p:sp>
            <p:nvSpPr>
              <p:cNvPr id="149" name="KSO_Shape"/>
              <p:cNvSpPr/>
              <p:nvPr/>
            </p:nvSpPr>
            <p:spPr bwMode="auto">
              <a:xfrm>
                <a:off x="2598593" y="1353672"/>
                <a:ext cx="711041" cy="532093"/>
              </a:xfrm>
              <a:custGeom>
                <a:avLst/>
                <a:gdLst>
                  <a:gd name="T0" fmla="*/ 151004 w 5185"/>
                  <a:gd name="T1" fmla="*/ 1065477 h 3880"/>
                  <a:gd name="T2" fmla="*/ 1873403 w 5185"/>
                  <a:gd name="T3" fmla="*/ 1297678 h 3880"/>
                  <a:gd name="T4" fmla="*/ 751713 w 5185"/>
                  <a:gd name="T5" fmla="*/ 1241832 h 3880"/>
                  <a:gd name="T6" fmla="*/ 1108464 w 5185"/>
                  <a:gd name="T7" fmla="*/ 1148144 h 3880"/>
                  <a:gd name="T8" fmla="*/ 751713 w 5185"/>
                  <a:gd name="T9" fmla="*/ 1241832 h 3880"/>
                  <a:gd name="T10" fmla="*/ 1726808 w 5185"/>
                  <a:gd name="T11" fmla="*/ 1012203 h 3880"/>
                  <a:gd name="T12" fmla="*/ 1726073 w 5185"/>
                  <a:gd name="T13" fmla="*/ 1007794 h 3880"/>
                  <a:gd name="T14" fmla="*/ 1726808 w 5185"/>
                  <a:gd name="T15" fmla="*/ 44089 h 3880"/>
                  <a:gd name="T16" fmla="*/ 1726441 w 5185"/>
                  <a:gd name="T17" fmla="*/ 39680 h 3880"/>
                  <a:gd name="T18" fmla="*/ 1724604 w 5185"/>
                  <a:gd name="T19" fmla="*/ 30862 h 3880"/>
                  <a:gd name="T20" fmla="*/ 1721297 w 5185"/>
                  <a:gd name="T21" fmla="*/ 23147 h 3880"/>
                  <a:gd name="T22" fmla="*/ 1716888 w 5185"/>
                  <a:gd name="T23" fmla="*/ 15798 h 3880"/>
                  <a:gd name="T24" fmla="*/ 1711010 w 5185"/>
                  <a:gd name="T25" fmla="*/ 9920 h 3880"/>
                  <a:gd name="T26" fmla="*/ 1703662 w 5185"/>
                  <a:gd name="T27" fmla="*/ 5144 h 3880"/>
                  <a:gd name="T28" fmla="*/ 1695946 w 5185"/>
                  <a:gd name="T29" fmla="*/ 1837 h 3880"/>
                  <a:gd name="T30" fmla="*/ 1687128 w 5185"/>
                  <a:gd name="T31" fmla="*/ 367 h 3880"/>
                  <a:gd name="T32" fmla="*/ 222281 w 5185"/>
                  <a:gd name="T33" fmla="*/ 0 h 3880"/>
                  <a:gd name="T34" fmla="*/ 217872 w 5185"/>
                  <a:gd name="T35" fmla="*/ 367 h 3880"/>
                  <a:gd name="T36" fmla="*/ 209054 w 5185"/>
                  <a:gd name="T37" fmla="*/ 1837 h 3880"/>
                  <a:gd name="T38" fmla="*/ 201338 w 5185"/>
                  <a:gd name="T39" fmla="*/ 5144 h 3880"/>
                  <a:gd name="T40" fmla="*/ 194358 w 5185"/>
                  <a:gd name="T41" fmla="*/ 9920 h 3880"/>
                  <a:gd name="T42" fmla="*/ 188112 w 5185"/>
                  <a:gd name="T43" fmla="*/ 15798 h 3880"/>
                  <a:gd name="T44" fmla="*/ 183336 w 5185"/>
                  <a:gd name="T45" fmla="*/ 23147 h 3880"/>
                  <a:gd name="T46" fmla="*/ 180029 w 5185"/>
                  <a:gd name="T47" fmla="*/ 30862 h 3880"/>
                  <a:gd name="T48" fmla="*/ 178559 w 5185"/>
                  <a:gd name="T49" fmla="*/ 39680 h 3880"/>
                  <a:gd name="T50" fmla="*/ 178192 w 5185"/>
                  <a:gd name="T51" fmla="*/ 1003386 h 3880"/>
                  <a:gd name="T52" fmla="*/ 178559 w 5185"/>
                  <a:gd name="T53" fmla="*/ 1007794 h 3880"/>
                  <a:gd name="T54" fmla="*/ 178192 w 5185"/>
                  <a:gd name="T55" fmla="*/ 1012203 h 3880"/>
                  <a:gd name="T56" fmla="*/ 1727176 w 5185"/>
                  <a:gd name="T57" fmla="*/ 1012571 h 3880"/>
                  <a:gd name="T58" fmla="*/ 1616954 w 5185"/>
                  <a:gd name="T59" fmla="*/ 937620 h 3880"/>
                  <a:gd name="T60" fmla="*/ 288046 w 5185"/>
                  <a:gd name="T61" fmla="*/ 109854 h 3880"/>
                  <a:gd name="T62" fmla="*/ 1616954 w 5185"/>
                  <a:gd name="T63" fmla="*/ 937620 h 3880"/>
                  <a:gd name="T64" fmla="*/ 4409 w 5185"/>
                  <a:gd name="T65" fmla="*/ 1350584 h 3880"/>
                  <a:gd name="T66" fmla="*/ 0 w 5185"/>
                  <a:gd name="T67" fmla="*/ 1359402 h 3880"/>
                  <a:gd name="T68" fmla="*/ 735 w 5185"/>
                  <a:gd name="T69" fmla="*/ 1369322 h 3880"/>
                  <a:gd name="T70" fmla="*/ 3307 w 5185"/>
                  <a:gd name="T71" fmla="*/ 1379977 h 3880"/>
                  <a:gd name="T72" fmla="*/ 7348 w 5185"/>
                  <a:gd name="T73" fmla="*/ 1390999 h 3880"/>
                  <a:gd name="T74" fmla="*/ 13227 w 5185"/>
                  <a:gd name="T75" fmla="*/ 1401654 h 3880"/>
                  <a:gd name="T76" fmla="*/ 19473 w 5185"/>
                  <a:gd name="T77" fmla="*/ 1411206 h 3880"/>
                  <a:gd name="T78" fmla="*/ 26821 w 5185"/>
                  <a:gd name="T79" fmla="*/ 1418554 h 3880"/>
                  <a:gd name="T80" fmla="*/ 35271 w 5185"/>
                  <a:gd name="T81" fmla="*/ 1423698 h 3880"/>
                  <a:gd name="T82" fmla="*/ 41884 w 5185"/>
                  <a:gd name="T83" fmla="*/ 1425168 h 3880"/>
                  <a:gd name="T84" fmla="*/ 1860911 w 5185"/>
                  <a:gd name="T85" fmla="*/ 1425535 h 3880"/>
                  <a:gd name="T86" fmla="*/ 1863116 w 5185"/>
                  <a:gd name="T87" fmla="*/ 1425168 h 3880"/>
                  <a:gd name="T88" fmla="*/ 1869729 w 5185"/>
                  <a:gd name="T89" fmla="*/ 1423698 h 3880"/>
                  <a:gd name="T90" fmla="*/ 1878179 w 5185"/>
                  <a:gd name="T91" fmla="*/ 1418554 h 3880"/>
                  <a:gd name="T92" fmla="*/ 1885527 w 5185"/>
                  <a:gd name="T93" fmla="*/ 1411206 h 3880"/>
                  <a:gd name="T94" fmla="*/ 1892141 w 5185"/>
                  <a:gd name="T95" fmla="*/ 1401654 h 3880"/>
                  <a:gd name="T96" fmla="*/ 1897652 w 5185"/>
                  <a:gd name="T97" fmla="*/ 1390999 h 3880"/>
                  <a:gd name="T98" fmla="*/ 1901693 w 5185"/>
                  <a:gd name="T99" fmla="*/ 1379977 h 3880"/>
                  <a:gd name="T100" fmla="*/ 1903898 w 5185"/>
                  <a:gd name="T101" fmla="*/ 1369322 h 3880"/>
                  <a:gd name="T102" fmla="*/ 1905000 w 5185"/>
                  <a:gd name="T103" fmla="*/ 1359402 h 388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5185" h="3880">
                    <a:moveTo>
                      <a:pt x="4775" y="2900"/>
                    </a:moveTo>
                    <a:lnTo>
                      <a:pt x="411" y="2900"/>
                    </a:lnTo>
                    <a:lnTo>
                      <a:pt x="87" y="3532"/>
                    </a:lnTo>
                    <a:lnTo>
                      <a:pt x="5099" y="3532"/>
                    </a:lnTo>
                    <a:lnTo>
                      <a:pt x="4775" y="2900"/>
                    </a:lnTo>
                    <a:close/>
                    <a:moveTo>
                      <a:pt x="2046" y="3380"/>
                    </a:moveTo>
                    <a:lnTo>
                      <a:pt x="2181" y="3125"/>
                    </a:lnTo>
                    <a:lnTo>
                      <a:pt x="3017" y="3125"/>
                    </a:lnTo>
                    <a:lnTo>
                      <a:pt x="3139" y="3380"/>
                    </a:lnTo>
                    <a:lnTo>
                      <a:pt x="2046" y="3380"/>
                    </a:lnTo>
                    <a:close/>
                    <a:moveTo>
                      <a:pt x="4700" y="2755"/>
                    </a:moveTo>
                    <a:lnTo>
                      <a:pt x="4700" y="2755"/>
                    </a:lnTo>
                    <a:lnTo>
                      <a:pt x="4698" y="2743"/>
                    </a:lnTo>
                    <a:lnTo>
                      <a:pt x="4700" y="2731"/>
                    </a:lnTo>
                    <a:lnTo>
                      <a:pt x="4700" y="120"/>
                    </a:lnTo>
                    <a:lnTo>
                      <a:pt x="4699" y="108"/>
                    </a:lnTo>
                    <a:lnTo>
                      <a:pt x="4697" y="95"/>
                    </a:lnTo>
                    <a:lnTo>
                      <a:pt x="4694" y="84"/>
                    </a:lnTo>
                    <a:lnTo>
                      <a:pt x="4690" y="73"/>
                    </a:lnTo>
                    <a:lnTo>
                      <a:pt x="4685" y="63"/>
                    </a:lnTo>
                    <a:lnTo>
                      <a:pt x="4680" y="53"/>
                    </a:lnTo>
                    <a:lnTo>
                      <a:pt x="4673" y="43"/>
                    </a:lnTo>
                    <a:lnTo>
                      <a:pt x="4665" y="34"/>
                    </a:lnTo>
                    <a:lnTo>
                      <a:pt x="4657" y="27"/>
                    </a:lnTo>
                    <a:lnTo>
                      <a:pt x="4647" y="20"/>
                    </a:lnTo>
                    <a:lnTo>
                      <a:pt x="4637" y="14"/>
                    </a:lnTo>
                    <a:lnTo>
                      <a:pt x="4627" y="9"/>
                    </a:lnTo>
                    <a:lnTo>
                      <a:pt x="4616" y="5"/>
                    </a:lnTo>
                    <a:lnTo>
                      <a:pt x="4605" y="2"/>
                    </a:lnTo>
                    <a:lnTo>
                      <a:pt x="4592" y="1"/>
                    </a:lnTo>
                    <a:lnTo>
                      <a:pt x="4580" y="0"/>
                    </a:lnTo>
                    <a:lnTo>
                      <a:pt x="605" y="0"/>
                    </a:lnTo>
                    <a:lnTo>
                      <a:pt x="593" y="1"/>
                    </a:lnTo>
                    <a:lnTo>
                      <a:pt x="581" y="2"/>
                    </a:lnTo>
                    <a:lnTo>
                      <a:pt x="569" y="5"/>
                    </a:lnTo>
                    <a:lnTo>
                      <a:pt x="558" y="9"/>
                    </a:lnTo>
                    <a:lnTo>
                      <a:pt x="548" y="14"/>
                    </a:lnTo>
                    <a:lnTo>
                      <a:pt x="538" y="20"/>
                    </a:lnTo>
                    <a:lnTo>
                      <a:pt x="529" y="27"/>
                    </a:lnTo>
                    <a:lnTo>
                      <a:pt x="521" y="34"/>
                    </a:lnTo>
                    <a:lnTo>
                      <a:pt x="512" y="43"/>
                    </a:lnTo>
                    <a:lnTo>
                      <a:pt x="505" y="53"/>
                    </a:lnTo>
                    <a:lnTo>
                      <a:pt x="499" y="63"/>
                    </a:lnTo>
                    <a:lnTo>
                      <a:pt x="494" y="73"/>
                    </a:lnTo>
                    <a:lnTo>
                      <a:pt x="490" y="84"/>
                    </a:lnTo>
                    <a:lnTo>
                      <a:pt x="488" y="95"/>
                    </a:lnTo>
                    <a:lnTo>
                      <a:pt x="486" y="108"/>
                    </a:lnTo>
                    <a:lnTo>
                      <a:pt x="485" y="120"/>
                    </a:lnTo>
                    <a:lnTo>
                      <a:pt x="485" y="2731"/>
                    </a:lnTo>
                    <a:lnTo>
                      <a:pt x="486" y="2743"/>
                    </a:lnTo>
                    <a:lnTo>
                      <a:pt x="485" y="2755"/>
                    </a:lnTo>
                    <a:lnTo>
                      <a:pt x="484" y="2756"/>
                    </a:lnTo>
                    <a:lnTo>
                      <a:pt x="4701" y="2756"/>
                    </a:lnTo>
                    <a:lnTo>
                      <a:pt x="4700" y="2755"/>
                    </a:lnTo>
                    <a:close/>
                    <a:moveTo>
                      <a:pt x="4401" y="2552"/>
                    </a:moveTo>
                    <a:lnTo>
                      <a:pt x="784" y="2552"/>
                    </a:lnTo>
                    <a:lnTo>
                      <a:pt x="784" y="299"/>
                    </a:lnTo>
                    <a:lnTo>
                      <a:pt x="4401" y="299"/>
                    </a:lnTo>
                    <a:lnTo>
                      <a:pt x="4401" y="2552"/>
                    </a:lnTo>
                    <a:close/>
                    <a:moveTo>
                      <a:pt x="5172" y="3676"/>
                    </a:moveTo>
                    <a:lnTo>
                      <a:pt x="12" y="3676"/>
                    </a:lnTo>
                    <a:lnTo>
                      <a:pt x="0" y="3700"/>
                    </a:lnTo>
                    <a:lnTo>
                      <a:pt x="1" y="3713"/>
                    </a:lnTo>
                    <a:lnTo>
                      <a:pt x="2" y="3727"/>
                    </a:lnTo>
                    <a:lnTo>
                      <a:pt x="5" y="3741"/>
                    </a:lnTo>
                    <a:lnTo>
                      <a:pt x="9" y="3756"/>
                    </a:lnTo>
                    <a:lnTo>
                      <a:pt x="14" y="3771"/>
                    </a:lnTo>
                    <a:lnTo>
                      <a:pt x="20" y="3786"/>
                    </a:lnTo>
                    <a:lnTo>
                      <a:pt x="28" y="3801"/>
                    </a:lnTo>
                    <a:lnTo>
                      <a:pt x="36" y="3815"/>
                    </a:lnTo>
                    <a:lnTo>
                      <a:pt x="44" y="3828"/>
                    </a:lnTo>
                    <a:lnTo>
                      <a:pt x="53" y="3841"/>
                    </a:lnTo>
                    <a:lnTo>
                      <a:pt x="63" y="3852"/>
                    </a:lnTo>
                    <a:lnTo>
                      <a:pt x="73" y="3861"/>
                    </a:lnTo>
                    <a:lnTo>
                      <a:pt x="85" y="3869"/>
                    </a:lnTo>
                    <a:lnTo>
                      <a:pt x="96" y="3875"/>
                    </a:lnTo>
                    <a:lnTo>
                      <a:pt x="108" y="3878"/>
                    </a:lnTo>
                    <a:lnTo>
                      <a:pt x="114" y="3879"/>
                    </a:lnTo>
                    <a:lnTo>
                      <a:pt x="120" y="3880"/>
                    </a:lnTo>
                    <a:lnTo>
                      <a:pt x="5065" y="3880"/>
                    </a:lnTo>
                    <a:lnTo>
                      <a:pt x="5071" y="3879"/>
                    </a:lnTo>
                    <a:lnTo>
                      <a:pt x="5077" y="3878"/>
                    </a:lnTo>
                    <a:lnTo>
                      <a:pt x="5089" y="3875"/>
                    </a:lnTo>
                    <a:lnTo>
                      <a:pt x="5101" y="3869"/>
                    </a:lnTo>
                    <a:lnTo>
                      <a:pt x="5112" y="3861"/>
                    </a:lnTo>
                    <a:lnTo>
                      <a:pt x="5122" y="3852"/>
                    </a:lnTo>
                    <a:lnTo>
                      <a:pt x="5132" y="3841"/>
                    </a:lnTo>
                    <a:lnTo>
                      <a:pt x="5141" y="3828"/>
                    </a:lnTo>
                    <a:lnTo>
                      <a:pt x="5150" y="3815"/>
                    </a:lnTo>
                    <a:lnTo>
                      <a:pt x="5158" y="3801"/>
                    </a:lnTo>
                    <a:lnTo>
                      <a:pt x="5165" y="3786"/>
                    </a:lnTo>
                    <a:lnTo>
                      <a:pt x="5171" y="3771"/>
                    </a:lnTo>
                    <a:lnTo>
                      <a:pt x="5176" y="3756"/>
                    </a:lnTo>
                    <a:lnTo>
                      <a:pt x="5180" y="3741"/>
                    </a:lnTo>
                    <a:lnTo>
                      <a:pt x="5182" y="3727"/>
                    </a:lnTo>
                    <a:lnTo>
                      <a:pt x="5184" y="3713"/>
                    </a:lnTo>
                    <a:lnTo>
                      <a:pt x="5185" y="3700"/>
                    </a:lnTo>
                    <a:lnTo>
                      <a:pt x="5172" y="367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bIns="360000"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dirty="0">
                  <a:ea typeface="宋体" panose="02010600030101010101" pitchFamily="2" charset="-122"/>
                </a:endParaRPr>
              </a:p>
            </p:txBody>
          </p:sp>
          <p:sp>
            <p:nvSpPr>
              <p:cNvPr id="150" name="KSO_Shape"/>
              <p:cNvSpPr/>
              <p:nvPr/>
            </p:nvSpPr>
            <p:spPr bwMode="auto">
              <a:xfrm>
                <a:off x="4355976" y="1314846"/>
                <a:ext cx="648072" cy="546540"/>
              </a:xfrm>
              <a:custGeom>
                <a:avLst/>
                <a:gdLst>
                  <a:gd name="T0" fmla="*/ 332222 w 2301876"/>
                  <a:gd name="T1" fmla="*/ 1410232 h 1941513"/>
                  <a:gd name="T2" fmla="*/ 321717 w 2301876"/>
                  <a:gd name="T3" fmla="*/ 1470415 h 1941513"/>
                  <a:gd name="T4" fmla="*/ 382384 w 2301876"/>
                  <a:gd name="T5" fmla="*/ 1525343 h 1941513"/>
                  <a:gd name="T6" fmla="*/ 696485 w 2301876"/>
                  <a:gd name="T7" fmla="*/ 1509573 h 1941513"/>
                  <a:gd name="T8" fmla="*/ 723010 w 2301876"/>
                  <a:gd name="T9" fmla="*/ 1444398 h 1941513"/>
                  <a:gd name="T10" fmla="*/ 671273 w 2301876"/>
                  <a:gd name="T11" fmla="*/ 1380797 h 1941513"/>
                  <a:gd name="T12" fmla="*/ 1348867 w 2301876"/>
                  <a:gd name="T13" fmla="*/ 1247408 h 1941513"/>
                  <a:gd name="T14" fmla="*/ 1327043 w 2301876"/>
                  <a:gd name="T15" fmla="*/ 1320445 h 1941513"/>
                  <a:gd name="T16" fmla="*/ 1593934 w 2301876"/>
                  <a:gd name="T17" fmla="*/ 1356438 h 1941513"/>
                  <a:gd name="T18" fmla="*/ 1647838 w 2301876"/>
                  <a:gd name="T19" fmla="*/ 1303105 h 1941513"/>
                  <a:gd name="T20" fmla="*/ 1606030 w 2301876"/>
                  <a:gd name="T21" fmla="*/ 1239789 h 1941513"/>
                  <a:gd name="T22" fmla="*/ 1529191 w 2301876"/>
                  <a:gd name="T23" fmla="*/ 516517 h 1941513"/>
                  <a:gd name="T24" fmla="*/ 1584982 w 2301876"/>
                  <a:gd name="T25" fmla="*/ 576970 h 1941513"/>
                  <a:gd name="T26" fmla="*/ 1601035 w 2301876"/>
                  <a:gd name="T27" fmla="*/ 667649 h 1941513"/>
                  <a:gd name="T28" fmla="*/ 1640510 w 2301876"/>
                  <a:gd name="T29" fmla="*/ 716799 h 1941513"/>
                  <a:gd name="T30" fmla="*/ 1583140 w 2301876"/>
                  <a:gd name="T31" fmla="*/ 840071 h 1941513"/>
                  <a:gd name="T32" fmla="*/ 1691827 w 2301876"/>
                  <a:gd name="T33" fmla="*/ 916820 h 1941513"/>
                  <a:gd name="T34" fmla="*/ 1229710 w 2301876"/>
                  <a:gd name="T35" fmla="*/ 1106063 h 1941513"/>
                  <a:gd name="T36" fmla="*/ 1284448 w 2301876"/>
                  <a:gd name="T37" fmla="*/ 909460 h 1941513"/>
                  <a:gd name="T38" fmla="*/ 1396556 w 2301876"/>
                  <a:gd name="T39" fmla="*/ 836654 h 1941513"/>
                  <a:gd name="T40" fmla="*/ 1335239 w 2301876"/>
                  <a:gd name="T41" fmla="*/ 712857 h 1941513"/>
                  <a:gd name="T42" fmla="*/ 1370240 w 2301876"/>
                  <a:gd name="T43" fmla="*/ 660815 h 1941513"/>
                  <a:gd name="T44" fmla="*/ 1388398 w 2301876"/>
                  <a:gd name="T45" fmla="*/ 571451 h 1941513"/>
                  <a:gd name="T46" fmla="*/ 1446031 w 2301876"/>
                  <a:gd name="T47" fmla="*/ 514152 h 1941513"/>
                  <a:gd name="T48" fmla="*/ 570227 w 2301876"/>
                  <a:gd name="T49" fmla="*/ 477627 h 1941513"/>
                  <a:gd name="T50" fmla="*/ 641756 w 2301876"/>
                  <a:gd name="T51" fmla="*/ 549062 h 1941513"/>
                  <a:gd name="T52" fmla="*/ 661216 w 2301876"/>
                  <a:gd name="T53" fmla="*/ 657005 h 1941513"/>
                  <a:gd name="T54" fmla="*/ 633078 w 2301876"/>
                  <a:gd name="T55" fmla="*/ 739471 h 1941513"/>
                  <a:gd name="T56" fmla="*/ 574697 w 2301876"/>
                  <a:gd name="T57" fmla="*/ 792786 h 1941513"/>
                  <a:gd name="T58" fmla="*/ 708552 w 2301876"/>
                  <a:gd name="T59" fmla="*/ 915697 h 1941513"/>
                  <a:gd name="T60" fmla="*/ 815320 w 2301876"/>
                  <a:gd name="T61" fmla="*/ 1036508 h 1941513"/>
                  <a:gd name="T62" fmla="*/ 222836 w 2301876"/>
                  <a:gd name="T63" fmla="*/ 1047276 h 1941513"/>
                  <a:gd name="T64" fmla="*/ 324870 w 2301876"/>
                  <a:gd name="T65" fmla="*/ 922526 h 1941513"/>
                  <a:gd name="T66" fmla="*/ 473189 w 2301876"/>
                  <a:gd name="T67" fmla="*/ 794886 h 1941513"/>
                  <a:gd name="T68" fmla="*/ 413493 w 2301876"/>
                  <a:gd name="T69" fmla="*/ 744461 h 1941513"/>
                  <a:gd name="T70" fmla="*/ 382462 w 2301876"/>
                  <a:gd name="T71" fmla="*/ 663570 h 1941513"/>
                  <a:gd name="T72" fmla="*/ 397978 w 2301876"/>
                  <a:gd name="T73" fmla="*/ 556154 h 1941513"/>
                  <a:gd name="T74" fmla="*/ 466878 w 2301876"/>
                  <a:gd name="T75" fmla="*/ 480778 h 1941513"/>
                  <a:gd name="T76" fmla="*/ 140242 w 2301876"/>
                  <a:gd name="T77" fmla="*/ 134558 h 1941513"/>
                  <a:gd name="T78" fmla="*/ 133677 w 2301876"/>
                  <a:gd name="T79" fmla="*/ 1210760 h 1941513"/>
                  <a:gd name="T80" fmla="*/ 198545 w 2301876"/>
                  <a:gd name="T81" fmla="*/ 1290654 h 1941513"/>
                  <a:gd name="T82" fmla="*/ 905010 w 2301876"/>
                  <a:gd name="T83" fmla="*/ 1223901 h 1941513"/>
                  <a:gd name="T84" fmla="*/ 906061 w 2301876"/>
                  <a:gd name="T85" fmla="*/ 137186 h 1941513"/>
                  <a:gd name="T86" fmla="*/ 1795088 w 2301876"/>
                  <a:gd name="T87" fmla="*/ 130835 h 1941513"/>
                  <a:gd name="T88" fmla="*/ 1869239 w 2301876"/>
                  <a:gd name="T89" fmla="*/ 166040 h 1941513"/>
                  <a:gd name="T90" fmla="*/ 1904211 w 2301876"/>
                  <a:gd name="T91" fmla="*/ 240391 h 1941513"/>
                  <a:gd name="T92" fmla="*/ 1879757 w 2301876"/>
                  <a:gd name="T93" fmla="*/ 1330166 h 1941513"/>
                  <a:gd name="T94" fmla="*/ 1769057 w 2301876"/>
                  <a:gd name="T95" fmla="*/ 1410033 h 1941513"/>
                  <a:gd name="T96" fmla="*/ 1237904 w 2301876"/>
                  <a:gd name="T97" fmla="*/ 1415550 h 1941513"/>
                  <a:gd name="T98" fmla="*/ 1189785 w 2301876"/>
                  <a:gd name="T99" fmla="*/ 1139429 h 1941513"/>
                  <a:gd name="T100" fmla="*/ 1756435 w 2301876"/>
                  <a:gd name="T101" fmla="*/ 1159921 h 1941513"/>
                  <a:gd name="T102" fmla="*/ 1799821 w 2301876"/>
                  <a:gd name="T103" fmla="*/ 1088198 h 1941513"/>
                  <a:gd name="T104" fmla="*/ 898445 w 2301876"/>
                  <a:gd name="T105" fmla="*/ 262 h 1941513"/>
                  <a:gd name="T106" fmla="*/ 992990 w 2301876"/>
                  <a:gd name="T107" fmla="*/ 39421 h 1941513"/>
                  <a:gd name="T108" fmla="*/ 1041313 w 2301876"/>
                  <a:gd name="T109" fmla="*/ 129302 h 1941513"/>
                  <a:gd name="T110" fmla="*/ 1017414 w 2301876"/>
                  <a:gd name="T111" fmla="*/ 1483030 h 1941513"/>
                  <a:gd name="T112" fmla="*/ 887939 w 2301876"/>
                  <a:gd name="T113" fmla="*/ 1588417 h 1941513"/>
                  <a:gd name="T114" fmla="*/ 200909 w 2301876"/>
                  <a:gd name="T115" fmla="*/ 1599454 h 1941513"/>
                  <a:gd name="T116" fmla="*/ 45959 w 2301876"/>
                  <a:gd name="T117" fmla="*/ 1513779 h 1941513"/>
                  <a:gd name="T118" fmla="*/ 0 w 2301876"/>
                  <a:gd name="T119" fmla="*/ 152429 h 1941513"/>
                  <a:gd name="T120" fmla="*/ 34667 w 2301876"/>
                  <a:gd name="T121" fmla="*/ 55452 h 1941513"/>
                  <a:gd name="T122" fmla="*/ 121596 w 2301876"/>
                  <a:gd name="T123" fmla="*/ 2891 h 194151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2301876" h="1941513">
                    <a:moveTo>
                      <a:pt x="475693" y="1664563"/>
                    </a:moveTo>
                    <a:lnTo>
                      <a:pt x="471250" y="1664880"/>
                    </a:lnTo>
                    <a:lnTo>
                      <a:pt x="466490" y="1665198"/>
                    </a:lnTo>
                    <a:lnTo>
                      <a:pt x="462047" y="1665515"/>
                    </a:lnTo>
                    <a:lnTo>
                      <a:pt x="457605" y="1666468"/>
                    </a:lnTo>
                    <a:lnTo>
                      <a:pt x="453162" y="1667421"/>
                    </a:lnTo>
                    <a:lnTo>
                      <a:pt x="449354" y="1668691"/>
                    </a:lnTo>
                    <a:lnTo>
                      <a:pt x="440786" y="1671550"/>
                    </a:lnTo>
                    <a:lnTo>
                      <a:pt x="433170" y="1675679"/>
                    </a:lnTo>
                    <a:lnTo>
                      <a:pt x="425553" y="1680125"/>
                    </a:lnTo>
                    <a:lnTo>
                      <a:pt x="418572" y="1685207"/>
                    </a:lnTo>
                    <a:lnTo>
                      <a:pt x="412542" y="1691241"/>
                    </a:lnTo>
                    <a:lnTo>
                      <a:pt x="406513" y="1697276"/>
                    </a:lnTo>
                    <a:lnTo>
                      <a:pt x="401435" y="1704263"/>
                    </a:lnTo>
                    <a:lnTo>
                      <a:pt x="396993" y="1711886"/>
                    </a:lnTo>
                    <a:lnTo>
                      <a:pt x="392867" y="1719508"/>
                    </a:lnTo>
                    <a:lnTo>
                      <a:pt x="390011" y="1728083"/>
                    </a:lnTo>
                    <a:lnTo>
                      <a:pt x="388742" y="1732212"/>
                    </a:lnTo>
                    <a:lnTo>
                      <a:pt x="387790" y="1736341"/>
                    </a:lnTo>
                    <a:lnTo>
                      <a:pt x="386838" y="1740787"/>
                    </a:lnTo>
                    <a:lnTo>
                      <a:pt x="386203" y="1745552"/>
                    </a:lnTo>
                    <a:lnTo>
                      <a:pt x="385886" y="1749998"/>
                    </a:lnTo>
                    <a:lnTo>
                      <a:pt x="385886" y="1754444"/>
                    </a:lnTo>
                    <a:lnTo>
                      <a:pt x="385886" y="1759209"/>
                    </a:lnTo>
                    <a:lnTo>
                      <a:pt x="386203" y="1763655"/>
                    </a:lnTo>
                    <a:lnTo>
                      <a:pt x="386838" y="1768419"/>
                    </a:lnTo>
                    <a:lnTo>
                      <a:pt x="387790" y="1772865"/>
                    </a:lnTo>
                    <a:lnTo>
                      <a:pt x="388742" y="1776994"/>
                    </a:lnTo>
                    <a:lnTo>
                      <a:pt x="390011" y="1781441"/>
                    </a:lnTo>
                    <a:lnTo>
                      <a:pt x="392867" y="1789698"/>
                    </a:lnTo>
                    <a:lnTo>
                      <a:pt x="396993" y="1797639"/>
                    </a:lnTo>
                    <a:lnTo>
                      <a:pt x="401435" y="1804943"/>
                    </a:lnTo>
                    <a:lnTo>
                      <a:pt x="406513" y="1812248"/>
                    </a:lnTo>
                    <a:lnTo>
                      <a:pt x="412542" y="1818283"/>
                    </a:lnTo>
                    <a:lnTo>
                      <a:pt x="418572" y="1824317"/>
                    </a:lnTo>
                    <a:lnTo>
                      <a:pt x="425553" y="1829399"/>
                    </a:lnTo>
                    <a:lnTo>
                      <a:pt x="433170" y="1833845"/>
                    </a:lnTo>
                    <a:lnTo>
                      <a:pt x="440786" y="1837657"/>
                    </a:lnTo>
                    <a:lnTo>
                      <a:pt x="449354" y="1840515"/>
                    </a:lnTo>
                    <a:lnTo>
                      <a:pt x="453162" y="1842103"/>
                    </a:lnTo>
                    <a:lnTo>
                      <a:pt x="457605" y="1842738"/>
                    </a:lnTo>
                    <a:lnTo>
                      <a:pt x="462047" y="1843374"/>
                    </a:lnTo>
                    <a:lnTo>
                      <a:pt x="466490" y="1844326"/>
                    </a:lnTo>
                    <a:lnTo>
                      <a:pt x="471250" y="1844644"/>
                    </a:lnTo>
                    <a:lnTo>
                      <a:pt x="475693" y="1844644"/>
                    </a:lnTo>
                    <a:lnTo>
                      <a:pt x="784465" y="1844644"/>
                    </a:lnTo>
                    <a:lnTo>
                      <a:pt x="788908" y="1844644"/>
                    </a:lnTo>
                    <a:lnTo>
                      <a:pt x="793668" y="1844326"/>
                    </a:lnTo>
                    <a:lnTo>
                      <a:pt x="798111" y="1843374"/>
                    </a:lnTo>
                    <a:lnTo>
                      <a:pt x="802553" y="1842738"/>
                    </a:lnTo>
                    <a:lnTo>
                      <a:pt x="806996" y="1842103"/>
                    </a:lnTo>
                    <a:lnTo>
                      <a:pt x="811122" y="1840515"/>
                    </a:lnTo>
                    <a:lnTo>
                      <a:pt x="819690" y="1837657"/>
                    </a:lnTo>
                    <a:lnTo>
                      <a:pt x="827306" y="1833845"/>
                    </a:lnTo>
                    <a:lnTo>
                      <a:pt x="834605" y="1829399"/>
                    </a:lnTo>
                    <a:lnTo>
                      <a:pt x="841586" y="1824317"/>
                    </a:lnTo>
                    <a:lnTo>
                      <a:pt x="847933" y="1818283"/>
                    </a:lnTo>
                    <a:lnTo>
                      <a:pt x="853963" y="1812248"/>
                    </a:lnTo>
                    <a:lnTo>
                      <a:pt x="859040" y="1804943"/>
                    </a:lnTo>
                    <a:lnTo>
                      <a:pt x="863483" y="1797639"/>
                    </a:lnTo>
                    <a:lnTo>
                      <a:pt x="867608" y="1789698"/>
                    </a:lnTo>
                    <a:lnTo>
                      <a:pt x="870464" y="1781441"/>
                    </a:lnTo>
                    <a:lnTo>
                      <a:pt x="871734" y="1776994"/>
                    </a:lnTo>
                    <a:lnTo>
                      <a:pt x="872686" y="1772865"/>
                    </a:lnTo>
                    <a:lnTo>
                      <a:pt x="873320" y="1768419"/>
                    </a:lnTo>
                    <a:lnTo>
                      <a:pt x="873638" y="1763655"/>
                    </a:lnTo>
                    <a:lnTo>
                      <a:pt x="874272" y="1759209"/>
                    </a:lnTo>
                    <a:lnTo>
                      <a:pt x="874590" y="1754444"/>
                    </a:lnTo>
                    <a:lnTo>
                      <a:pt x="874272" y="1749998"/>
                    </a:lnTo>
                    <a:lnTo>
                      <a:pt x="873638" y="1745552"/>
                    </a:lnTo>
                    <a:lnTo>
                      <a:pt x="873320" y="1740787"/>
                    </a:lnTo>
                    <a:lnTo>
                      <a:pt x="872686" y="1736341"/>
                    </a:lnTo>
                    <a:lnTo>
                      <a:pt x="871734" y="1732212"/>
                    </a:lnTo>
                    <a:lnTo>
                      <a:pt x="870464" y="1728083"/>
                    </a:lnTo>
                    <a:lnTo>
                      <a:pt x="867608" y="1719508"/>
                    </a:lnTo>
                    <a:lnTo>
                      <a:pt x="863483" y="1711886"/>
                    </a:lnTo>
                    <a:lnTo>
                      <a:pt x="859040" y="1704263"/>
                    </a:lnTo>
                    <a:lnTo>
                      <a:pt x="853963" y="1697276"/>
                    </a:lnTo>
                    <a:lnTo>
                      <a:pt x="847933" y="1691241"/>
                    </a:lnTo>
                    <a:lnTo>
                      <a:pt x="841586" y="1685207"/>
                    </a:lnTo>
                    <a:lnTo>
                      <a:pt x="834605" y="1680125"/>
                    </a:lnTo>
                    <a:lnTo>
                      <a:pt x="827306" y="1675679"/>
                    </a:lnTo>
                    <a:lnTo>
                      <a:pt x="819690" y="1671550"/>
                    </a:lnTo>
                    <a:lnTo>
                      <a:pt x="811122" y="1668691"/>
                    </a:lnTo>
                    <a:lnTo>
                      <a:pt x="806996" y="1667421"/>
                    </a:lnTo>
                    <a:lnTo>
                      <a:pt x="802553" y="1666468"/>
                    </a:lnTo>
                    <a:lnTo>
                      <a:pt x="798111" y="1665515"/>
                    </a:lnTo>
                    <a:lnTo>
                      <a:pt x="793668" y="1665198"/>
                    </a:lnTo>
                    <a:lnTo>
                      <a:pt x="788908" y="1664880"/>
                    </a:lnTo>
                    <a:lnTo>
                      <a:pt x="784465" y="1664563"/>
                    </a:lnTo>
                    <a:lnTo>
                      <a:pt x="475693" y="1664563"/>
                    </a:lnTo>
                    <a:close/>
                    <a:moveTo>
                      <a:pt x="1670551" y="1495108"/>
                    </a:moveTo>
                    <a:lnTo>
                      <a:pt x="1662926" y="1495425"/>
                    </a:lnTo>
                    <a:lnTo>
                      <a:pt x="1655936" y="1496695"/>
                    </a:lnTo>
                    <a:lnTo>
                      <a:pt x="1648946" y="1498283"/>
                    </a:lnTo>
                    <a:lnTo>
                      <a:pt x="1642274" y="1500823"/>
                    </a:lnTo>
                    <a:lnTo>
                      <a:pt x="1636237" y="1503998"/>
                    </a:lnTo>
                    <a:lnTo>
                      <a:pt x="1629882" y="1507490"/>
                    </a:lnTo>
                    <a:lnTo>
                      <a:pt x="1624481" y="1511618"/>
                    </a:lnTo>
                    <a:lnTo>
                      <a:pt x="1619080" y="1516380"/>
                    </a:lnTo>
                    <a:lnTo>
                      <a:pt x="1614631" y="1521778"/>
                    </a:lnTo>
                    <a:lnTo>
                      <a:pt x="1610183" y="1527175"/>
                    </a:lnTo>
                    <a:lnTo>
                      <a:pt x="1606688" y="1533208"/>
                    </a:lnTo>
                    <a:lnTo>
                      <a:pt x="1603511" y="1539240"/>
                    </a:lnTo>
                    <a:lnTo>
                      <a:pt x="1601605" y="1545908"/>
                    </a:lnTo>
                    <a:lnTo>
                      <a:pt x="1599698" y="1552893"/>
                    </a:lnTo>
                    <a:lnTo>
                      <a:pt x="1598427" y="1559878"/>
                    </a:lnTo>
                    <a:lnTo>
                      <a:pt x="1598110" y="1567498"/>
                    </a:lnTo>
                    <a:lnTo>
                      <a:pt x="1598427" y="1574800"/>
                    </a:lnTo>
                    <a:lnTo>
                      <a:pt x="1599698" y="1582103"/>
                    </a:lnTo>
                    <a:lnTo>
                      <a:pt x="1601605" y="1589088"/>
                    </a:lnTo>
                    <a:lnTo>
                      <a:pt x="1603511" y="1595755"/>
                    </a:lnTo>
                    <a:lnTo>
                      <a:pt x="1606688" y="1602105"/>
                    </a:lnTo>
                    <a:lnTo>
                      <a:pt x="1610183" y="1607820"/>
                    </a:lnTo>
                    <a:lnTo>
                      <a:pt x="1614631" y="1613535"/>
                    </a:lnTo>
                    <a:lnTo>
                      <a:pt x="1619080" y="1618615"/>
                    </a:lnTo>
                    <a:lnTo>
                      <a:pt x="1624481" y="1623378"/>
                    </a:lnTo>
                    <a:lnTo>
                      <a:pt x="1629882" y="1627505"/>
                    </a:lnTo>
                    <a:lnTo>
                      <a:pt x="1636237" y="1630998"/>
                    </a:lnTo>
                    <a:lnTo>
                      <a:pt x="1642274" y="1634173"/>
                    </a:lnTo>
                    <a:lnTo>
                      <a:pt x="1648946" y="1636713"/>
                    </a:lnTo>
                    <a:lnTo>
                      <a:pt x="1655936" y="1638300"/>
                    </a:lnTo>
                    <a:lnTo>
                      <a:pt x="1662926" y="1639253"/>
                    </a:lnTo>
                    <a:lnTo>
                      <a:pt x="1670551" y="1639570"/>
                    </a:lnTo>
                    <a:lnTo>
                      <a:pt x="1918697" y="1639570"/>
                    </a:lnTo>
                    <a:lnTo>
                      <a:pt x="1926004" y="1639253"/>
                    </a:lnTo>
                    <a:lnTo>
                      <a:pt x="1933630" y="1638300"/>
                    </a:lnTo>
                    <a:lnTo>
                      <a:pt x="1940620" y="1636713"/>
                    </a:lnTo>
                    <a:lnTo>
                      <a:pt x="1947292" y="1634173"/>
                    </a:lnTo>
                    <a:lnTo>
                      <a:pt x="1953329" y="1630998"/>
                    </a:lnTo>
                    <a:lnTo>
                      <a:pt x="1959366" y="1627505"/>
                    </a:lnTo>
                    <a:lnTo>
                      <a:pt x="1964767" y="1623378"/>
                    </a:lnTo>
                    <a:lnTo>
                      <a:pt x="1970168" y="1618615"/>
                    </a:lnTo>
                    <a:lnTo>
                      <a:pt x="1974934" y="1613535"/>
                    </a:lnTo>
                    <a:lnTo>
                      <a:pt x="1979065" y="1607820"/>
                    </a:lnTo>
                    <a:lnTo>
                      <a:pt x="1982560" y="1602105"/>
                    </a:lnTo>
                    <a:lnTo>
                      <a:pt x="1985419" y="1595755"/>
                    </a:lnTo>
                    <a:lnTo>
                      <a:pt x="1988279" y="1589088"/>
                    </a:lnTo>
                    <a:lnTo>
                      <a:pt x="1989868" y="1582103"/>
                    </a:lnTo>
                    <a:lnTo>
                      <a:pt x="1991138" y="1574800"/>
                    </a:lnTo>
                    <a:lnTo>
                      <a:pt x="1991456" y="1567498"/>
                    </a:lnTo>
                    <a:lnTo>
                      <a:pt x="1991138" y="1559878"/>
                    </a:lnTo>
                    <a:lnTo>
                      <a:pt x="1989868" y="1552893"/>
                    </a:lnTo>
                    <a:lnTo>
                      <a:pt x="1988279" y="1545908"/>
                    </a:lnTo>
                    <a:lnTo>
                      <a:pt x="1985419" y="1539240"/>
                    </a:lnTo>
                    <a:lnTo>
                      <a:pt x="1982560" y="1533208"/>
                    </a:lnTo>
                    <a:lnTo>
                      <a:pt x="1979065" y="1527175"/>
                    </a:lnTo>
                    <a:lnTo>
                      <a:pt x="1974934" y="1521778"/>
                    </a:lnTo>
                    <a:lnTo>
                      <a:pt x="1970168" y="1516380"/>
                    </a:lnTo>
                    <a:lnTo>
                      <a:pt x="1964767" y="1511618"/>
                    </a:lnTo>
                    <a:lnTo>
                      <a:pt x="1959366" y="1507490"/>
                    </a:lnTo>
                    <a:lnTo>
                      <a:pt x="1953329" y="1503998"/>
                    </a:lnTo>
                    <a:lnTo>
                      <a:pt x="1947292" y="1500823"/>
                    </a:lnTo>
                    <a:lnTo>
                      <a:pt x="1940620" y="1498283"/>
                    </a:lnTo>
                    <a:lnTo>
                      <a:pt x="1933630" y="1496695"/>
                    </a:lnTo>
                    <a:lnTo>
                      <a:pt x="1926004" y="1495425"/>
                    </a:lnTo>
                    <a:lnTo>
                      <a:pt x="1918697" y="1495108"/>
                    </a:lnTo>
                    <a:lnTo>
                      <a:pt x="1670551" y="1495108"/>
                    </a:lnTo>
                    <a:close/>
                    <a:moveTo>
                      <a:pt x="1787673" y="611187"/>
                    </a:moveTo>
                    <a:lnTo>
                      <a:pt x="1794669" y="611187"/>
                    </a:lnTo>
                    <a:lnTo>
                      <a:pt x="1801665" y="611187"/>
                    </a:lnTo>
                    <a:lnTo>
                      <a:pt x="1808661" y="612140"/>
                    </a:lnTo>
                    <a:lnTo>
                      <a:pt x="1815338" y="613093"/>
                    </a:lnTo>
                    <a:lnTo>
                      <a:pt x="1822016" y="614681"/>
                    </a:lnTo>
                    <a:lnTo>
                      <a:pt x="1828694" y="616587"/>
                    </a:lnTo>
                    <a:lnTo>
                      <a:pt x="1835372" y="618810"/>
                    </a:lnTo>
                    <a:lnTo>
                      <a:pt x="1841732" y="621352"/>
                    </a:lnTo>
                    <a:lnTo>
                      <a:pt x="1847773" y="624210"/>
                    </a:lnTo>
                    <a:lnTo>
                      <a:pt x="1853815" y="627387"/>
                    </a:lnTo>
                    <a:lnTo>
                      <a:pt x="1859539" y="631198"/>
                    </a:lnTo>
                    <a:lnTo>
                      <a:pt x="1865581" y="635010"/>
                    </a:lnTo>
                    <a:lnTo>
                      <a:pt x="1870987" y="639457"/>
                    </a:lnTo>
                    <a:lnTo>
                      <a:pt x="1876393" y="643904"/>
                    </a:lnTo>
                    <a:lnTo>
                      <a:pt x="1881480" y="648986"/>
                    </a:lnTo>
                    <a:lnTo>
                      <a:pt x="1886568" y="654068"/>
                    </a:lnTo>
                    <a:lnTo>
                      <a:pt x="1891338" y="659151"/>
                    </a:lnTo>
                    <a:lnTo>
                      <a:pt x="1895790" y="665186"/>
                    </a:lnTo>
                    <a:lnTo>
                      <a:pt x="1900242" y="670903"/>
                    </a:lnTo>
                    <a:lnTo>
                      <a:pt x="1904376" y="677256"/>
                    </a:lnTo>
                    <a:lnTo>
                      <a:pt x="1908192" y="683609"/>
                    </a:lnTo>
                    <a:lnTo>
                      <a:pt x="1911690" y="690597"/>
                    </a:lnTo>
                    <a:lnTo>
                      <a:pt x="1915188" y="697267"/>
                    </a:lnTo>
                    <a:lnTo>
                      <a:pt x="1918049" y="704255"/>
                    </a:lnTo>
                    <a:lnTo>
                      <a:pt x="1920593" y="711561"/>
                    </a:lnTo>
                    <a:lnTo>
                      <a:pt x="1923137" y="718867"/>
                    </a:lnTo>
                    <a:lnTo>
                      <a:pt x="1925363" y="726808"/>
                    </a:lnTo>
                    <a:lnTo>
                      <a:pt x="1927271" y="734431"/>
                    </a:lnTo>
                    <a:lnTo>
                      <a:pt x="1928861" y="742690"/>
                    </a:lnTo>
                    <a:lnTo>
                      <a:pt x="1929815" y="750631"/>
                    </a:lnTo>
                    <a:lnTo>
                      <a:pt x="1930451" y="758889"/>
                    </a:lnTo>
                    <a:lnTo>
                      <a:pt x="1931405" y="767466"/>
                    </a:lnTo>
                    <a:lnTo>
                      <a:pt x="1931405" y="775724"/>
                    </a:lnTo>
                    <a:lnTo>
                      <a:pt x="1931723" y="784301"/>
                    </a:lnTo>
                    <a:lnTo>
                      <a:pt x="1932359" y="791924"/>
                    </a:lnTo>
                    <a:lnTo>
                      <a:pt x="1933313" y="799865"/>
                    </a:lnTo>
                    <a:lnTo>
                      <a:pt x="1934585" y="806853"/>
                    </a:lnTo>
                    <a:lnTo>
                      <a:pt x="1936175" y="813206"/>
                    </a:lnTo>
                    <a:lnTo>
                      <a:pt x="1938401" y="819241"/>
                    </a:lnTo>
                    <a:lnTo>
                      <a:pt x="1940627" y="824958"/>
                    </a:lnTo>
                    <a:lnTo>
                      <a:pt x="1943171" y="830041"/>
                    </a:lnTo>
                    <a:lnTo>
                      <a:pt x="1945715" y="834805"/>
                    </a:lnTo>
                    <a:lnTo>
                      <a:pt x="1948576" y="839252"/>
                    </a:lnTo>
                    <a:lnTo>
                      <a:pt x="1951756" y="843381"/>
                    </a:lnTo>
                    <a:lnTo>
                      <a:pt x="1954936" y="846875"/>
                    </a:lnTo>
                    <a:lnTo>
                      <a:pt x="1958116" y="850687"/>
                    </a:lnTo>
                    <a:lnTo>
                      <a:pt x="1961614" y="853546"/>
                    </a:lnTo>
                    <a:lnTo>
                      <a:pt x="1965430" y="856087"/>
                    </a:lnTo>
                    <a:lnTo>
                      <a:pt x="1968610" y="858946"/>
                    </a:lnTo>
                    <a:lnTo>
                      <a:pt x="1975606" y="862757"/>
                    </a:lnTo>
                    <a:lnTo>
                      <a:pt x="1982284" y="866251"/>
                    </a:lnTo>
                    <a:lnTo>
                      <a:pt x="1988643" y="868475"/>
                    </a:lnTo>
                    <a:lnTo>
                      <a:pt x="1994049" y="869745"/>
                    </a:lnTo>
                    <a:lnTo>
                      <a:pt x="1998819" y="871016"/>
                    </a:lnTo>
                    <a:lnTo>
                      <a:pt x="2002635" y="871334"/>
                    </a:lnTo>
                    <a:lnTo>
                      <a:pt x="2005815" y="871651"/>
                    </a:lnTo>
                    <a:lnTo>
                      <a:pt x="2005815" y="932320"/>
                    </a:lnTo>
                    <a:lnTo>
                      <a:pt x="1841096" y="932320"/>
                    </a:lnTo>
                    <a:lnTo>
                      <a:pt x="1841096" y="997119"/>
                    </a:lnTo>
                    <a:lnTo>
                      <a:pt x="1853815" y="999025"/>
                    </a:lnTo>
                    <a:lnTo>
                      <a:pt x="1865899" y="1001566"/>
                    </a:lnTo>
                    <a:lnTo>
                      <a:pt x="1877983" y="1004107"/>
                    </a:lnTo>
                    <a:lnTo>
                      <a:pt x="1890066" y="1007601"/>
                    </a:lnTo>
                    <a:lnTo>
                      <a:pt x="1901514" y="1011095"/>
                    </a:lnTo>
                    <a:lnTo>
                      <a:pt x="1912962" y="1015224"/>
                    </a:lnTo>
                    <a:lnTo>
                      <a:pt x="1923773" y="1019354"/>
                    </a:lnTo>
                    <a:lnTo>
                      <a:pt x="1934903" y="1024118"/>
                    </a:lnTo>
                    <a:lnTo>
                      <a:pt x="1945715" y="1029200"/>
                    </a:lnTo>
                    <a:lnTo>
                      <a:pt x="1956208" y="1034918"/>
                    </a:lnTo>
                    <a:lnTo>
                      <a:pt x="1966384" y="1040635"/>
                    </a:lnTo>
                    <a:lnTo>
                      <a:pt x="1976242" y="1046988"/>
                    </a:lnTo>
                    <a:lnTo>
                      <a:pt x="1986099" y="1053659"/>
                    </a:lnTo>
                    <a:lnTo>
                      <a:pt x="1995321" y="1060329"/>
                    </a:lnTo>
                    <a:lnTo>
                      <a:pt x="2003907" y="1067635"/>
                    </a:lnTo>
                    <a:lnTo>
                      <a:pt x="2012811" y="1074940"/>
                    </a:lnTo>
                    <a:lnTo>
                      <a:pt x="2021396" y="1082881"/>
                    </a:lnTo>
                    <a:lnTo>
                      <a:pt x="2029028" y="1090822"/>
                    </a:lnTo>
                    <a:lnTo>
                      <a:pt x="2036978" y="1099081"/>
                    </a:lnTo>
                    <a:lnTo>
                      <a:pt x="2044292" y="1107975"/>
                    </a:lnTo>
                    <a:lnTo>
                      <a:pt x="2051288" y="1116551"/>
                    </a:lnTo>
                    <a:lnTo>
                      <a:pt x="2057965" y="1125445"/>
                    </a:lnTo>
                    <a:lnTo>
                      <a:pt x="2064325" y="1135292"/>
                    </a:lnTo>
                    <a:lnTo>
                      <a:pt x="2069731" y="1144821"/>
                    </a:lnTo>
                    <a:lnTo>
                      <a:pt x="2075455" y="1154350"/>
                    </a:lnTo>
                    <a:lnTo>
                      <a:pt x="2080225" y="1164515"/>
                    </a:lnTo>
                    <a:lnTo>
                      <a:pt x="2084995" y="1174679"/>
                    </a:lnTo>
                    <a:lnTo>
                      <a:pt x="2089128" y="1185161"/>
                    </a:lnTo>
                    <a:lnTo>
                      <a:pt x="2092626" y="1195643"/>
                    </a:lnTo>
                    <a:lnTo>
                      <a:pt x="2095488" y="1206761"/>
                    </a:lnTo>
                    <a:lnTo>
                      <a:pt x="2098668" y="1217560"/>
                    </a:lnTo>
                    <a:lnTo>
                      <a:pt x="2100894" y="1228995"/>
                    </a:lnTo>
                    <a:lnTo>
                      <a:pt x="2103438" y="1336675"/>
                    </a:lnTo>
                    <a:lnTo>
                      <a:pt x="1485900" y="1336675"/>
                    </a:lnTo>
                    <a:lnTo>
                      <a:pt x="1488444" y="1228995"/>
                    </a:lnTo>
                    <a:lnTo>
                      <a:pt x="1490670" y="1217560"/>
                    </a:lnTo>
                    <a:lnTo>
                      <a:pt x="1493214" y="1206761"/>
                    </a:lnTo>
                    <a:lnTo>
                      <a:pt x="1496712" y="1195643"/>
                    </a:lnTo>
                    <a:lnTo>
                      <a:pt x="1500210" y="1185161"/>
                    </a:lnTo>
                    <a:lnTo>
                      <a:pt x="1504343" y="1174679"/>
                    </a:lnTo>
                    <a:lnTo>
                      <a:pt x="1508795" y="1164515"/>
                    </a:lnTo>
                    <a:lnTo>
                      <a:pt x="1513565" y="1154350"/>
                    </a:lnTo>
                    <a:lnTo>
                      <a:pt x="1519289" y="1144821"/>
                    </a:lnTo>
                    <a:lnTo>
                      <a:pt x="1525013" y="1135292"/>
                    </a:lnTo>
                    <a:lnTo>
                      <a:pt x="1531055" y="1125763"/>
                    </a:lnTo>
                    <a:lnTo>
                      <a:pt x="1537732" y="1116551"/>
                    </a:lnTo>
                    <a:lnTo>
                      <a:pt x="1544728" y="1107975"/>
                    </a:lnTo>
                    <a:lnTo>
                      <a:pt x="1552042" y="1099081"/>
                    </a:lnTo>
                    <a:lnTo>
                      <a:pt x="1559674" y="1090822"/>
                    </a:lnTo>
                    <a:lnTo>
                      <a:pt x="1567942" y="1082881"/>
                    </a:lnTo>
                    <a:lnTo>
                      <a:pt x="1576209" y="1074940"/>
                    </a:lnTo>
                    <a:lnTo>
                      <a:pt x="1584795" y="1067635"/>
                    </a:lnTo>
                    <a:lnTo>
                      <a:pt x="1593699" y="1060329"/>
                    </a:lnTo>
                    <a:lnTo>
                      <a:pt x="1603239" y="1053659"/>
                    </a:lnTo>
                    <a:lnTo>
                      <a:pt x="1613096" y="1046988"/>
                    </a:lnTo>
                    <a:lnTo>
                      <a:pt x="1622954" y="1040635"/>
                    </a:lnTo>
                    <a:lnTo>
                      <a:pt x="1632812" y="1034918"/>
                    </a:lnTo>
                    <a:lnTo>
                      <a:pt x="1643305" y="1029200"/>
                    </a:lnTo>
                    <a:lnTo>
                      <a:pt x="1654117" y="1024118"/>
                    </a:lnTo>
                    <a:lnTo>
                      <a:pt x="1664929" y="1019671"/>
                    </a:lnTo>
                    <a:lnTo>
                      <a:pt x="1676058" y="1015224"/>
                    </a:lnTo>
                    <a:lnTo>
                      <a:pt x="1687506" y="1011095"/>
                    </a:lnTo>
                    <a:lnTo>
                      <a:pt x="1699272" y="1007601"/>
                    </a:lnTo>
                    <a:lnTo>
                      <a:pt x="1711355" y="1004107"/>
                    </a:lnTo>
                    <a:lnTo>
                      <a:pt x="1723439" y="1001566"/>
                    </a:lnTo>
                    <a:lnTo>
                      <a:pt x="1735523" y="999025"/>
                    </a:lnTo>
                    <a:lnTo>
                      <a:pt x="1747924" y="997119"/>
                    </a:lnTo>
                    <a:lnTo>
                      <a:pt x="1747924" y="932320"/>
                    </a:lnTo>
                    <a:lnTo>
                      <a:pt x="1583205" y="932320"/>
                    </a:lnTo>
                    <a:lnTo>
                      <a:pt x="1583205" y="871651"/>
                    </a:lnTo>
                    <a:lnTo>
                      <a:pt x="1586385" y="871334"/>
                    </a:lnTo>
                    <a:lnTo>
                      <a:pt x="1590201" y="870698"/>
                    </a:lnTo>
                    <a:lnTo>
                      <a:pt x="1594971" y="869110"/>
                    </a:lnTo>
                    <a:lnTo>
                      <a:pt x="1600377" y="867204"/>
                    </a:lnTo>
                    <a:lnTo>
                      <a:pt x="1606736" y="864663"/>
                    </a:lnTo>
                    <a:lnTo>
                      <a:pt x="1613414" y="861487"/>
                    </a:lnTo>
                    <a:lnTo>
                      <a:pt x="1620410" y="857358"/>
                    </a:lnTo>
                    <a:lnTo>
                      <a:pt x="1624226" y="854816"/>
                    </a:lnTo>
                    <a:lnTo>
                      <a:pt x="1627406" y="851958"/>
                    </a:lnTo>
                    <a:lnTo>
                      <a:pt x="1630586" y="848464"/>
                    </a:lnTo>
                    <a:lnTo>
                      <a:pt x="1634084" y="845287"/>
                    </a:lnTo>
                    <a:lnTo>
                      <a:pt x="1637264" y="841476"/>
                    </a:lnTo>
                    <a:lnTo>
                      <a:pt x="1640444" y="837346"/>
                    </a:lnTo>
                    <a:lnTo>
                      <a:pt x="1643305" y="832899"/>
                    </a:lnTo>
                    <a:lnTo>
                      <a:pt x="1646167" y="828135"/>
                    </a:lnTo>
                    <a:lnTo>
                      <a:pt x="1648393" y="823052"/>
                    </a:lnTo>
                    <a:lnTo>
                      <a:pt x="1650619" y="817653"/>
                    </a:lnTo>
                    <a:lnTo>
                      <a:pt x="1652845" y="811617"/>
                    </a:lnTo>
                    <a:lnTo>
                      <a:pt x="1654435" y="805265"/>
                    </a:lnTo>
                    <a:lnTo>
                      <a:pt x="1655707" y="798594"/>
                    </a:lnTo>
                    <a:lnTo>
                      <a:pt x="1656979" y="791289"/>
                    </a:lnTo>
                    <a:lnTo>
                      <a:pt x="1657297" y="783983"/>
                    </a:lnTo>
                    <a:lnTo>
                      <a:pt x="1657615" y="775724"/>
                    </a:lnTo>
                    <a:lnTo>
                      <a:pt x="1657933" y="767466"/>
                    </a:lnTo>
                    <a:lnTo>
                      <a:pt x="1658569" y="758889"/>
                    </a:lnTo>
                    <a:lnTo>
                      <a:pt x="1659205" y="750631"/>
                    </a:lnTo>
                    <a:lnTo>
                      <a:pt x="1660477" y="742690"/>
                    </a:lnTo>
                    <a:lnTo>
                      <a:pt x="1662067" y="734431"/>
                    </a:lnTo>
                    <a:lnTo>
                      <a:pt x="1663975" y="726808"/>
                    </a:lnTo>
                    <a:lnTo>
                      <a:pt x="1666201" y="718867"/>
                    </a:lnTo>
                    <a:lnTo>
                      <a:pt x="1668427" y="711561"/>
                    </a:lnTo>
                    <a:lnTo>
                      <a:pt x="1671289" y="704255"/>
                    </a:lnTo>
                    <a:lnTo>
                      <a:pt x="1674151" y="697267"/>
                    </a:lnTo>
                    <a:lnTo>
                      <a:pt x="1677648" y="690597"/>
                    </a:lnTo>
                    <a:lnTo>
                      <a:pt x="1680828" y="683609"/>
                    </a:lnTo>
                    <a:lnTo>
                      <a:pt x="1684962" y="677256"/>
                    </a:lnTo>
                    <a:lnTo>
                      <a:pt x="1689096" y="670903"/>
                    </a:lnTo>
                    <a:lnTo>
                      <a:pt x="1693230" y="665186"/>
                    </a:lnTo>
                    <a:lnTo>
                      <a:pt x="1698000" y="659151"/>
                    </a:lnTo>
                    <a:lnTo>
                      <a:pt x="1702770" y="654068"/>
                    </a:lnTo>
                    <a:lnTo>
                      <a:pt x="1707540" y="648986"/>
                    </a:lnTo>
                    <a:lnTo>
                      <a:pt x="1712627" y="643904"/>
                    </a:lnTo>
                    <a:lnTo>
                      <a:pt x="1718351" y="639457"/>
                    </a:lnTo>
                    <a:lnTo>
                      <a:pt x="1723757" y="635010"/>
                    </a:lnTo>
                    <a:lnTo>
                      <a:pt x="1729163" y="631198"/>
                    </a:lnTo>
                    <a:lnTo>
                      <a:pt x="1735205" y="627387"/>
                    </a:lnTo>
                    <a:lnTo>
                      <a:pt x="1741565" y="624210"/>
                    </a:lnTo>
                    <a:lnTo>
                      <a:pt x="1747288" y="621352"/>
                    </a:lnTo>
                    <a:lnTo>
                      <a:pt x="1753966" y="618810"/>
                    </a:lnTo>
                    <a:lnTo>
                      <a:pt x="1760326" y="616587"/>
                    </a:lnTo>
                    <a:lnTo>
                      <a:pt x="1767004" y="614681"/>
                    </a:lnTo>
                    <a:lnTo>
                      <a:pt x="1773682" y="613093"/>
                    </a:lnTo>
                    <a:lnTo>
                      <a:pt x="1780677" y="612140"/>
                    </a:lnTo>
                    <a:lnTo>
                      <a:pt x="1787673" y="611187"/>
                    </a:lnTo>
                    <a:close/>
                    <a:moveTo>
                      <a:pt x="630238" y="565150"/>
                    </a:moveTo>
                    <a:lnTo>
                      <a:pt x="639136" y="565468"/>
                    </a:lnTo>
                    <a:lnTo>
                      <a:pt x="647397" y="566420"/>
                    </a:lnTo>
                    <a:lnTo>
                      <a:pt x="655977" y="567372"/>
                    </a:lnTo>
                    <a:lnTo>
                      <a:pt x="664557" y="569276"/>
                    </a:lnTo>
                    <a:lnTo>
                      <a:pt x="672501" y="571498"/>
                    </a:lnTo>
                    <a:lnTo>
                      <a:pt x="680762" y="574354"/>
                    </a:lnTo>
                    <a:lnTo>
                      <a:pt x="689024" y="577211"/>
                    </a:lnTo>
                    <a:lnTo>
                      <a:pt x="696333" y="581020"/>
                    </a:lnTo>
                    <a:lnTo>
                      <a:pt x="703959" y="585463"/>
                    </a:lnTo>
                    <a:lnTo>
                      <a:pt x="711268" y="589907"/>
                    </a:lnTo>
                    <a:lnTo>
                      <a:pt x="718258" y="594667"/>
                    </a:lnTo>
                    <a:lnTo>
                      <a:pt x="725249" y="600063"/>
                    </a:lnTo>
                    <a:lnTo>
                      <a:pt x="731922" y="605776"/>
                    </a:lnTo>
                    <a:lnTo>
                      <a:pt x="738278" y="611489"/>
                    </a:lnTo>
                    <a:lnTo>
                      <a:pt x="744633" y="618154"/>
                    </a:lnTo>
                    <a:lnTo>
                      <a:pt x="750353" y="624820"/>
                    </a:lnTo>
                    <a:lnTo>
                      <a:pt x="756072" y="632437"/>
                    </a:lnTo>
                    <a:lnTo>
                      <a:pt x="761474" y="639737"/>
                    </a:lnTo>
                    <a:lnTo>
                      <a:pt x="766241" y="647354"/>
                    </a:lnTo>
                    <a:lnTo>
                      <a:pt x="771007" y="655289"/>
                    </a:lnTo>
                    <a:lnTo>
                      <a:pt x="775456" y="663541"/>
                    </a:lnTo>
                    <a:lnTo>
                      <a:pt x="779587" y="672111"/>
                    </a:lnTo>
                    <a:lnTo>
                      <a:pt x="783400" y="680998"/>
                    </a:lnTo>
                    <a:lnTo>
                      <a:pt x="786895" y="690202"/>
                    </a:lnTo>
                    <a:lnTo>
                      <a:pt x="790073" y="699406"/>
                    </a:lnTo>
                    <a:lnTo>
                      <a:pt x="792615" y="708611"/>
                    </a:lnTo>
                    <a:lnTo>
                      <a:pt x="794839" y="718450"/>
                    </a:lnTo>
                    <a:lnTo>
                      <a:pt x="796746" y="728606"/>
                    </a:lnTo>
                    <a:lnTo>
                      <a:pt x="798017" y="738445"/>
                    </a:lnTo>
                    <a:lnTo>
                      <a:pt x="799288" y="748919"/>
                    </a:lnTo>
                    <a:lnTo>
                      <a:pt x="799923" y="759076"/>
                    </a:lnTo>
                    <a:lnTo>
                      <a:pt x="800241" y="769550"/>
                    </a:lnTo>
                    <a:lnTo>
                      <a:pt x="799923" y="777802"/>
                    </a:lnTo>
                    <a:lnTo>
                      <a:pt x="799606" y="786054"/>
                    </a:lnTo>
                    <a:lnTo>
                      <a:pt x="798970" y="793989"/>
                    </a:lnTo>
                    <a:lnTo>
                      <a:pt x="798017" y="801923"/>
                    </a:lnTo>
                    <a:lnTo>
                      <a:pt x="797064" y="809541"/>
                    </a:lnTo>
                    <a:lnTo>
                      <a:pt x="795475" y="817476"/>
                    </a:lnTo>
                    <a:lnTo>
                      <a:pt x="793568" y="825093"/>
                    </a:lnTo>
                    <a:lnTo>
                      <a:pt x="791979" y="832710"/>
                    </a:lnTo>
                    <a:lnTo>
                      <a:pt x="789755" y="840328"/>
                    </a:lnTo>
                    <a:lnTo>
                      <a:pt x="787531" y="847310"/>
                    </a:lnTo>
                    <a:lnTo>
                      <a:pt x="784671" y="854293"/>
                    </a:lnTo>
                    <a:lnTo>
                      <a:pt x="781811" y="861276"/>
                    </a:lnTo>
                    <a:lnTo>
                      <a:pt x="778951" y="868258"/>
                    </a:lnTo>
                    <a:lnTo>
                      <a:pt x="775456" y="874923"/>
                    </a:lnTo>
                    <a:lnTo>
                      <a:pt x="772278" y="880954"/>
                    </a:lnTo>
                    <a:lnTo>
                      <a:pt x="768465" y="887619"/>
                    </a:lnTo>
                    <a:lnTo>
                      <a:pt x="764970" y="893649"/>
                    </a:lnTo>
                    <a:lnTo>
                      <a:pt x="760839" y="899680"/>
                    </a:lnTo>
                    <a:lnTo>
                      <a:pt x="756708" y="905393"/>
                    </a:lnTo>
                    <a:lnTo>
                      <a:pt x="752259" y="911106"/>
                    </a:lnTo>
                    <a:lnTo>
                      <a:pt x="747810" y="916501"/>
                    </a:lnTo>
                    <a:lnTo>
                      <a:pt x="743044" y="921580"/>
                    </a:lnTo>
                    <a:lnTo>
                      <a:pt x="738278" y="926341"/>
                    </a:lnTo>
                    <a:lnTo>
                      <a:pt x="733193" y="931101"/>
                    </a:lnTo>
                    <a:lnTo>
                      <a:pt x="728109" y="936180"/>
                    </a:lnTo>
                    <a:lnTo>
                      <a:pt x="722707" y="939988"/>
                    </a:lnTo>
                    <a:lnTo>
                      <a:pt x="717305" y="944114"/>
                    </a:lnTo>
                    <a:lnTo>
                      <a:pt x="711903" y="948241"/>
                    </a:lnTo>
                    <a:lnTo>
                      <a:pt x="706183" y="951414"/>
                    </a:lnTo>
                    <a:lnTo>
                      <a:pt x="700464" y="954906"/>
                    </a:lnTo>
                    <a:lnTo>
                      <a:pt x="694426" y="958080"/>
                    </a:lnTo>
                    <a:lnTo>
                      <a:pt x="688071" y="960619"/>
                    </a:lnTo>
                    <a:lnTo>
                      <a:pt x="688071" y="1044727"/>
                    </a:lnTo>
                    <a:lnTo>
                      <a:pt x="703641" y="1047266"/>
                    </a:lnTo>
                    <a:lnTo>
                      <a:pt x="718894" y="1050440"/>
                    </a:lnTo>
                    <a:lnTo>
                      <a:pt x="733829" y="1053614"/>
                    </a:lnTo>
                    <a:lnTo>
                      <a:pt x="748764" y="1057740"/>
                    </a:lnTo>
                    <a:lnTo>
                      <a:pt x="763063" y="1062184"/>
                    </a:lnTo>
                    <a:lnTo>
                      <a:pt x="777045" y="1066945"/>
                    </a:lnTo>
                    <a:lnTo>
                      <a:pt x="791026" y="1072340"/>
                    </a:lnTo>
                    <a:lnTo>
                      <a:pt x="804690" y="1078371"/>
                    </a:lnTo>
                    <a:lnTo>
                      <a:pt x="818036" y="1085036"/>
                    </a:lnTo>
                    <a:lnTo>
                      <a:pt x="831064" y="1091701"/>
                    </a:lnTo>
                    <a:lnTo>
                      <a:pt x="843775" y="1099001"/>
                    </a:lnTo>
                    <a:lnTo>
                      <a:pt x="856167" y="1106618"/>
                    </a:lnTo>
                    <a:lnTo>
                      <a:pt x="867925" y="1114871"/>
                    </a:lnTo>
                    <a:lnTo>
                      <a:pt x="879682" y="1123440"/>
                    </a:lnTo>
                    <a:lnTo>
                      <a:pt x="890804" y="1132010"/>
                    </a:lnTo>
                    <a:lnTo>
                      <a:pt x="901925" y="1141214"/>
                    </a:lnTo>
                    <a:lnTo>
                      <a:pt x="912094" y="1151370"/>
                    </a:lnTo>
                    <a:lnTo>
                      <a:pt x="921944" y="1161210"/>
                    </a:lnTo>
                    <a:lnTo>
                      <a:pt x="931795" y="1171683"/>
                    </a:lnTo>
                    <a:lnTo>
                      <a:pt x="940692" y="1182157"/>
                    </a:lnTo>
                    <a:lnTo>
                      <a:pt x="949272" y="1193266"/>
                    </a:lnTo>
                    <a:lnTo>
                      <a:pt x="957534" y="1204692"/>
                    </a:lnTo>
                    <a:lnTo>
                      <a:pt x="965160" y="1216118"/>
                    </a:lnTo>
                    <a:lnTo>
                      <a:pt x="972151" y="1227862"/>
                    </a:lnTo>
                    <a:lnTo>
                      <a:pt x="979142" y="1240557"/>
                    </a:lnTo>
                    <a:lnTo>
                      <a:pt x="985179" y="1252618"/>
                    </a:lnTo>
                    <a:lnTo>
                      <a:pt x="991217" y="1265631"/>
                    </a:lnTo>
                    <a:lnTo>
                      <a:pt x="995983" y="1278327"/>
                    </a:lnTo>
                    <a:lnTo>
                      <a:pt x="1000749" y="1291657"/>
                    </a:lnTo>
                    <a:lnTo>
                      <a:pt x="1004880" y="1304988"/>
                    </a:lnTo>
                    <a:lnTo>
                      <a:pt x="1008058" y="1318635"/>
                    </a:lnTo>
                    <a:lnTo>
                      <a:pt x="1010600" y="1332600"/>
                    </a:lnTo>
                    <a:lnTo>
                      <a:pt x="1014413" y="1484313"/>
                    </a:lnTo>
                    <a:lnTo>
                      <a:pt x="246063" y="1484313"/>
                    </a:lnTo>
                    <a:lnTo>
                      <a:pt x="249876" y="1332600"/>
                    </a:lnTo>
                    <a:lnTo>
                      <a:pt x="252419" y="1318635"/>
                    </a:lnTo>
                    <a:lnTo>
                      <a:pt x="255596" y="1304988"/>
                    </a:lnTo>
                    <a:lnTo>
                      <a:pt x="259727" y="1291657"/>
                    </a:lnTo>
                    <a:lnTo>
                      <a:pt x="264176" y="1278327"/>
                    </a:lnTo>
                    <a:lnTo>
                      <a:pt x="269260" y="1265631"/>
                    </a:lnTo>
                    <a:lnTo>
                      <a:pt x="275297" y="1252618"/>
                    </a:lnTo>
                    <a:lnTo>
                      <a:pt x="281017" y="1240557"/>
                    </a:lnTo>
                    <a:lnTo>
                      <a:pt x="288008" y="1227862"/>
                    </a:lnTo>
                    <a:lnTo>
                      <a:pt x="294999" y="1216118"/>
                    </a:lnTo>
                    <a:lnTo>
                      <a:pt x="302943" y="1204692"/>
                    </a:lnTo>
                    <a:lnTo>
                      <a:pt x="310887" y="1193266"/>
                    </a:lnTo>
                    <a:lnTo>
                      <a:pt x="319784" y="1182157"/>
                    </a:lnTo>
                    <a:lnTo>
                      <a:pt x="328682" y="1171683"/>
                    </a:lnTo>
                    <a:lnTo>
                      <a:pt x="338214" y="1161210"/>
                    </a:lnTo>
                    <a:lnTo>
                      <a:pt x="348383" y="1151370"/>
                    </a:lnTo>
                    <a:lnTo>
                      <a:pt x="358869" y="1141214"/>
                    </a:lnTo>
                    <a:lnTo>
                      <a:pt x="369673" y="1132010"/>
                    </a:lnTo>
                    <a:lnTo>
                      <a:pt x="380795" y="1123440"/>
                    </a:lnTo>
                    <a:lnTo>
                      <a:pt x="392552" y="1114871"/>
                    </a:lnTo>
                    <a:lnTo>
                      <a:pt x="404309" y="1106618"/>
                    </a:lnTo>
                    <a:lnTo>
                      <a:pt x="417020" y="1099001"/>
                    </a:lnTo>
                    <a:lnTo>
                      <a:pt x="429412" y="1091701"/>
                    </a:lnTo>
                    <a:lnTo>
                      <a:pt x="442441" y="1085036"/>
                    </a:lnTo>
                    <a:lnTo>
                      <a:pt x="455787" y="1078371"/>
                    </a:lnTo>
                    <a:lnTo>
                      <a:pt x="469450" y="1072340"/>
                    </a:lnTo>
                    <a:lnTo>
                      <a:pt x="483432" y="1066945"/>
                    </a:lnTo>
                    <a:lnTo>
                      <a:pt x="497413" y="1062184"/>
                    </a:lnTo>
                    <a:lnTo>
                      <a:pt x="511713" y="1057740"/>
                    </a:lnTo>
                    <a:lnTo>
                      <a:pt x="526648" y="1053614"/>
                    </a:lnTo>
                    <a:lnTo>
                      <a:pt x="541582" y="1050440"/>
                    </a:lnTo>
                    <a:lnTo>
                      <a:pt x="556835" y="1047266"/>
                    </a:lnTo>
                    <a:lnTo>
                      <a:pt x="571770" y="1044727"/>
                    </a:lnTo>
                    <a:lnTo>
                      <a:pt x="571770" y="960619"/>
                    </a:lnTo>
                    <a:lnTo>
                      <a:pt x="566050" y="958080"/>
                    </a:lnTo>
                    <a:lnTo>
                      <a:pt x="560013" y="954906"/>
                    </a:lnTo>
                    <a:lnTo>
                      <a:pt x="554293" y="951414"/>
                    </a:lnTo>
                    <a:lnTo>
                      <a:pt x="548573" y="948241"/>
                    </a:lnTo>
                    <a:lnTo>
                      <a:pt x="543171" y="944114"/>
                    </a:lnTo>
                    <a:lnTo>
                      <a:pt x="537452" y="939988"/>
                    </a:lnTo>
                    <a:lnTo>
                      <a:pt x="532367" y="935545"/>
                    </a:lnTo>
                    <a:lnTo>
                      <a:pt x="527283" y="931101"/>
                    </a:lnTo>
                    <a:lnTo>
                      <a:pt x="522199" y="926341"/>
                    </a:lnTo>
                    <a:lnTo>
                      <a:pt x="517433" y="921580"/>
                    </a:lnTo>
                    <a:lnTo>
                      <a:pt x="512348" y="916501"/>
                    </a:lnTo>
                    <a:lnTo>
                      <a:pt x="507900" y="911106"/>
                    </a:lnTo>
                    <a:lnTo>
                      <a:pt x="503769" y="905393"/>
                    </a:lnTo>
                    <a:lnTo>
                      <a:pt x="499638" y="899680"/>
                    </a:lnTo>
                    <a:lnTo>
                      <a:pt x="495507" y="893649"/>
                    </a:lnTo>
                    <a:lnTo>
                      <a:pt x="491694" y="887302"/>
                    </a:lnTo>
                    <a:lnTo>
                      <a:pt x="488198" y="880954"/>
                    </a:lnTo>
                    <a:lnTo>
                      <a:pt x="484385" y="874923"/>
                    </a:lnTo>
                    <a:lnTo>
                      <a:pt x="481525" y="868258"/>
                    </a:lnTo>
                    <a:lnTo>
                      <a:pt x="478665" y="861276"/>
                    </a:lnTo>
                    <a:lnTo>
                      <a:pt x="475488" y="854293"/>
                    </a:lnTo>
                    <a:lnTo>
                      <a:pt x="472946" y="847310"/>
                    </a:lnTo>
                    <a:lnTo>
                      <a:pt x="470404" y="839693"/>
                    </a:lnTo>
                    <a:lnTo>
                      <a:pt x="468497" y="832393"/>
                    </a:lnTo>
                    <a:lnTo>
                      <a:pt x="466273" y="825093"/>
                    </a:lnTo>
                    <a:lnTo>
                      <a:pt x="465002" y="817476"/>
                    </a:lnTo>
                    <a:lnTo>
                      <a:pt x="463413" y="809541"/>
                    </a:lnTo>
                    <a:lnTo>
                      <a:pt x="462142" y="801923"/>
                    </a:lnTo>
                    <a:lnTo>
                      <a:pt x="461189" y="793989"/>
                    </a:lnTo>
                    <a:lnTo>
                      <a:pt x="460871" y="786054"/>
                    </a:lnTo>
                    <a:lnTo>
                      <a:pt x="460235" y="777802"/>
                    </a:lnTo>
                    <a:lnTo>
                      <a:pt x="460235" y="769550"/>
                    </a:lnTo>
                    <a:lnTo>
                      <a:pt x="460553" y="759076"/>
                    </a:lnTo>
                    <a:lnTo>
                      <a:pt x="460871" y="748919"/>
                    </a:lnTo>
                    <a:lnTo>
                      <a:pt x="461824" y="738445"/>
                    </a:lnTo>
                    <a:lnTo>
                      <a:pt x="463413" y="728606"/>
                    </a:lnTo>
                    <a:lnTo>
                      <a:pt x="465637" y="718450"/>
                    </a:lnTo>
                    <a:lnTo>
                      <a:pt x="467862" y="708611"/>
                    </a:lnTo>
                    <a:lnTo>
                      <a:pt x="470404" y="699406"/>
                    </a:lnTo>
                    <a:lnTo>
                      <a:pt x="473264" y="690202"/>
                    </a:lnTo>
                    <a:lnTo>
                      <a:pt x="477077" y="680998"/>
                    </a:lnTo>
                    <a:lnTo>
                      <a:pt x="480890" y="672111"/>
                    </a:lnTo>
                    <a:lnTo>
                      <a:pt x="484703" y="663541"/>
                    </a:lnTo>
                    <a:lnTo>
                      <a:pt x="489152" y="655289"/>
                    </a:lnTo>
                    <a:lnTo>
                      <a:pt x="493918" y="647354"/>
                    </a:lnTo>
                    <a:lnTo>
                      <a:pt x="498685" y="639737"/>
                    </a:lnTo>
                    <a:lnTo>
                      <a:pt x="504404" y="632437"/>
                    </a:lnTo>
                    <a:lnTo>
                      <a:pt x="509806" y="624820"/>
                    </a:lnTo>
                    <a:lnTo>
                      <a:pt x="515844" y="618154"/>
                    </a:lnTo>
                    <a:lnTo>
                      <a:pt x="522199" y="611489"/>
                    </a:lnTo>
                    <a:lnTo>
                      <a:pt x="528236" y="605776"/>
                    </a:lnTo>
                    <a:lnTo>
                      <a:pt x="534909" y="600063"/>
                    </a:lnTo>
                    <a:lnTo>
                      <a:pt x="541900" y="594667"/>
                    </a:lnTo>
                    <a:lnTo>
                      <a:pt x="548891" y="589907"/>
                    </a:lnTo>
                    <a:lnTo>
                      <a:pt x="556517" y="585463"/>
                    </a:lnTo>
                    <a:lnTo>
                      <a:pt x="564144" y="581020"/>
                    </a:lnTo>
                    <a:lnTo>
                      <a:pt x="571770" y="577211"/>
                    </a:lnTo>
                    <a:lnTo>
                      <a:pt x="579714" y="574354"/>
                    </a:lnTo>
                    <a:lnTo>
                      <a:pt x="587658" y="571498"/>
                    </a:lnTo>
                    <a:lnTo>
                      <a:pt x="595920" y="569276"/>
                    </a:lnTo>
                    <a:lnTo>
                      <a:pt x="604499" y="567372"/>
                    </a:lnTo>
                    <a:lnTo>
                      <a:pt x="612761" y="566420"/>
                    </a:lnTo>
                    <a:lnTo>
                      <a:pt x="621659" y="565468"/>
                    </a:lnTo>
                    <a:lnTo>
                      <a:pt x="630238" y="565150"/>
                    </a:lnTo>
                    <a:close/>
                    <a:moveTo>
                      <a:pt x="181836" y="158167"/>
                    </a:moveTo>
                    <a:lnTo>
                      <a:pt x="178980" y="158484"/>
                    </a:lnTo>
                    <a:lnTo>
                      <a:pt x="176441" y="159119"/>
                    </a:lnTo>
                    <a:lnTo>
                      <a:pt x="173902" y="160390"/>
                    </a:lnTo>
                    <a:lnTo>
                      <a:pt x="171681" y="161343"/>
                    </a:lnTo>
                    <a:lnTo>
                      <a:pt x="169459" y="162613"/>
                    </a:lnTo>
                    <a:lnTo>
                      <a:pt x="167238" y="163884"/>
                    </a:lnTo>
                    <a:lnTo>
                      <a:pt x="165651" y="165789"/>
                    </a:lnTo>
                    <a:lnTo>
                      <a:pt x="164065" y="167695"/>
                    </a:lnTo>
                    <a:lnTo>
                      <a:pt x="162478" y="169918"/>
                    </a:lnTo>
                    <a:lnTo>
                      <a:pt x="161209" y="171824"/>
                    </a:lnTo>
                    <a:lnTo>
                      <a:pt x="159939" y="174364"/>
                    </a:lnTo>
                    <a:lnTo>
                      <a:pt x="159305" y="176588"/>
                    </a:lnTo>
                    <a:lnTo>
                      <a:pt x="158352" y="179128"/>
                    </a:lnTo>
                    <a:lnTo>
                      <a:pt x="158035" y="181669"/>
                    </a:lnTo>
                    <a:lnTo>
                      <a:pt x="157718" y="184210"/>
                    </a:lnTo>
                    <a:lnTo>
                      <a:pt x="157718" y="1440334"/>
                    </a:lnTo>
                    <a:lnTo>
                      <a:pt x="158352" y="1447639"/>
                    </a:lnTo>
                    <a:lnTo>
                      <a:pt x="159622" y="1454944"/>
                    </a:lnTo>
                    <a:lnTo>
                      <a:pt x="161526" y="1463202"/>
                    </a:lnTo>
                    <a:lnTo>
                      <a:pt x="164065" y="1471142"/>
                    </a:lnTo>
                    <a:lnTo>
                      <a:pt x="167238" y="1479717"/>
                    </a:lnTo>
                    <a:lnTo>
                      <a:pt x="171363" y="1488610"/>
                    </a:lnTo>
                    <a:lnTo>
                      <a:pt x="175806" y="1497185"/>
                    </a:lnTo>
                    <a:lnTo>
                      <a:pt x="181201" y="1506078"/>
                    </a:lnTo>
                    <a:lnTo>
                      <a:pt x="187230" y="1514336"/>
                    </a:lnTo>
                    <a:lnTo>
                      <a:pt x="193577" y="1522594"/>
                    </a:lnTo>
                    <a:lnTo>
                      <a:pt x="200876" y="1530534"/>
                    </a:lnTo>
                    <a:lnTo>
                      <a:pt x="208492" y="1538156"/>
                    </a:lnTo>
                    <a:lnTo>
                      <a:pt x="216743" y="1545143"/>
                    </a:lnTo>
                    <a:lnTo>
                      <a:pt x="225629" y="1551178"/>
                    </a:lnTo>
                    <a:lnTo>
                      <a:pt x="230389" y="1554354"/>
                    </a:lnTo>
                    <a:lnTo>
                      <a:pt x="235149" y="1557212"/>
                    </a:lnTo>
                    <a:lnTo>
                      <a:pt x="239909" y="1559753"/>
                    </a:lnTo>
                    <a:lnTo>
                      <a:pt x="244669" y="1561976"/>
                    </a:lnTo>
                    <a:lnTo>
                      <a:pt x="1018979" y="1561976"/>
                    </a:lnTo>
                    <a:lnTo>
                      <a:pt x="1018979" y="1559436"/>
                    </a:lnTo>
                    <a:lnTo>
                      <a:pt x="1028182" y="1554354"/>
                    </a:lnTo>
                    <a:lnTo>
                      <a:pt x="1037068" y="1548637"/>
                    </a:lnTo>
                    <a:lnTo>
                      <a:pt x="1045636" y="1542603"/>
                    </a:lnTo>
                    <a:lnTo>
                      <a:pt x="1053252" y="1535298"/>
                    </a:lnTo>
                    <a:lnTo>
                      <a:pt x="1060551" y="1527993"/>
                    </a:lnTo>
                    <a:lnTo>
                      <a:pt x="1067532" y="1520370"/>
                    </a:lnTo>
                    <a:lnTo>
                      <a:pt x="1073879" y="1512113"/>
                    </a:lnTo>
                    <a:lnTo>
                      <a:pt x="1079908" y="1504173"/>
                    </a:lnTo>
                    <a:lnTo>
                      <a:pt x="1084986" y="1495597"/>
                    </a:lnTo>
                    <a:lnTo>
                      <a:pt x="1089429" y="1487022"/>
                    </a:lnTo>
                    <a:lnTo>
                      <a:pt x="1093554" y="1479082"/>
                    </a:lnTo>
                    <a:lnTo>
                      <a:pt x="1096728" y="1470507"/>
                    </a:lnTo>
                    <a:lnTo>
                      <a:pt x="1099266" y="1462884"/>
                    </a:lnTo>
                    <a:lnTo>
                      <a:pt x="1101170" y="1454626"/>
                    </a:lnTo>
                    <a:lnTo>
                      <a:pt x="1102122" y="1447321"/>
                    </a:lnTo>
                    <a:lnTo>
                      <a:pt x="1102757" y="1440334"/>
                    </a:lnTo>
                    <a:lnTo>
                      <a:pt x="1102757" y="184210"/>
                    </a:lnTo>
                    <a:lnTo>
                      <a:pt x="1102122" y="181669"/>
                    </a:lnTo>
                    <a:lnTo>
                      <a:pt x="1101805" y="179128"/>
                    </a:lnTo>
                    <a:lnTo>
                      <a:pt x="1101170" y="176588"/>
                    </a:lnTo>
                    <a:lnTo>
                      <a:pt x="1100536" y="174364"/>
                    </a:lnTo>
                    <a:lnTo>
                      <a:pt x="1099266" y="171824"/>
                    </a:lnTo>
                    <a:lnTo>
                      <a:pt x="1097997" y="169918"/>
                    </a:lnTo>
                    <a:lnTo>
                      <a:pt x="1096410" y="167695"/>
                    </a:lnTo>
                    <a:lnTo>
                      <a:pt x="1094824" y="165789"/>
                    </a:lnTo>
                    <a:lnTo>
                      <a:pt x="1092919" y="163884"/>
                    </a:lnTo>
                    <a:lnTo>
                      <a:pt x="1090698" y="162613"/>
                    </a:lnTo>
                    <a:lnTo>
                      <a:pt x="1088794" y="161343"/>
                    </a:lnTo>
                    <a:lnTo>
                      <a:pt x="1086573" y="160390"/>
                    </a:lnTo>
                    <a:lnTo>
                      <a:pt x="1083716" y="159119"/>
                    </a:lnTo>
                    <a:lnTo>
                      <a:pt x="1081178" y="158484"/>
                    </a:lnTo>
                    <a:lnTo>
                      <a:pt x="1078639" y="158167"/>
                    </a:lnTo>
                    <a:lnTo>
                      <a:pt x="1076100" y="158167"/>
                    </a:lnTo>
                    <a:lnTo>
                      <a:pt x="184374" y="158167"/>
                    </a:lnTo>
                    <a:lnTo>
                      <a:pt x="181836" y="158167"/>
                    </a:lnTo>
                    <a:close/>
                    <a:moveTo>
                      <a:pt x="1414463" y="157162"/>
                    </a:moveTo>
                    <a:lnTo>
                      <a:pt x="2153497" y="157162"/>
                    </a:lnTo>
                    <a:lnTo>
                      <a:pt x="2161123" y="157162"/>
                    </a:lnTo>
                    <a:lnTo>
                      <a:pt x="2169066" y="158114"/>
                    </a:lnTo>
                    <a:lnTo>
                      <a:pt x="2176374" y="158749"/>
                    </a:lnTo>
                    <a:lnTo>
                      <a:pt x="2183364" y="160337"/>
                    </a:lnTo>
                    <a:lnTo>
                      <a:pt x="2190671" y="161924"/>
                    </a:lnTo>
                    <a:lnTo>
                      <a:pt x="2197661" y="163829"/>
                    </a:lnTo>
                    <a:lnTo>
                      <a:pt x="2204651" y="166052"/>
                    </a:lnTo>
                    <a:lnTo>
                      <a:pt x="2211324" y="168909"/>
                    </a:lnTo>
                    <a:lnTo>
                      <a:pt x="2217996" y="172084"/>
                    </a:lnTo>
                    <a:lnTo>
                      <a:pt x="2224350" y="174942"/>
                    </a:lnTo>
                    <a:lnTo>
                      <a:pt x="2230387" y="178752"/>
                    </a:lnTo>
                    <a:lnTo>
                      <a:pt x="2236424" y="182562"/>
                    </a:lnTo>
                    <a:lnTo>
                      <a:pt x="2242461" y="186689"/>
                    </a:lnTo>
                    <a:lnTo>
                      <a:pt x="2247862" y="191134"/>
                    </a:lnTo>
                    <a:lnTo>
                      <a:pt x="2253264" y="195579"/>
                    </a:lnTo>
                    <a:lnTo>
                      <a:pt x="2258665" y="200659"/>
                    </a:lnTo>
                    <a:lnTo>
                      <a:pt x="2263431" y="206057"/>
                    </a:lnTo>
                    <a:lnTo>
                      <a:pt x="2268197" y="211137"/>
                    </a:lnTo>
                    <a:lnTo>
                      <a:pt x="2272645" y="216852"/>
                    </a:lnTo>
                    <a:lnTo>
                      <a:pt x="2276776" y="222567"/>
                    </a:lnTo>
                    <a:lnTo>
                      <a:pt x="2280270" y="228917"/>
                    </a:lnTo>
                    <a:lnTo>
                      <a:pt x="2284083" y="234949"/>
                    </a:lnTo>
                    <a:lnTo>
                      <a:pt x="2287261" y="241299"/>
                    </a:lnTo>
                    <a:lnTo>
                      <a:pt x="2290438" y="247967"/>
                    </a:lnTo>
                    <a:lnTo>
                      <a:pt x="2292980" y="254634"/>
                    </a:lnTo>
                    <a:lnTo>
                      <a:pt x="2295204" y="261619"/>
                    </a:lnTo>
                    <a:lnTo>
                      <a:pt x="2297428" y="268604"/>
                    </a:lnTo>
                    <a:lnTo>
                      <a:pt x="2298699" y="275589"/>
                    </a:lnTo>
                    <a:lnTo>
                      <a:pt x="2300287" y="282892"/>
                    </a:lnTo>
                    <a:lnTo>
                      <a:pt x="2300923" y="290512"/>
                    </a:lnTo>
                    <a:lnTo>
                      <a:pt x="2301876" y="297814"/>
                    </a:lnTo>
                    <a:lnTo>
                      <a:pt x="2301876" y="305434"/>
                    </a:lnTo>
                    <a:lnTo>
                      <a:pt x="2301876" y="1484630"/>
                    </a:lnTo>
                    <a:lnTo>
                      <a:pt x="2301876" y="1497013"/>
                    </a:lnTo>
                    <a:lnTo>
                      <a:pt x="2300923" y="1509078"/>
                    </a:lnTo>
                    <a:lnTo>
                      <a:pt x="2299652" y="1521143"/>
                    </a:lnTo>
                    <a:lnTo>
                      <a:pt x="2298063" y="1533208"/>
                    </a:lnTo>
                    <a:lnTo>
                      <a:pt x="2295839" y="1544638"/>
                    </a:lnTo>
                    <a:lnTo>
                      <a:pt x="2292980" y="1555433"/>
                    </a:lnTo>
                    <a:lnTo>
                      <a:pt x="2289802" y="1566545"/>
                    </a:lnTo>
                    <a:lnTo>
                      <a:pt x="2285990" y="1577340"/>
                    </a:lnTo>
                    <a:lnTo>
                      <a:pt x="2281859" y="1587500"/>
                    </a:lnTo>
                    <a:lnTo>
                      <a:pt x="2277093" y="1597660"/>
                    </a:lnTo>
                    <a:lnTo>
                      <a:pt x="2271374" y="1607503"/>
                    </a:lnTo>
                    <a:lnTo>
                      <a:pt x="2265655" y="1616710"/>
                    </a:lnTo>
                    <a:lnTo>
                      <a:pt x="2259300" y="1625918"/>
                    </a:lnTo>
                    <a:lnTo>
                      <a:pt x="2252310" y="1634808"/>
                    </a:lnTo>
                    <a:lnTo>
                      <a:pt x="2244685" y="1643063"/>
                    </a:lnTo>
                    <a:lnTo>
                      <a:pt x="2236424" y="1651000"/>
                    </a:lnTo>
                    <a:lnTo>
                      <a:pt x="2227846" y="1658938"/>
                    </a:lnTo>
                    <a:lnTo>
                      <a:pt x="2218631" y="1665923"/>
                    </a:lnTo>
                    <a:lnTo>
                      <a:pt x="2208782" y="1672908"/>
                    </a:lnTo>
                    <a:lnTo>
                      <a:pt x="2198297" y="1678940"/>
                    </a:lnTo>
                    <a:lnTo>
                      <a:pt x="2187494" y="1684973"/>
                    </a:lnTo>
                    <a:lnTo>
                      <a:pt x="2176056" y="1690370"/>
                    </a:lnTo>
                    <a:lnTo>
                      <a:pt x="2163664" y="1695450"/>
                    </a:lnTo>
                    <a:lnTo>
                      <a:pt x="2150955" y="1700213"/>
                    </a:lnTo>
                    <a:lnTo>
                      <a:pt x="2137611" y="1704023"/>
                    </a:lnTo>
                    <a:lnTo>
                      <a:pt x="2123631" y="1707515"/>
                    </a:lnTo>
                    <a:lnTo>
                      <a:pt x="2108698" y="1710373"/>
                    </a:lnTo>
                    <a:lnTo>
                      <a:pt x="2093764" y="1712913"/>
                    </a:lnTo>
                    <a:lnTo>
                      <a:pt x="2077878" y="1715135"/>
                    </a:lnTo>
                    <a:lnTo>
                      <a:pt x="2061038" y="1716405"/>
                    </a:lnTo>
                    <a:lnTo>
                      <a:pt x="2044199" y="1717358"/>
                    </a:lnTo>
                    <a:lnTo>
                      <a:pt x="2026406" y="1717675"/>
                    </a:lnTo>
                    <a:lnTo>
                      <a:pt x="1563159" y="1717675"/>
                    </a:lnTo>
                    <a:lnTo>
                      <a:pt x="1551721" y="1717358"/>
                    </a:lnTo>
                    <a:lnTo>
                      <a:pt x="1540601" y="1716723"/>
                    </a:lnTo>
                    <a:lnTo>
                      <a:pt x="1529163" y="1715453"/>
                    </a:lnTo>
                    <a:lnTo>
                      <a:pt x="1518042" y="1714500"/>
                    </a:lnTo>
                    <a:lnTo>
                      <a:pt x="1506922" y="1712913"/>
                    </a:lnTo>
                    <a:lnTo>
                      <a:pt x="1495801" y="1710690"/>
                    </a:lnTo>
                    <a:lnTo>
                      <a:pt x="1485634" y="1709103"/>
                    </a:lnTo>
                    <a:lnTo>
                      <a:pt x="1475149" y="1706880"/>
                    </a:lnTo>
                    <a:lnTo>
                      <a:pt x="1456085" y="1701800"/>
                    </a:lnTo>
                    <a:lnTo>
                      <a:pt x="1439246" y="1697038"/>
                    </a:lnTo>
                    <a:lnTo>
                      <a:pt x="1424948" y="1692593"/>
                    </a:lnTo>
                    <a:lnTo>
                      <a:pt x="1414463" y="1688783"/>
                    </a:lnTo>
                    <a:lnTo>
                      <a:pt x="1414463" y="1342708"/>
                    </a:lnTo>
                    <a:lnTo>
                      <a:pt x="1416687" y="1347470"/>
                    </a:lnTo>
                    <a:lnTo>
                      <a:pt x="1419229" y="1352233"/>
                    </a:lnTo>
                    <a:lnTo>
                      <a:pt x="1422088" y="1357630"/>
                    </a:lnTo>
                    <a:lnTo>
                      <a:pt x="1425583" y="1362393"/>
                    </a:lnTo>
                    <a:lnTo>
                      <a:pt x="1429078" y="1367473"/>
                    </a:lnTo>
                    <a:lnTo>
                      <a:pt x="1433209" y="1372235"/>
                    </a:lnTo>
                    <a:lnTo>
                      <a:pt x="1437657" y="1376998"/>
                    </a:lnTo>
                    <a:lnTo>
                      <a:pt x="1442105" y="1381760"/>
                    </a:lnTo>
                    <a:lnTo>
                      <a:pt x="1446871" y="1386523"/>
                    </a:lnTo>
                    <a:lnTo>
                      <a:pt x="1451637" y="1390968"/>
                    </a:lnTo>
                    <a:lnTo>
                      <a:pt x="1456721" y="1395413"/>
                    </a:lnTo>
                    <a:lnTo>
                      <a:pt x="1462440" y="1399540"/>
                    </a:lnTo>
                    <a:lnTo>
                      <a:pt x="1467523" y="1403350"/>
                    </a:lnTo>
                    <a:lnTo>
                      <a:pt x="1472925" y="1406525"/>
                    </a:lnTo>
                    <a:lnTo>
                      <a:pt x="1478644" y="1410018"/>
                    </a:lnTo>
                    <a:lnTo>
                      <a:pt x="1484045" y="1412558"/>
                    </a:lnTo>
                    <a:lnTo>
                      <a:pt x="1484045" y="1413510"/>
                    </a:lnTo>
                    <a:lnTo>
                      <a:pt x="2108062" y="1413510"/>
                    </a:lnTo>
                    <a:lnTo>
                      <a:pt x="2108062" y="1410335"/>
                    </a:lnTo>
                    <a:lnTo>
                      <a:pt x="2115370" y="1406208"/>
                    </a:lnTo>
                    <a:lnTo>
                      <a:pt x="2122360" y="1401763"/>
                    </a:lnTo>
                    <a:lnTo>
                      <a:pt x="2129032" y="1396683"/>
                    </a:lnTo>
                    <a:lnTo>
                      <a:pt x="2135387" y="1390968"/>
                    </a:lnTo>
                    <a:lnTo>
                      <a:pt x="2141106" y="1385253"/>
                    </a:lnTo>
                    <a:lnTo>
                      <a:pt x="2146825" y="1378903"/>
                    </a:lnTo>
                    <a:lnTo>
                      <a:pt x="2151909" y="1372235"/>
                    </a:lnTo>
                    <a:lnTo>
                      <a:pt x="2156357" y="1365568"/>
                    </a:lnTo>
                    <a:lnTo>
                      <a:pt x="2160805" y="1358900"/>
                    </a:lnTo>
                    <a:lnTo>
                      <a:pt x="2163982" y="1352233"/>
                    </a:lnTo>
                    <a:lnTo>
                      <a:pt x="2167477" y="1345883"/>
                    </a:lnTo>
                    <a:lnTo>
                      <a:pt x="2170019" y="1339215"/>
                    </a:lnTo>
                    <a:lnTo>
                      <a:pt x="2172243" y="1332865"/>
                    </a:lnTo>
                    <a:lnTo>
                      <a:pt x="2173832" y="1326515"/>
                    </a:lnTo>
                    <a:lnTo>
                      <a:pt x="2174467" y="1320800"/>
                    </a:lnTo>
                    <a:lnTo>
                      <a:pt x="2174785" y="1315085"/>
                    </a:lnTo>
                    <a:lnTo>
                      <a:pt x="2174785" y="305434"/>
                    </a:lnTo>
                    <a:lnTo>
                      <a:pt x="2174467" y="301307"/>
                    </a:lnTo>
                    <a:lnTo>
                      <a:pt x="2172879" y="297497"/>
                    </a:lnTo>
                    <a:lnTo>
                      <a:pt x="2171290" y="293687"/>
                    </a:lnTo>
                    <a:lnTo>
                      <a:pt x="2168430" y="290829"/>
                    </a:lnTo>
                    <a:lnTo>
                      <a:pt x="2165571" y="288289"/>
                    </a:lnTo>
                    <a:lnTo>
                      <a:pt x="2162076" y="286067"/>
                    </a:lnTo>
                    <a:lnTo>
                      <a:pt x="2157945" y="284797"/>
                    </a:lnTo>
                    <a:lnTo>
                      <a:pt x="2153497" y="284479"/>
                    </a:lnTo>
                    <a:lnTo>
                      <a:pt x="1414463" y="284479"/>
                    </a:lnTo>
                    <a:lnTo>
                      <a:pt x="1414463" y="157162"/>
                    </a:lnTo>
                    <a:close/>
                    <a:moveTo>
                      <a:pt x="184374" y="0"/>
                    </a:moveTo>
                    <a:lnTo>
                      <a:pt x="1076100" y="0"/>
                    </a:lnTo>
                    <a:lnTo>
                      <a:pt x="1085621" y="317"/>
                    </a:lnTo>
                    <a:lnTo>
                      <a:pt x="1094824" y="953"/>
                    </a:lnTo>
                    <a:lnTo>
                      <a:pt x="1104026" y="1905"/>
                    </a:lnTo>
                    <a:lnTo>
                      <a:pt x="1113229" y="3494"/>
                    </a:lnTo>
                    <a:lnTo>
                      <a:pt x="1122115" y="5717"/>
                    </a:lnTo>
                    <a:lnTo>
                      <a:pt x="1131000" y="8258"/>
                    </a:lnTo>
                    <a:lnTo>
                      <a:pt x="1139568" y="11434"/>
                    </a:lnTo>
                    <a:lnTo>
                      <a:pt x="1147502" y="14610"/>
                    </a:lnTo>
                    <a:lnTo>
                      <a:pt x="1156070" y="18421"/>
                    </a:lnTo>
                    <a:lnTo>
                      <a:pt x="1163686" y="22232"/>
                    </a:lnTo>
                    <a:lnTo>
                      <a:pt x="1171620" y="26679"/>
                    </a:lnTo>
                    <a:lnTo>
                      <a:pt x="1178919" y="31443"/>
                    </a:lnTo>
                    <a:lnTo>
                      <a:pt x="1186217" y="36842"/>
                    </a:lnTo>
                    <a:lnTo>
                      <a:pt x="1193199" y="42241"/>
                    </a:lnTo>
                    <a:lnTo>
                      <a:pt x="1199863" y="47640"/>
                    </a:lnTo>
                    <a:lnTo>
                      <a:pt x="1206210" y="53993"/>
                    </a:lnTo>
                    <a:lnTo>
                      <a:pt x="1212557" y="60345"/>
                    </a:lnTo>
                    <a:lnTo>
                      <a:pt x="1218269" y="67014"/>
                    </a:lnTo>
                    <a:lnTo>
                      <a:pt x="1223981" y="74002"/>
                    </a:lnTo>
                    <a:lnTo>
                      <a:pt x="1229058" y="81306"/>
                    </a:lnTo>
                    <a:lnTo>
                      <a:pt x="1233818" y="88611"/>
                    </a:lnTo>
                    <a:lnTo>
                      <a:pt x="1238261" y="96551"/>
                    </a:lnTo>
                    <a:lnTo>
                      <a:pt x="1242387" y="104492"/>
                    </a:lnTo>
                    <a:lnTo>
                      <a:pt x="1245877" y="112749"/>
                    </a:lnTo>
                    <a:lnTo>
                      <a:pt x="1249368" y="121325"/>
                    </a:lnTo>
                    <a:lnTo>
                      <a:pt x="1252224" y="129582"/>
                    </a:lnTo>
                    <a:lnTo>
                      <a:pt x="1254446" y="138475"/>
                    </a:lnTo>
                    <a:lnTo>
                      <a:pt x="1256667" y="147368"/>
                    </a:lnTo>
                    <a:lnTo>
                      <a:pt x="1258254" y="156261"/>
                    </a:lnTo>
                    <a:lnTo>
                      <a:pt x="1259523" y="165472"/>
                    </a:lnTo>
                    <a:lnTo>
                      <a:pt x="1259840" y="175000"/>
                    </a:lnTo>
                    <a:lnTo>
                      <a:pt x="1260475" y="184210"/>
                    </a:lnTo>
                    <a:lnTo>
                      <a:pt x="1260475" y="1651541"/>
                    </a:lnTo>
                    <a:lnTo>
                      <a:pt x="1259840" y="1667103"/>
                    </a:lnTo>
                    <a:lnTo>
                      <a:pt x="1259206" y="1682348"/>
                    </a:lnTo>
                    <a:lnTo>
                      <a:pt x="1257936" y="1696958"/>
                    </a:lnTo>
                    <a:lnTo>
                      <a:pt x="1255715" y="1711886"/>
                    </a:lnTo>
                    <a:lnTo>
                      <a:pt x="1252542" y="1725860"/>
                    </a:lnTo>
                    <a:lnTo>
                      <a:pt x="1249368" y="1739835"/>
                    </a:lnTo>
                    <a:lnTo>
                      <a:pt x="1245243" y="1753492"/>
                    </a:lnTo>
                    <a:lnTo>
                      <a:pt x="1240483" y="1766831"/>
                    </a:lnTo>
                    <a:lnTo>
                      <a:pt x="1235405" y="1779535"/>
                    </a:lnTo>
                    <a:lnTo>
                      <a:pt x="1229376" y="1792239"/>
                    </a:lnTo>
                    <a:lnTo>
                      <a:pt x="1222712" y="1804308"/>
                    </a:lnTo>
                    <a:lnTo>
                      <a:pt x="1215413" y="1816060"/>
                    </a:lnTo>
                    <a:lnTo>
                      <a:pt x="1207162" y="1827493"/>
                    </a:lnTo>
                    <a:lnTo>
                      <a:pt x="1198594" y="1838292"/>
                    </a:lnTo>
                    <a:lnTo>
                      <a:pt x="1189391" y="1848773"/>
                    </a:lnTo>
                    <a:lnTo>
                      <a:pt x="1179236" y="1858619"/>
                    </a:lnTo>
                    <a:lnTo>
                      <a:pt x="1168129" y="1868147"/>
                    </a:lnTo>
                    <a:lnTo>
                      <a:pt x="1156705" y="1877040"/>
                    </a:lnTo>
                    <a:lnTo>
                      <a:pt x="1144646" y="1885615"/>
                    </a:lnTo>
                    <a:lnTo>
                      <a:pt x="1131635" y="1893555"/>
                    </a:lnTo>
                    <a:lnTo>
                      <a:pt x="1117989" y="1900860"/>
                    </a:lnTo>
                    <a:lnTo>
                      <a:pt x="1103709" y="1907530"/>
                    </a:lnTo>
                    <a:lnTo>
                      <a:pt x="1088794" y="1913882"/>
                    </a:lnTo>
                    <a:lnTo>
                      <a:pt x="1072927" y="1919599"/>
                    </a:lnTo>
                    <a:lnTo>
                      <a:pt x="1056108" y="1924680"/>
                    </a:lnTo>
                    <a:lnTo>
                      <a:pt x="1038654" y="1929127"/>
                    </a:lnTo>
                    <a:lnTo>
                      <a:pt x="1020566" y="1932620"/>
                    </a:lnTo>
                    <a:lnTo>
                      <a:pt x="1001526" y="1936114"/>
                    </a:lnTo>
                    <a:lnTo>
                      <a:pt x="981851" y="1938337"/>
                    </a:lnTo>
                    <a:lnTo>
                      <a:pt x="961541" y="1940243"/>
                    </a:lnTo>
                    <a:lnTo>
                      <a:pt x="940279" y="1941196"/>
                    </a:lnTo>
                    <a:lnTo>
                      <a:pt x="918065" y="1941513"/>
                    </a:lnTo>
                    <a:lnTo>
                      <a:pt x="342410" y="1941513"/>
                    </a:lnTo>
                    <a:lnTo>
                      <a:pt x="321148" y="1941196"/>
                    </a:lnTo>
                    <a:lnTo>
                      <a:pt x="300839" y="1940243"/>
                    </a:lnTo>
                    <a:lnTo>
                      <a:pt x="280846" y="1938337"/>
                    </a:lnTo>
                    <a:lnTo>
                      <a:pt x="261806" y="1936114"/>
                    </a:lnTo>
                    <a:lnTo>
                      <a:pt x="242765" y="1932938"/>
                    </a:lnTo>
                    <a:lnTo>
                      <a:pt x="225311" y="1929444"/>
                    </a:lnTo>
                    <a:lnTo>
                      <a:pt x="208175" y="1924998"/>
                    </a:lnTo>
                    <a:lnTo>
                      <a:pt x="191673" y="1920234"/>
                    </a:lnTo>
                    <a:lnTo>
                      <a:pt x="175806" y="1914517"/>
                    </a:lnTo>
                    <a:lnTo>
                      <a:pt x="160574" y="1908800"/>
                    </a:lnTo>
                    <a:lnTo>
                      <a:pt x="146294" y="1902130"/>
                    </a:lnTo>
                    <a:lnTo>
                      <a:pt x="132648" y="1894825"/>
                    </a:lnTo>
                    <a:lnTo>
                      <a:pt x="119954" y="1886885"/>
                    </a:lnTo>
                    <a:lnTo>
                      <a:pt x="107261" y="1878628"/>
                    </a:lnTo>
                    <a:lnTo>
                      <a:pt x="95836" y="1869735"/>
                    </a:lnTo>
                    <a:lnTo>
                      <a:pt x="84730" y="1860524"/>
                    </a:lnTo>
                    <a:lnTo>
                      <a:pt x="74575" y="1850361"/>
                    </a:lnTo>
                    <a:lnTo>
                      <a:pt x="64737" y="1840198"/>
                    </a:lnTo>
                    <a:lnTo>
                      <a:pt x="55534" y="1829399"/>
                    </a:lnTo>
                    <a:lnTo>
                      <a:pt x="47601" y="1817965"/>
                    </a:lnTo>
                    <a:lnTo>
                      <a:pt x="39985" y="1806532"/>
                    </a:lnTo>
                    <a:lnTo>
                      <a:pt x="32686" y="1794463"/>
                    </a:lnTo>
                    <a:lnTo>
                      <a:pt x="26656" y="1781758"/>
                    </a:lnTo>
                    <a:lnTo>
                      <a:pt x="20944" y="1768419"/>
                    </a:lnTo>
                    <a:lnTo>
                      <a:pt x="16184" y="1755397"/>
                    </a:lnTo>
                    <a:lnTo>
                      <a:pt x="11741" y="1741740"/>
                    </a:lnTo>
                    <a:lnTo>
                      <a:pt x="8251" y="1727131"/>
                    </a:lnTo>
                    <a:lnTo>
                      <a:pt x="5077" y="1712838"/>
                    </a:lnTo>
                    <a:lnTo>
                      <a:pt x="2856" y="1698229"/>
                    </a:lnTo>
                    <a:lnTo>
                      <a:pt x="1269" y="1682984"/>
                    </a:lnTo>
                    <a:lnTo>
                      <a:pt x="317" y="1667421"/>
                    </a:lnTo>
                    <a:lnTo>
                      <a:pt x="0" y="1651541"/>
                    </a:lnTo>
                    <a:lnTo>
                      <a:pt x="0" y="184210"/>
                    </a:lnTo>
                    <a:lnTo>
                      <a:pt x="0" y="175000"/>
                    </a:lnTo>
                    <a:lnTo>
                      <a:pt x="634" y="165472"/>
                    </a:lnTo>
                    <a:lnTo>
                      <a:pt x="1904" y="156261"/>
                    </a:lnTo>
                    <a:lnTo>
                      <a:pt x="3808" y="147368"/>
                    </a:lnTo>
                    <a:lnTo>
                      <a:pt x="6029" y="138475"/>
                    </a:lnTo>
                    <a:lnTo>
                      <a:pt x="8251" y="129582"/>
                    </a:lnTo>
                    <a:lnTo>
                      <a:pt x="11107" y="121325"/>
                    </a:lnTo>
                    <a:lnTo>
                      <a:pt x="14280" y="112749"/>
                    </a:lnTo>
                    <a:lnTo>
                      <a:pt x="18088" y="104492"/>
                    </a:lnTo>
                    <a:lnTo>
                      <a:pt x="22214" y="96551"/>
                    </a:lnTo>
                    <a:lnTo>
                      <a:pt x="26656" y="88611"/>
                    </a:lnTo>
                    <a:lnTo>
                      <a:pt x="31416" y="81306"/>
                    </a:lnTo>
                    <a:lnTo>
                      <a:pt x="36494" y="74002"/>
                    </a:lnTo>
                    <a:lnTo>
                      <a:pt x="41889" y="67014"/>
                    </a:lnTo>
                    <a:lnTo>
                      <a:pt x="47918" y="60345"/>
                    </a:lnTo>
                    <a:lnTo>
                      <a:pt x="53948" y="53993"/>
                    </a:lnTo>
                    <a:lnTo>
                      <a:pt x="60612" y="47640"/>
                    </a:lnTo>
                    <a:lnTo>
                      <a:pt x="66959" y="42241"/>
                    </a:lnTo>
                    <a:lnTo>
                      <a:pt x="74257" y="36842"/>
                    </a:lnTo>
                    <a:lnTo>
                      <a:pt x="81556" y="31443"/>
                    </a:lnTo>
                    <a:lnTo>
                      <a:pt x="88855" y="26679"/>
                    </a:lnTo>
                    <a:lnTo>
                      <a:pt x="96471" y="22232"/>
                    </a:lnTo>
                    <a:lnTo>
                      <a:pt x="104405" y="18421"/>
                    </a:lnTo>
                    <a:lnTo>
                      <a:pt x="112338" y="14610"/>
                    </a:lnTo>
                    <a:lnTo>
                      <a:pt x="120906" y="11434"/>
                    </a:lnTo>
                    <a:lnTo>
                      <a:pt x="129475" y="8258"/>
                    </a:lnTo>
                    <a:lnTo>
                      <a:pt x="138360" y="5717"/>
                    </a:lnTo>
                    <a:lnTo>
                      <a:pt x="146928" y="3494"/>
                    </a:lnTo>
                    <a:lnTo>
                      <a:pt x="156131" y="1905"/>
                    </a:lnTo>
                    <a:lnTo>
                      <a:pt x="165651" y="953"/>
                    </a:lnTo>
                    <a:lnTo>
                      <a:pt x="174854" y="317"/>
                    </a:lnTo>
                    <a:lnTo>
                      <a:pt x="18437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grpSp>
            <p:nvGrpSpPr>
              <p:cNvPr id="151" name="组合 20"/>
              <p:cNvGrpSpPr/>
              <p:nvPr/>
            </p:nvGrpSpPr>
            <p:grpSpPr>
              <a:xfrm>
                <a:off x="5300680" y="1696465"/>
                <a:ext cx="310407" cy="310406"/>
                <a:chOff x="2741276" y="1749598"/>
                <a:chExt cx="348157" cy="348156"/>
              </a:xfrm>
            </p:grpSpPr>
            <p:sp>
              <p:nvSpPr>
                <p:cNvPr id="155" name="矩形 154"/>
                <p:cNvSpPr/>
                <p:nvPr/>
              </p:nvSpPr>
              <p:spPr>
                <a:xfrm>
                  <a:off x="2741276" y="1900816"/>
                  <a:ext cx="348157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矩形 155"/>
                <p:cNvSpPr/>
                <p:nvPr/>
              </p:nvSpPr>
              <p:spPr>
                <a:xfrm rot="5400000">
                  <a:off x="2741276" y="1900816"/>
                  <a:ext cx="348156" cy="457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2" name="组合 21"/>
              <p:cNvGrpSpPr/>
              <p:nvPr/>
            </p:nvGrpSpPr>
            <p:grpSpPr>
              <a:xfrm>
                <a:off x="3678163" y="1696464"/>
                <a:ext cx="310407" cy="310406"/>
                <a:chOff x="3902170" y="1749597"/>
                <a:chExt cx="348157" cy="348156"/>
              </a:xfrm>
            </p:grpSpPr>
            <p:sp>
              <p:nvSpPr>
                <p:cNvPr id="153" name="矩形 152"/>
                <p:cNvSpPr/>
                <p:nvPr/>
              </p:nvSpPr>
              <p:spPr>
                <a:xfrm>
                  <a:off x="3902170" y="1900816"/>
                  <a:ext cx="348157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矩形 153"/>
                <p:cNvSpPr/>
                <p:nvPr/>
              </p:nvSpPr>
              <p:spPr>
                <a:xfrm rot="5400000">
                  <a:off x="3902170" y="1900815"/>
                  <a:ext cx="348156" cy="457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pic>
          <p:nvPicPr>
            <p:cNvPr id="145" name="Picture 3" descr="C:\Users\Administrator\Desktop\未标题-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415979" y="4192693"/>
              <a:ext cx="661751" cy="592093"/>
            </a:xfrm>
            <a:prstGeom prst="rect">
              <a:avLst/>
            </a:prstGeom>
            <a:solidFill>
              <a:schemeClr val="tx1"/>
            </a:solidFill>
          </p:spPr>
        </p:pic>
      </p:grpSp>
      <p:sp>
        <p:nvSpPr>
          <p:cNvPr id="157" name="TextBox 156"/>
          <p:cNvSpPr txBox="1"/>
          <p:nvPr/>
        </p:nvSpPr>
        <p:spPr>
          <a:xfrm>
            <a:off x="7060817" y="2729449"/>
            <a:ext cx="1100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……</a:t>
            </a:r>
            <a:endParaRPr lang="zh-CN" altLang="en-US" dirty="0"/>
          </a:p>
        </p:txBody>
      </p:sp>
      <p:pic>
        <p:nvPicPr>
          <p:cNvPr id="3" name="Picture 2" descr="E:\Sandy\公司\公司素材\BOSS校长logo集\BOSS 定稿-0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6257" y="1491630"/>
            <a:ext cx="1865823" cy="5412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500"/>
                            </p:stCondLst>
                            <p:childTnLst>
                              <p:par>
                                <p:cTn id="15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3000"/>
                            </p:stCondLst>
                            <p:childTnLst>
                              <p:par>
                                <p:cTn id="1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/>
      <p:bldP spid="107" grpId="0" animBg="1"/>
      <p:bldP spid="108" grpId="0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 animBg="1"/>
      <p:bldP spid="142" grpId="0"/>
      <p:bldP spid="1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52520" cy="5143500"/>
          </a:xfrm>
          <a:prstGeom prst="rect">
            <a:avLst/>
          </a:prstGeom>
        </p:spPr>
      </p:pic>
      <p:sp>
        <p:nvSpPr>
          <p:cNvPr id="12" name="矩形 5"/>
          <p:cNvSpPr/>
          <p:nvPr/>
        </p:nvSpPr>
        <p:spPr>
          <a:xfrm>
            <a:off x="784" y="2211710"/>
            <a:ext cx="9251736" cy="2931790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9"/>
          <p:cNvSpPr txBox="1"/>
          <p:nvPr/>
        </p:nvSpPr>
        <p:spPr>
          <a:xfrm>
            <a:off x="2851151" y="2944120"/>
            <a:ext cx="3441700" cy="65595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产品全貌</a:t>
            </a:r>
          </a:p>
        </p:txBody>
      </p:sp>
      <p:sp>
        <p:nvSpPr>
          <p:cNvPr id="8" name="Freeform 5"/>
          <p:cNvSpPr/>
          <p:nvPr/>
        </p:nvSpPr>
        <p:spPr bwMode="auto">
          <a:xfrm>
            <a:off x="4022086" y="1642731"/>
            <a:ext cx="1269994" cy="114504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KSO_Shape"/>
          <p:cNvSpPr/>
          <p:nvPr/>
        </p:nvSpPr>
        <p:spPr bwMode="auto">
          <a:xfrm>
            <a:off x="4297337" y="1851670"/>
            <a:ext cx="706711" cy="699644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16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195486"/>
            <a:ext cx="999877" cy="43097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606008" y="206375"/>
            <a:ext cx="4254024" cy="277143"/>
          </a:xfrm>
        </p:spPr>
        <p:txBody>
          <a:bodyPr/>
          <a:lstStyle/>
          <a:p>
            <a:r>
              <a:rPr lang="zh-CN" altLang="en-US" b="1" dirty="0"/>
              <a:t>全系统功能总览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38522" y="771550"/>
            <a:ext cx="8210545" cy="4289840"/>
            <a:chOff x="3933" y="1629"/>
            <a:chExt cx="13997" cy="8058"/>
          </a:xfrm>
        </p:grpSpPr>
        <p:grpSp>
          <p:nvGrpSpPr>
            <p:cNvPr id="7" name="组合 31"/>
            <p:cNvGrpSpPr/>
            <p:nvPr/>
          </p:nvGrpSpPr>
          <p:grpSpPr>
            <a:xfrm>
              <a:off x="6258" y="1629"/>
              <a:ext cx="11672" cy="8058"/>
              <a:chOff x="5069" y="639"/>
              <a:chExt cx="13641" cy="9770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5069" y="7585"/>
                <a:ext cx="10171" cy="19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33CCCC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069" y="1366"/>
                <a:ext cx="10171" cy="599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6559FD"/>
                </a:solidFill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zh-CN" altLang="en-US" sz="90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069" y="639"/>
                <a:ext cx="10171" cy="7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/>
              </a:p>
            </p:txBody>
          </p:sp>
          <p:sp>
            <p:nvSpPr>
              <p:cNvPr id="20" name="圆角矩形 19"/>
              <p:cNvSpPr/>
              <p:nvPr/>
            </p:nvSpPr>
            <p:spPr>
              <a:xfrm>
                <a:off x="6048" y="7774"/>
                <a:ext cx="1882" cy="417"/>
              </a:xfrm>
              <a:prstGeom prst="roundRect">
                <a:avLst/>
              </a:prstGeom>
              <a:solidFill>
                <a:srgbClr val="CC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课程产品管理</a:t>
                </a:r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10290" y="7774"/>
                <a:ext cx="2006" cy="417"/>
              </a:xfrm>
              <a:prstGeom prst="roundRect">
                <a:avLst/>
              </a:prstGeom>
              <a:solidFill>
                <a:srgbClr val="CC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教师资源管理</a:t>
                </a:r>
              </a:p>
            </p:txBody>
          </p:sp>
          <p:sp>
            <p:nvSpPr>
              <p:cNvPr id="23" name="圆角矩形 22"/>
              <p:cNvSpPr/>
              <p:nvPr/>
            </p:nvSpPr>
            <p:spPr>
              <a:xfrm>
                <a:off x="12503" y="7774"/>
                <a:ext cx="2041" cy="417"/>
              </a:xfrm>
              <a:prstGeom prst="roundRect">
                <a:avLst/>
              </a:prstGeom>
              <a:solidFill>
                <a:srgbClr val="CC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教室管理</a:t>
                </a:r>
              </a:p>
            </p:txBody>
          </p:sp>
          <p:sp>
            <p:nvSpPr>
              <p:cNvPr id="24" name="圆角矩形 23"/>
              <p:cNvSpPr/>
              <p:nvPr/>
            </p:nvSpPr>
            <p:spPr>
              <a:xfrm>
                <a:off x="8096" y="7774"/>
                <a:ext cx="2041" cy="424"/>
              </a:xfrm>
              <a:prstGeom prst="roundRect">
                <a:avLst/>
              </a:prstGeom>
              <a:solidFill>
                <a:srgbClr val="CC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优惠方案配置</a:t>
                </a:r>
              </a:p>
            </p:txBody>
          </p:sp>
          <p:sp>
            <p:nvSpPr>
              <p:cNvPr id="25" name="圆角矩形 2"/>
              <p:cNvSpPr/>
              <p:nvPr/>
            </p:nvSpPr>
            <p:spPr>
              <a:xfrm>
                <a:off x="6048" y="8369"/>
                <a:ext cx="1882" cy="435"/>
              </a:xfrm>
              <a:prstGeom prst="roundRect">
                <a:avLst/>
              </a:prstGeom>
              <a:solidFill>
                <a:srgbClr val="CC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物品库存管理</a:t>
                </a: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8096" y="8365"/>
                <a:ext cx="2041" cy="435"/>
              </a:xfrm>
              <a:prstGeom prst="roundRect">
                <a:avLst/>
              </a:prstGeom>
              <a:solidFill>
                <a:srgbClr val="CC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学生学校管理</a:t>
                </a: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5069" y="8261"/>
                <a:ext cx="929" cy="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运营相关</a:t>
                </a: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10290" y="8369"/>
                <a:ext cx="2041" cy="435"/>
              </a:xfrm>
              <a:prstGeom prst="roundRect">
                <a:avLst/>
              </a:prstGeom>
              <a:solidFill>
                <a:srgbClr val="CC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学生升年级</a:t>
                </a:r>
              </a:p>
            </p:txBody>
          </p:sp>
          <p:sp>
            <p:nvSpPr>
              <p:cNvPr id="29" name="圆角矩形 28"/>
              <p:cNvSpPr/>
              <p:nvPr/>
            </p:nvSpPr>
            <p:spPr>
              <a:xfrm>
                <a:off x="12503" y="8369"/>
                <a:ext cx="2041" cy="435"/>
              </a:xfrm>
              <a:prstGeom prst="roundRect">
                <a:avLst/>
              </a:prstGeom>
              <a:solidFill>
                <a:srgbClr val="CC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系统使用监测</a:t>
                </a:r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6048" y="8952"/>
                <a:ext cx="1882" cy="435"/>
              </a:xfrm>
              <a:prstGeom prst="roundRect">
                <a:avLst/>
              </a:prstGeom>
              <a:solidFill>
                <a:srgbClr val="CC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公告管理</a:t>
                </a:r>
              </a:p>
            </p:txBody>
          </p:sp>
          <p:sp>
            <p:nvSpPr>
              <p:cNvPr id="31" name="圆角矩形 30"/>
              <p:cNvSpPr/>
              <p:nvPr/>
            </p:nvSpPr>
            <p:spPr>
              <a:xfrm>
                <a:off x="8096" y="8952"/>
                <a:ext cx="2041" cy="435"/>
              </a:xfrm>
              <a:prstGeom prst="roundRect">
                <a:avLst/>
              </a:prstGeom>
              <a:solidFill>
                <a:srgbClr val="CC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常见问题</a:t>
                </a:r>
              </a:p>
            </p:txBody>
          </p:sp>
          <p:sp>
            <p:nvSpPr>
              <p:cNvPr id="32" name="圆角矩形 31"/>
              <p:cNvSpPr/>
              <p:nvPr/>
            </p:nvSpPr>
            <p:spPr>
              <a:xfrm>
                <a:off x="10306" y="8974"/>
                <a:ext cx="2026" cy="413"/>
              </a:xfrm>
              <a:prstGeom prst="roundRect">
                <a:avLst/>
              </a:prstGeom>
              <a:solidFill>
                <a:srgbClr val="CC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工作日志</a:t>
                </a: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12538" y="8974"/>
                <a:ext cx="2041" cy="435"/>
              </a:xfrm>
              <a:prstGeom prst="roundRect">
                <a:avLst/>
              </a:prstGeom>
              <a:solidFill>
                <a:srgbClr val="CC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流程审批</a:t>
                </a: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5085" y="1631"/>
                <a:ext cx="929" cy="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客户管理</a:t>
                </a: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5069" y="2607"/>
                <a:ext cx="929" cy="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签约收费</a:t>
                </a: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5069" y="3663"/>
                <a:ext cx="929" cy="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学员管理</a:t>
                </a: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5069" y="5196"/>
                <a:ext cx="929" cy="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教务支撑</a:t>
                </a: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069" y="6611"/>
                <a:ext cx="929" cy="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财务相关</a:t>
                </a:r>
              </a:p>
            </p:txBody>
          </p:sp>
          <p:cxnSp>
            <p:nvCxnSpPr>
              <p:cNvPr id="39" name="直线连接符 65"/>
              <p:cNvCxnSpPr/>
              <p:nvPr/>
            </p:nvCxnSpPr>
            <p:spPr>
              <a:xfrm>
                <a:off x="5077" y="2697"/>
                <a:ext cx="13367" cy="0"/>
              </a:xfrm>
              <a:prstGeom prst="line">
                <a:avLst/>
              </a:prstGeom>
              <a:ln>
                <a:solidFill>
                  <a:srgbClr val="6559FD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</p:cxnSp>
          <p:cxnSp>
            <p:nvCxnSpPr>
              <p:cNvPr id="40" name="直线连接符 66"/>
              <p:cNvCxnSpPr/>
              <p:nvPr/>
            </p:nvCxnSpPr>
            <p:spPr>
              <a:xfrm>
                <a:off x="5069" y="3484"/>
                <a:ext cx="13375" cy="0"/>
              </a:xfrm>
              <a:prstGeom prst="line">
                <a:avLst/>
              </a:prstGeom>
              <a:ln>
                <a:solidFill>
                  <a:srgbClr val="6559FD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</p:cxnSp>
          <p:cxnSp>
            <p:nvCxnSpPr>
              <p:cNvPr id="41" name="直线连接符 67"/>
              <p:cNvCxnSpPr/>
              <p:nvPr/>
            </p:nvCxnSpPr>
            <p:spPr>
              <a:xfrm>
                <a:off x="5069" y="4818"/>
                <a:ext cx="13375" cy="0"/>
              </a:xfrm>
              <a:prstGeom prst="line">
                <a:avLst/>
              </a:prstGeom>
              <a:ln>
                <a:solidFill>
                  <a:srgbClr val="6559FD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</p:cxnSp>
          <p:cxnSp>
            <p:nvCxnSpPr>
              <p:cNvPr id="42" name="直线连接符 68"/>
              <p:cNvCxnSpPr/>
              <p:nvPr/>
            </p:nvCxnSpPr>
            <p:spPr>
              <a:xfrm>
                <a:off x="5077" y="6587"/>
                <a:ext cx="10180" cy="24"/>
              </a:xfrm>
              <a:prstGeom prst="line">
                <a:avLst/>
              </a:prstGeom>
              <a:ln>
                <a:solidFill>
                  <a:srgbClr val="6559FD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</p:cxnSp>
          <p:sp>
            <p:nvSpPr>
              <p:cNvPr id="43" name="矩形 42"/>
              <p:cNvSpPr/>
              <p:nvPr/>
            </p:nvSpPr>
            <p:spPr>
              <a:xfrm>
                <a:off x="5085" y="639"/>
                <a:ext cx="929" cy="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市场推广</a:t>
                </a:r>
              </a:p>
            </p:txBody>
          </p:sp>
          <p:sp>
            <p:nvSpPr>
              <p:cNvPr id="44" name="圆角矩形 43"/>
              <p:cNvSpPr/>
              <p:nvPr/>
            </p:nvSpPr>
            <p:spPr>
              <a:xfrm>
                <a:off x="6033" y="1514"/>
                <a:ext cx="1321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资源录入</a:t>
                </a:r>
              </a:p>
            </p:txBody>
          </p:sp>
          <p:sp>
            <p:nvSpPr>
              <p:cNvPr id="45" name="圆角矩形 44"/>
              <p:cNvSpPr/>
              <p:nvPr/>
            </p:nvSpPr>
            <p:spPr>
              <a:xfrm>
                <a:off x="7535" y="1506"/>
                <a:ext cx="1321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资源分配</a:t>
                </a:r>
              </a:p>
            </p:txBody>
          </p:sp>
          <p:sp>
            <p:nvSpPr>
              <p:cNvPr id="46" name="圆角矩形 45"/>
              <p:cNvSpPr/>
              <p:nvPr/>
            </p:nvSpPr>
            <p:spPr>
              <a:xfrm>
                <a:off x="9010" y="1506"/>
                <a:ext cx="1321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限时跟进</a:t>
                </a:r>
              </a:p>
            </p:txBody>
          </p:sp>
          <p:sp>
            <p:nvSpPr>
              <p:cNvPr id="47" name="圆角矩形 46"/>
              <p:cNvSpPr/>
              <p:nvPr/>
            </p:nvSpPr>
            <p:spPr>
              <a:xfrm>
                <a:off x="10480" y="1496"/>
                <a:ext cx="1670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公共资源池</a:t>
                </a:r>
              </a:p>
            </p:txBody>
          </p:sp>
          <p:sp>
            <p:nvSpPr>
              <p:cNvPr id="48" name="圆角矩形 47"/>
              <p:cNvSpPr/>
              <p:nvPr/>
            </p:nvSpPr>
            <p:spPr>
              <a:xfrm>
                <a:off x="12292" y="1496"/>
                <a:ext cx="1642" cy="454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咨询工作台</a:t>
                </a:r>
              </a:p>
            </p:txBody>
          </p:sp>
          <p:sp>
            <p:nvSpPr>
              <p:cNvPr id="49" name="圆角矩形 48"/>
              <p:cNvSpPr/>
              <p:nvPr/>
            </p:nvSpPr>
            <p:spPr>
              <a:xfrm>
                <a:off x="6016" y="2074"/>
                <a:ext cx="2083" cy="454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多维度客户标签</a:t>
                </a:r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11223" y="2074"/>
                <a:ext cx="1409" cy="454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语音跟进</a:t>
                </a: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8212" y="2074"/>
                <a:ext cx="1284" cy="454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一键呼叫</a:t>
                </a: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15240" y="639"/>
                <a:ext cx="3469" cy="7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/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15240" y="7595"/>
                <a:ext cx="3470" cy="19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33CCCC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54" name="圆角矩形 53"/>
              <p:cNvSpPr/>
              <p:nvPr/>
            </p:nvSpPr>
            <p:spPr>
              <a:xfrm>
                <a:off x="9613" y="2074"/>
                <a:ext cx="1437" cy="454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通话录音</a:t>
                </a:r>
              </a:p>
            </p:txBody>
          </p:sp>
          <p:sp>
            <p:nvSpPr>
              <p:cNvPr id="55" name="圆角矩形 54"/>
              <p:cNvSpPr/>
              <p:nvPr/>
            </p:nvSpPr>
            <p:spPr>
              <a:xfrm>
                <a:off x="12793" y="2073"/>
                <a:ext cx="1409" cy="454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跟进提醒</a:t>
                </a:r>
              </a:p>
            </p:txBody>
          </p:sp>
          <p:sp>
            <p:nvSpPr>
              <p:cNvPr id="56" name="圆角矩形 55"/>
              <p:cNvSpPr/>
              <p:nvPr/>
            </p:nvSpPr>
            <p:spPr>
              <a:xfrm>
                <a:off x="6040" y="2872"/>
                <a:ext cx="1904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多科多人同报</a:t>
                </a:r>
              </a:p>
            </p:txBody>
          </p:sp>
          <p:sp>
            <p:nvSpPr>
              <p:cNvPr id="57" name="圆角矩形 56"/>
              <p:cNvSpPr/>
              <p:nvPr/>
            </p:nvSpPr>
            <p:spPr>
              <a:xfrm>
                <a:off x="14115" y="1488"/>
                <a:ext cx="917" cy="454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短信</a:t>
                </a:r>
              </a:p>
            </p:txBody>
          </p:sp>
          <p:sp>
            <p:nvSpPr>
              <p:cNvPr id="58" name="圆角矩形 57"/>
              <p:cNvSpPr/>
              <p:nvPr/>
            </p:nvSpPr>
            <p:spPr>
              <a:xfrm>
                <a:off x="6051" y="799"/>
                <a:ext cx="1349" cy="430"/>
              </a:xfrm>
              <a:prstGeom prst="roundRect">
                <a:avLst/>
              </a:prstGeom>
              <a:solidFill>
                <a:srgbClr val="199C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地域分析</a:t>
                </a:r>
              </a:p>
            </p:txBody>
          </p:sp>
          <p:sp>
            <p:nvSpPr>
              <p:cNvPr id="59" name="圆角矩形 58"/>
              <p:cNvSpPr/>
              <p:nvPr/>
            </p:nvSpPr>
            <p:spPr>
              <a:xfrm>
                <a:off x="7494" y="799"/>
                <a:ext cx="1349" cy="430"/>
              </a:xfrm>
              <a:prstGeom prst="roundRect">
                <a:avLst/>
              </a:prstGeom>
              <a:solidFill>
                <a:srgbClr val="199C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微活动</a:t>
                </a:r>
              </a:p>
            </p:txBody>
          </p:sp>
          <p:sp>
            <p:nvSpPr>
              <p:cNvPr id="60" name="圆角矩形 59"/>
              <p:cNvSpPr/>
              <p:nvPr/>
            </p:nvSpPr>
            <p:spPr>
              <a:xfrm>
                <a:off x="8984" y="799"/>
                <a:ext cx="1349" cy="430"/>
              </a:xfrm>
              <a:prstGeom prst="roundRect">
                <a:avLst/>
              </a:prstGeom>
              <a:solidFill>
                <a:srgbClr val="199C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微官网</a:t>
                </a:r>
              </a:p>
            </p:txBody>
          </p:sp>
          <p:sp>
            <p:nvSpPr>
              <p:cNvPr id="61" name="圆角矩形 60"/>
              <p:cNvSpPr/>
              <p:nvPr/>
            </p:nvSpPr>
            <p:spPr>
              <a:xfrm>
                <a:off x="10473" y="799"/>
                <a:ext cx="1349" cy="430"/>
              </a:xfrm>
              <a:prstGeom prst="roundRect">
                <a:avLst/>
              </a:prstGeom>
              <a:solidFill>
                <a:srgbClr val="199C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微展示</a:t>
                </a:r>
              </a:p>
            </p:txBody>
          </p:sp>
          <p:sp>
            <p:nvSpPr>
              <p:cNvPr id="62" name="圆角矩形 61"/>
              <p:cNvSpPr/>
              <p:nvPr/>
            </p:nvSpPr>
            <p:spPr>
              <a:xfrm>
                <a:off x="11958" y="799"/>
                <a:ext cx="1349" cy="430"/>
              </a:xfrm>
              <a:prstGeom prst="roundRect">
                <a:avLst/>
              </a:prstGeom>
              <a:solidFill>
                <a:srgbClr val="199C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微信报班</a:t>
                </a:r>
              </a:p>
            </p:txBody>
          </p:sp>
          <p:sp>
            <p:nvSpPr>
              <p:cNvPr id="63" name="圆角矩形 62"/>
              <p:cNvSpPr/>
              <p:nvPr/>
            </p:nvSpPr>
            <p:spPr>
              <a:xfrm>
                <a:off x="8099" y="2872"/>
                <a:ext cx="1321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定金收款</a:t>
                </a:r>
              </a:p>
            </p:txBody>
          </p:sp>
          <p:sp>
            <p:nvSpPr>
              <p:cNvPr id="64" name="圆角矩形 63"/>
              <p:cNvSpPr/>
              <p:nvPr/>
            </p:nvSpPr>
            <p:spPr>
              <a:xfrm>
                <a:off x="9596" y="2872"/>
                <a:ext cx="1321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票据打印</a:t>
                </a:r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11050" y="2872"/>
                <a:ext cx="1321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扩缩改转</a:t>
                </a:r>
              </a:p>
            </p:txBody>
          </p:sp>
          <p:sp>
            <p:nvSpPr>
              <p:cNvPr id="66" name="圆角矩形 65"/>
              <p:cNvSpPr/>
              <p:nvPr/>
            </p:nvSpPr>
            <p:spPr>
              <a:xfrm>
                <a:off x="12575" y="2872"/>
                <a:ext cx="1321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资金审核</a:t>
                </a:r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14013" y="2872"/>
                <a:ext cx="1020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退费</a:t>
                </a:r>
              </a:p>
            </p:txBody>
          </p:sp>
          <p:sp>
            <p:nvSpPr>
              <p:cNvPr id="68" name="圆角矩形 67"/>
              <p:cNvSpPr/>
              <p:nvPr/>
            </p:nvSpPr>
            <p:spPr>
              <a:xfrm>
                <a:off x="6013" y="3663"/>
                <a:ext cx="1341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导入导出</a:t>
                </a:r>
              </a:p>
            </p:txBody>
          </p:sp>
          <p:sp>
            <p:nvSpPr>
              <p:cNvPr id="69" name="圆角矩形 68"/>
              <p:cNvSpPr/>
              <p:nvPr/>
            </p:nvSpPr>
            <p:spPr>
              <a:xfrm>
                <a:off x="13546" y="799"/>
                <a:ext cx="1349" cy="430"/>
              </a:xfrm>
              <a:prstGeom prst="roundRect">
                <a:avLst/>
              </a:prstGeom>
              <a:solidFill>
                <a:srgbClr val="199C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微信支付</a:t>
                </a:r>
              </a:p>
            </p:txBody>
          </p:sp>
          <p:sp>
            <p:nvSpPr>
              <p:cNvPr id="70" name="圆角矩形 69"/>
              <p:cNvSpPr/>
              <p:nvPr/>
            </p:nvSpPr>
            <p:spPr>
              <a:xfrm>
                <a:off x="7428" y="3671"/>
                <a:ext cx="1341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学员交接</a:t>
                </a:r>
              </a:p>
            </p:txBody>
          </p:sp>
          <p:sp>
            <p:nvSpPr>
              <p:cNvPr id="71" name="圆角矩形 70"/>
              <p:cNvSpPr/>
              <p:nvPr/>
            </p:nvSpPr>
            <p:spPr>
              <a:xfrm>
                <a:off x="8925" y="3663"/>
                <a:ext cx="1341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账务概况</a:t>
                </a:r>
              </a:p>
            </p:txBody>
          </p:sp>
          <p:sp>
            <p:nvSpPr>
              <p:cNvPr id="72" name="圆角矩形 71"/>
              <p:cNvSpPr/>
              <p:nvPr/>
            </p:nvSpPr>
            <p:spPr>
              <a:xfrm>
                <a:off x="10419" y="3663"/>
                <a:ext cx="1341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跟进回访</a:t>
                </a:r>
              </a:p>
            </p:txBody>
          </p:sp>
          <p:sp>
            <p:nvSpPr>
              <p:cNvPr id="73" name="圆角矩形 72"/>
              <p:cNvSpPr/>
              <p:nvPr/>
            </p:nvSpPr>
            <p:spPr>
              <a:xfrm>
                <a:off x="11958" y="3663"/>
                <a:ext cx="1589" cy="436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到离校通知</a:t>
                </a:r>
              </a:p>
            </p:txBody>
          </p:sp>
          <p:sp>
            <p:nvSpPr>
              <p:cNvPr id="74" name="圆角矩形 73"/>
              <p:cNvSpPr/>
              <p:nvPr/>
            </p:nvSpPr>
            <p:spPr>
              <a:xfrm>
                <a:off x="13691" y="3671"/>
                <a:ext cx="1341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学员档案</a:t>
                </a:r>
              </a:p>
            </p:txBody>
          </p:sp>
          <p:sp>
            <p:nvSpPr>
              <p:cNvPr id="75" name="圆角矩形 74"/>
              <p:cNvSpPr/>
              <p:nvPr/>
            </p:nvSpPr>
            <p:spPr>
              <a:xfrm>
                <a:off x="6004" y="4211"/>
                <a:ext cx="1341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学员位置</a:t>
                </a:r>
              </a:p>
            </p:txBody>
          </p:sp>
          <p:sp>
            <p:nvSpPr>
              <p:cNvPr id="76" name="圆角矩形 75"/>
              <p:cNvSpPr/>
              <p:nvPr/>
            </p:nvSpPr>
            <p:spPr>
              <a:xfrm>
                <a:off x="7494" y="4211"/>
                <a:ext cx="1341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短信联系</a:t>
                </a:r>
              </a:p>
            </p:txBody>
          </p:sp>
          <p:sp>
            <p:nvSpPr>
              <p:cNvPr id="77" name="圆角矩形 76"/>
              <p:cNvSpPr/>
              <p:nvPr/>
            </p:nvSpPr>
            <p:spPr>
              <a:xfrm>
                <a:off x="8984" y="4211"/>
                <a:ext cx="2066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成绩管理与分析</a:t>
                </a:r>
              </a:p>
            </p:txBody>
          </p:sp>
          <p:sp>
            <p:nvSpPr>
              <p:cNvPr id="78" name="圆角矩形 77"/>
              <p:cNvSpPr/>
              <p:nvPr/>
            </p:nvSpPr>
            <p:spPr>
              <a:xfrm>
                <a:off x="11203" y="4211"/>
                <a:ext cx="1341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学习点评</a:t>
                </a:r>
              </a:p>
            </p:txBody>
          </p:sp>
          <p:sp>
            <p:nvSpPr>
              <p:cNvPr id="79" name="圆角矩形 78"/>
              <p:cNvSpPr/>
              <p:nvPr/>
            </p:nvSpPr>
            <p:spPr>
              <a:xfrm>
                <a:off x="12671" y="4211"/>
                <a:ext cx="1729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班主任分配</a:t>
                </a:r>
              </a:p>
            </p:txBody>
          </p:sp>
          <p:sp>
            <p:nvSpPr>
              <p:cNvPr id="80" name="圆角矩形 79"/>
              <p:cNvSpPr/>
              <p:nvPr/>
            </p:nvSpPr>
            <p:spPr>
              <a:xfrm>
                <a:off x="5997" y="4933"/>
                <a:ext cx="1814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</a:t>
                </a:r>
                <a:r>
                  <a:rPr lang="en-US" altLang="zh-CN" sz="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学员概况</a:t>
                </a:r>
              </a:p>
            </p:txBody>
          </p:sp>
          <p:sp>
            <p:nvSpPr>
              <p:cNvPr id="81" name="圆角矩形 80"/>
              <p:cNvSpPr/>
              <p:nvPr/>
            </p:nvSpPr>
            <p:spPr>
              <a:xfrm>
                <a:off x="5997" y="6735"/>
                <a:ext cx="1814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校区支出管理</a:t>
                </a:r>
              </a:p>
            </p:txBody>
          </p:sp>
          <p:sp>
            <p:nvSpPr>
              <p:cNvPr id="82" name="圆角矩形 81"/>
              <p:cNvSpPr/>
              <p:nvPr/>
            </p:nvSpPr>
            <p:spPr>
              <a:xfrm>
                <a:off x="7936" y="6719"/>
                <a:ext cx="1339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收款流水</a:t>
                </a:r>
              </a:p>
            </p:txBody>
          </p:sp>
          <p:sp>
            <p:nvSpPr>
              <p:cNvPr id="83" name="圆角矩形 82"/>
              <p:cNvSpPr/>
              <p:nvPr/>
            </p:nvSpPr>
            <p:spPr>
              <a:xfrm>
                <a:off x="9420" y="6737"/>
                <a:ext cx="1339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扣费流水</a:t>
                </a:r>
              </a:p>
            </p:txBody>
          </p:sp>
          <p:sp>
            <p:nvSpPr>
              <p:cNvPr id="84" name="圆角矩形 83"/>
              <p:cNvSpPr/>
              <p:nvPr/>
            </p:nvSpPr>
            <p:spPr>
              <a:xfrm>
                <a:off x="10917" y="6719"/>
                <a:ext cx="1339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退费记录</a:t>
                </a:r>
              </a:p>
            </p:txBody>
          </p:sp>
          <p:sp>
            <p:nvSpPr>
              <p:cNvPr id="85" name="圆角矩形 84"/>
              <p:cNvSpPr/>
              <p:nvPr/>
            </p:nvSpPr>
            <p:spPr>
              <a:xfrm>
                <a:off x="12371" y="6716"/>
                <a:ext cx="1339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业绩管理</a:t>
                </a:r>
              </a:p>
            </p:txBody>
          </p:sp>
          <p:sp>
            <p:nvSpPr>
              <p:cNvPr id="86" name="圆角矩形 85"/>
              <p:cNvSpPr/>
              <p:nvPr/>
            </p:nvSpPr>
            <p:spPr>
              <a:xfrm>
                <a:off x="10266" y="4933"/>
                <a:ext cx="1814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班课学员概况</a:t>
                </a:r>
              </a:p>
            </p:txBody>
          </p:sp>
          <p:sp>
            <p:nvSpPr>
              <p:cNvPr id="87" name="圆角矩形 86"/>
              <p:cNvSpPr/>
              <p:nvPr/>
            </p:nvSpPr>
            <p:spPr>
              <a:xfrm>
                <a:off x="7961" y="4933"/>
                <a:ext cx="1832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排课需求管理</a:t>
                </a:r>
              </a:p>
            </p:txBody>
          </p:sp>
          <p:sp>
            <p:nvSpPr>
              <p:cNvPr id="88" name="圆角矩形 87"/>
              <p:cNvSpPr/>
              <p:nvPr/>
            </p:nvSpPr>
            <p:spPr>
              <a:xfrm>
                <a:off x="5997" y="5495"/>
                <a:ext cx="1347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</a:t>
                </a:r>
                <a:r>
                  <a:rPr lang="en-US" altLang="zh-CN" sz="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排课</a:t>
                </a:r>
              </a:p>
            </p:txBody>
          </p:sp>
          <p:sp>
            <p:nvSpPr>
              <p:cNvPr id="89" name="圆角矩形 88"/>
              <p:cNvSpPr/>
              <p:nvPr/>
            </p:nvSpPr>
            <p:spPr>
              <a:xfrm>
                <a:off x="5997" y="6023"/>
                <a:ext cx="1347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课程通知</a:t>
                </a:r>
              </a:p>
            </p:txBody>
          </p:sp>
          <p:sp>
            <p:nvSpPr>
              <p:cNvPr id="90" name="圆角矩形 89"/>
              <p:cNvSpPr/>
              <p:nvPr/>
            </p:nvSpPr>
            <p:spPr>
              <a:xfrm>
                <a:off x="7435" y="5495"/>
                <a:ext cx="1334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冲突检测</a:t>
                </a:r>
              </a:p>
            </p:txBody>
          </p:sp>
          <p:sp>
            <p:nvSpPr>
              <p:cNvPr id="91" name="圆角矩形 90"/>
              <p:cNvSpPr/>
              <p:nvPr/>
            </p:nvSpPr>
            <p:spPr>
              <a:xfrm>
                <a:off x="8843" y="5495"/>
                <a:ext cx="1211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课程表</a:t>
                </a:r>
              </a:p>
            </p:txBody>
          </p:sp>
          <p:sp>
            <p:nvSpPr>
              <p:cNvPr id="92" name="圆角矩形 91"/>
              <p:cNvSpPr/>
              <p:nvPr/>
            </p:nvSpPr>
            <p:spPr>
              <a:xfrm>
                <a:off x="12256" y="4933"/>
                <a:ext cx="1334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开班管理</a:t>
                </a:r>
              </a:p>
            </p:txBody>
          </p:sp>
          <p:sp>
            <p:nvSpPr>
              <p:cNvPr id="93" name="圆角矩形 92"/>
              <p:cNvSpPr/>
              <p:nvPr/>
            </p:nvSpPr>
            <p:spPr>
              <a:xfrm>
                <a:off x="13711" y="4933"/>
                <a:ext cx="1334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批量报名</a:t>
                </a:r>
              </a:p>
            </p:txBody>
          </p:sp>
          <p:sp>
            <p:nvSpPr>
              <p:cNvPr id="94" name="圆角矩形 93"/>
              <p:cNvSpPr/>
              <p:nvPr/>
            </p:nvSpPr>
            <p:spPr>
              <a:xfrm>
                <a:off x="10266" y="5495"/>
                <a:ext cx="1334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插班续报</a:t>
                </a:r>
              </a:p>
            </p:txBody>
          </p:sp>
          <p:sp>
            <p:nvSpPr>
              <p:cNvPr id="95" name="圆角矩形 94"/>
              <p:cNvSpPr/>
              <p:nvPr/>
            </p:nvSpPr>
            <p:spPr>
              <a:xfrm>
                <a:off x="11704" y="5495"/>
                <a:ext cx="1334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教室座位</a:t>
                </a:r>
              </a:p>
            </p:txBody>
          </p:sp>
          <p:sp>
            <p:nvSpPr>
              <p:cNvPr id="96" name="圆角矩形 95"/>
              <p:cNvSpPr/>
              <p:nvPr/>
            </p:nvSpPr>
            <p:spPr>
              <a:xfrm>
                <a:off x="13151" y="5495"/>
                <a:ext cx="1334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批量考勤</a:t>
                </a:r>
              </a:p>
            </p:txBody>
          </p:sp>
          <p:sp>
            <p:nvSpPr>
              <p:cNvPr id="97" name="圆角矩形 96"/>
              <p:cNvSpPr/>
              <p:nvPr/>
            </p:nvSpPr>
            <p:spPr>
              <a:xfrm>
                <a:off x="10266" y="6023"/>
                <a:ext cx="1555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座位表打印</a:t>
                </a:r>
              </a:p>
            </p:txBody>
          </p:sp>
          <p:sp>
            <p:nvSpPr>
              <p:cNvPr id="98" name="圆角矩形 97"/>
              <p:cNvSpPr/>
              <p:nvPr/>
            </p:nvSpPr>
            <p:spPr>
              <a:xfrm>
                <a:off x="11947" y="6013"/>
                <a:ext cx="1599" cy="407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听课证打印</a:t>
                </a:r>
              </a:p>
            </p:txBody>
          </p:sp>
          <p:sp>
            <p:nvSpPr>
              <p:cNvPr id="99" name="文本框 160"/>
              <p:cNvSpPr txBox="1"/>
              <p:nvPr/>
            </p:nvSpPr>
            <p:spPr>
              <a:xfrm>
                <a:off x="15240" y="1366"/>
                <a:ext cx="3470" cy="13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6559FD"/>
                </a:solidFill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ctr">
                  <a:defRPr sz="12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pPr algn="l"/>
                <a:r>
                  <a:rPr lang="zh-CN" altLang="en-US" sz="9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新增客户统计、客户跟进分析、客户标签分析、电话量统计、通话录音统计、签单排行、效能漏斗分析</a:t>
                </a: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15955" y="685"/>
                <a:ext cx="1906" cy="70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相关报表</a:t>
                </a:r>
              </a:p>
            </p:txBody>
          </p:sp>
          <p:sp>
            <p:nvSpPr>
              <p:cNvPr id="101" name="文本框 161"/>
              <p:cNvSpPr txBox="1"/>
              <p:nvPr/>
            </p:nvSpPr>
            <p:spPr>
              <a:xfrm>
                <a:off x="15240" y="2697"/>
                <a:ext cx="3470" cy="78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6559FD"/>
                </a:solidFill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>
                  <a:defRPr sz="110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900" dirty="0">
                    <a:solidFill>
                      <a:schemeClr val="tx1"/>
                    </a:solidFill>
                  </a:rPr>
                  <a:t>实收现金统计、业绩统计、课程销售统计、退费统计</a:t>
                </a:r>
              </a:p>
            </p:txBody>
          </p:sp>
          <p:sp>
            <p:nvSpPr>
              <p:cNvPr id="102" name="文本框 162"/>
              <p:cNvSpPr txBox="1"/>
              <p:nvPr/>
            </p:nvSpPr>
            <p:spPr>
              <a:xfrm>
                <a:off x="15253" y="3484"/>
                <a:ext cx="3456" cy="133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6559FD"/>
                </a:solidFill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>
                  <a:defRPr sz="110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900" dirty="0">
                    <a:solidFill>
                      <a:schemeClr val="tx1"/>
                    </a:solidFill>
                  </a:rPr>
                  <a:t>学员学校统计、学员年级统计、学员财务统计、剩余课时统计、回访次数统计</a:t>
                </a:r>
              </a:p>
            </p:txBody>
          </p:sp>
          <p:sp>
            <p:nvSpPr>
              <p:cNvPr id="103" name="文本框 164"/>
              <p:cNvSpPr txBox="1"/>
              <p:nvPr/>
            </p:nvSpPr>
            <p:spPr>
              <a:xfrm>
                <a:off x="15240" y="7958"/>
                <a:ext cx="3452" cy="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校区数据监控、老师未考勤课时统计</a:t>
                </a:r>
              </a:p>
            </p:txBody>
          </p:sp>
          <p:sp>
            <p:nvSpPr>
              <p:cNvPr id="104" name="文本框 166"/>
              <p:cNvSpPr txBox="1"/>
              <p:nvPr/>
            </p:nvSpPr>
            <p:spPr>
              <a:xfrm>
                <a:off x="15240" y="9548"/>
                <a:ext cx="3470" cy="79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92D050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ctr">
                  <a:defRPr sz="1200"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zh-CN" altLang="en-US" sz="9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员工统计、职位人数、校区人数</a:t>
                </a:r>
              </a:p>
            </p:txBody>
          </p:sp>
          <p:sp>
            <p:nvSpPr>
              <p:cNvPr id="105" name="圆角矩形 104"/>
              <p:cNvSpPr/>
              <p:nvPr/>
            </p:nvSpPr>
            <p:spPr>
              <a:xfrm>
                <a:off x="13701" y="6023"/>
                <a:ext cx="1334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硬件考勤</a:t>
                </a:r>
              </a:p>
            </p:txBody>
          </p:sp>
          <p:cxnSp>
            <p:nvCxnSpPr>
              <p:cNvPr id="106" name="直线连接符 138"/>
              <p:cNvCxnSpPr/>
              <p:nvPr/>
            </p:nvCxnSpPr>
            <p:spPr>
              <a:xfrm flipH="1">
                <a:off x="10150" y="4818"/>
                <a:ext cx="17" cy="1769"/>
              </a:xfrm>
              <a:prstGeom prst="line">
                <a:avLst/>
              </a:prstGeom>
              <a:ln>
                <a:solidFill>
                  <a:srgbClr val="563CC4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</p:cxnSp>
          <p:sp>
            <p:nvSpPr>
              <p:cNvPr id="107" name="文本框 163"/>
              <p:cNvSpPr txBox="1"/>
              <p:nvPr/>
            </p:nvSpPr>
            <p:spPr>
              <a:xfrm>
                <a:off x="15253" y="4833"/>
                <a:ext cx="3452" cy="252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6559FD"/>
                </a:solidFill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>
                  <a:defRPr sz="110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US" altLang="zh-CN" sz="900" dirty="0">
                    <a:solidFill>
                      <a:schemeClr val="tx1"/>
                    </a:solidFill>
                  </a:rPr>
                  <a:t>1</a:t>
                </a:r>
                <a:r>
                  <a:rPr lang="zh-CN" altLang="en-US" sz="900" dirty="0">
                    <a:solidFill>
                      <a:schemeClr val="tx1"/>
                    </a:solidFill>
                  </a:rPr>
                  <a:t>对</a:t>
                </a:r>
                <a:r>
                  <a:rPr lang="en-US" altLang="zh-CN" sz="900" dirty="0">
                    <a:solidFill>
                      <a:schemeClr val="tx1"/>
                    </a:solidFill>
                  </a:rPr>
                  <a:t>1</a:t>
                </a:r>
                <a:r>
                  <a:rPr lang="zh-CN" altLang="en-US" sz="800" dirty="0">
                    <a:solidFill>
                      <a:schemeClr val="tx1"/>
                    </a:solidFill>
                  </a:rPr>
                  <a:t>：学员课消、校区课消、老师课消、班主任课消、剩余课时、课消明细、课消营收</a:t>
                </a:r>
              </a:p>
              <a:p>
                <a:r>
                  <a:rPr lang="zh-CN" altLang="en-US" sz="900" dirty="0">
                    <a:solidFill>
                      <a:schemeClr val="tx1"/>
                    </a:solidFill>
                  </a:rPr>
                  <a:t>班课：应到人数、实到人数、出勤率、课消人数、课消营收</a:t>
                </a:r>
              </a:p>
            </p:txBody>
          </p:sp>
          <p:sp>
            <p:nvSpPr>
              <p:cNvPr id="108" name="矩形 4"/>
              <p:cNvSpPr/>
              <p:nvPr/>
            </p:nvSpPr>
            <p:spPr>
              <a:xfrm>
                <a:off x="5069" y="9548"/>
                <a:ext cx="10171" cy="79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92D050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09" name="圆角矩形 8"/>
              <p:cNvSpPr/>
              <p:nvPr/>
            </p:nvSpPr>
            <p:spPr>
              <a:xfrm>
                <a:off x="6083" y="9744"/>
                <a:ext cx="1882" cy="404"/>
              </a:xfrm>
              <a:prstGeom prst="roundRect">
                <a:avLst/>
              </a:prstGeom>
              <a:solidFill>
                <a:srgbClr val="CCFFC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组织架构配置</a:t>
                </a:r>
              </a:p>
            </p:txBody>
          </p:sp>
          <p:sp>
            <p:nvSpPr>
              <p:cNvPr id="110" name="圆角矩形 9"/>
              <p:cNvSpPr/>
              <p:nvPr/>
            </p:nvSpPr>
            <p:spPr>
              <a:xfrm>
                <a:off x="8238" y="9744"/>
                <a:ext cx="2150" cy="404"/>
              </a:xfrm>
              <a:prstGeom prst="roundRect">
                <a:avLst/>
              </a:prstGeom>
              <a:solidFill>
                <a:srgbClr val="CCFFC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权限配置</a:t>
                </a:r>
              </a:p>
            </p:txBody>
          </p:sp>
          <p:sp>
            <p:nvSpPr>
              <p:cNvPr id="111" name="圆角矩形 10"/>
              <p:cNvSpPr/>
              <p:nvPr/>
            </p:nvSpPr>
            <p:spPr>
              <a:xfrm>
                <a:off x="10619" y="9744"/>
                <a:ext cx="1954" cy="404"/>
              </a:xfrm>
              <a:prstGeom prst="roundRect">
                <a:avLst/>
              </a:prstGeom>
              <a:solidFill>
                <a:srgbClr val="CCFFC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员工管理</a:t>
                </a:r>
              </a:p>
            </p:txBody>
          </p:sp>
          <p:sp>
            <p:nvSpPr>
              <p:cNvPr id="112" name="矩形 111"/>
              <p:cNvSpPr/>
              <p:nvPr/>
            </p:nvSpPr>
            <p:spPr>
              <a:xfrm>
                <a:off x="5069" y="9558"/>
                <a:ext cx="929" cy="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基础设置</a:t>
                </a:r>
              </a:p>
            </p:txBody>
          </p:sp>
          <p:sp>
            <p:nvSpPr>
              <p:cNvPr id="113" name="圆角矩形 112"/>
              <p:cNvSpPr/>
              <p:nvPr/>
            </p:nvSpPr>
            <p:spPr>
              <a:xfrm>
                <a:off x="12774" y="9744"/>
                <a:ext cx="1954" cy="393"/>
              </a:xfrm>
              <a:prstGeom prst="roundRect">
                <a:avLst/>
              </a:prstGeom>
              <a:solidFill>
                <a:srgbClr val="CCFFC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职位管理</a:t>
                </a:r>
              </a:p>
            </p:txBody>
          </p:sp>
          <p:sp>
            <p:nvSpPr>
              <p:cNvPr id="114" name="圆角矩形 113"/>
              <p:cNvSpPr/>
              <p:nvPr/>
            </p:nvSpPr>
            <p:spPr>
              <a:xfrm>
                <a:off x="8925" y="6004"/>
                <a:ext cx="1011" cy="426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审核</a:t>
                </a:r>
              </a:p>
            </p:txBody>
          </p:sp>
          <p:sp>
            <p:nvSpPr>
              <p:cNvPr id="115" name="圆角矩形 114"/>
              <p:cNvSpPr/>
              <p:nvPr/>
            </p:nvSpPr>
            <p:spPr>
              <a:xfrm>
                <a:off x="7474" y="6002"/>
                <a:ext cx="1341" cy="428"/>
              </a:xfrm>
              <a:prstGeom prst="roundRect">
                <a:avLst/>
              </a:prstGeom>
              <a:solidFill>
                <a:srgbClr val="66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分步考勤</a:t>
                </a:r>
              </a:p>
            </p:txBody>
          </p:sp>
        </p:grpSp>
        <p:grpSp>
          <p:nvGrpSpPr>
            <p:cNvPr id="8" name="组合 107"/>
            <p:cNvGrpSpPr/>
            <p:nvPr/>
          </p:nvGrpSpPr>
          <p:grpSpPr>
            <a:xfrm>
              <a:off x="3933" y="2498"/>
              <a:ext cx="1986" cy="7028"/>
              <a:chOff x="2449" y="2340"/>
              <a:chExt cx="2573" cy="8491"/>
            </a:xfrm>
          </p:grpSpPr>
          <p:sp>
            <p:nvSpPr>
              <p:cNvPr id="9" name="圆角矩形 8"/>
              <p:cNvSpPr/>
              <p:nvPr/>
            </p:nvSpPr>
            <p:spPr>
              <a:xfrm>
                <a:off x="2449" y="2340"/>
                <a:ext cx="2571" cy="880"/>
              </a:xfrm>
              <a:prstGeom prst="roundRect">
                <a:avLst/>
              </a:prstGeom>
              <a:solidFill>
                <a:srgbClr val="199C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报表</a:t>
                </a:r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2449" y="4907"/>
                <a:ext cx="2570" cy="880"/>
              </a:xfrm>
              <a:prstGeom prst="roundRect">
                <a:avLst/>
              </a:prstGeom>
              <a:solidFill>
                <a:srgbClr val="199C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业务流程</a:t>
                </a:r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2451" y="8154"/>
                <a:ext cx="2570" cy="880"/>
              </a:xfrm>
              <a:prstGeom prst="roundRect">
                <a:avLst/>
              </a:prstGeom>
              <a:solidFill>
                <a:srgbClr val="199C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运营设置</a:t>
                </a:r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2451" y="9951"/>
                <a:ext cx="2571" cy="880"/>
              </a:xfrm>
              <a:prstGeom prst="roundRect">
                <a:avLst/>
              </a:prstGeom>
              <a:solidFill>
                <a:srgbClr val="199C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基础设置</a:t>
                </a:r>
              </a:p>
            </p:txBody>
          </p:sp>
          <p:cxnSp>
            <p:nvCxnSpPr>
              <p:cNvPr id="13" name="肘形连接符 12"/>
              <p:cNvCxnSpPr>
                <a:stCxn id="9" idx="1"/>
                <a:endCxn id="12" idx="1"/>
              </p:cNvCxnSpPr>
              <p:nvPr/>
            </p:nvCxnSpPr>
            <p:spPr>
              <a:xfrm rot="10800000" flipH="1" flipV="1">
                <a:off x="2449" y="2780"/>
                <a:ext cx="2" cy="7611"/>
              </a:xfrm>
              <a:prstGeom prst="bentConnector3">
                <a:avLst>
                  <a:gd name="adj1" fmla="val -25259669"/>
                </a:avLst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tailEnd type="arrow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19"/>
              <p:cNvCxnSpPr>
                <a:stCxn id="12" idx="0"/>
                <a:endCxn id="11" idx="2"/>
              </p:cNvCxnSpPr>
              <p:nvPr/>
            </p:nvCxnSpPr>
            <p:spPr>
              <a:xfrm flipH="1" flipV="1">
                <a:off x="3736" y="9034"/>
                <a:ext cx="0" cy="917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  <a:tailEnd type="arrow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接箭头连接符 119"/>
              <p:cNvCxnSpPr>
                <a:stCxn id="11" idx="0"/>
              </p:cNvCxnSpPr>
              <p:nvPr/>
            </p:nvCxnSpPr>
            <p:spPr>
              <a:xfrm flipH="1" flipV="1">
                <a:off x="3723" y="5702"/>
                <a:ext cx="13" cy="2452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  <a:tailEnd type="arrow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箭头连接符 119"/>
              <p:cNvCxnSpPr>
                <a:stCxn id="10" idx="0"/>
              </p:cNvCxnSpPr>
              <p:nvPr/>
            </p:nvCxnSpPr>
            <p:spPr>
              <a:xfrm flipH="1" flipV="1">
                <a:off x="3724" y="3251"/>
                <a:ext cx="10" cy="165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  <a:tailEnd type="arrow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6" name="KSO_Shape"/>
          <p:cNvSpPr/>
          <p:nvPr/>
        </p:nvSpPr>
        <p:spPr bwMode="auto">
          <a:xfrm>
            <a:off x="256394" y="192552"/>
            <a:ext cx="293904" cy="290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117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123478"/>
            <a:ext cx="999877" cy="43097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606008" y="206375"/>
            <a:ext cx="4470048" cy="277143"/>
          </a:xfrm>
        </p:spPr>
        <p:txBody>
          <a:bodyPr/>
          <a:lstStyle/>
          <a:p>
            <a:r>
              <a:rPr lang="en-US" altLang="zh-CN" b="1" dirty="0"/>
              <a:t>5</a:t>
            </a:r>
            <a:r>
              <a:rPr lang="zh-CN" altLang="en-US" b="1" dirty="0"/>
              <a:t>大产品，让学校运营管理更高效</a:t>
            </a:r>
          </a:p>
        </p:txBody>
      </p:sp>
      <p:sp>
        <p:nvSpPr>
          <p:cNvPr id="31" name="KSO_Shape"/>
          <p:cNvSpPr/>
          <p:nvPr/>
        </p:nvSpPr>
        <p:spPr bwMode="auto">
          <a:xfrm>
            <a:off x="256394" y="192552"/>
            <a:ext cx="293904" cy="290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rgbClr val="FA9234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99592" y="843558"/>
            <a:ext cx="7848872" cy="3888432"/>
            <a:chOff x="4788024" y="843558"/>
            <a:chExt cx="4248472" cy="3888432"/>
          </a:xfrm>
        </p:grpSpPr>
        <p:sp>
          <p:nvSpPr>
            <p:cNvPr id="68" name="矩形 21"/>
            <p:cNvSpPr/>
            <p:nvPr/>
          </p:nvSpPr>
          <p:spPr>
            <a:xfrm>
              <a:off x="4788024" y="843558"/>
              <a:ext cx="4032448" cy="1224136"/>
            </a:xfrm>
            <a:custGeom>
              <a:avLst/>
              <a:gdLst/>
              <a:ahLst/>
              <a:cxnLst/>
              <a:rect l="l" t="t" r="r" b="b"/>
              <a:pathLst>
                <a:path w="7085181" h="1244248">
                  <a:moveTo>
                    <a:pt x="333395" y="0"/>
                  </a:moveTo>
                  <a:lnTo>
                    <a:pt x="7085181" y="0"/>
                  </a:lnTo>
                  <a:lnTo>
                    <a:pt x="6751786" y="1244248"/>
                  </a:lnTo>
                  <a:lnTo>
                    <a:pt x="0" y="12442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70" name="矩形 21"/>
            <p:cNvSpPr/>
            <p:nvPr/>
          </p:nvSpPr>
          <p:spPr>
            <a:xfrm>
              <a:off x="4788024" y="2211710"/>
              <a:ext cx="4104456" cy="1296144"/>
            </a:xfrm>
            <a:custGeom>
              <a:avLst/>
              <a:gdLst/>
              <a:ahLst/>
              <a:cxnLst/>
              <a:rect l="l" t="t" r="r" b="b"/>
              <a:pathLst>
                <a:path w="7085181" h="1244248">
                  <a:moveTo>
                    <a:pt x="333395" y="0"/>
                  </a:moveTo>
                  <a:lnTo>
                    <a:pt x="7085181" y="0"/>
                  </a:lnTo>
                  <a:lnTo>
                    <a:pt x="6751786" y="1244248"/>
                  </a:lnTo>
                  <a:lnTo>
                    <a:pt x="0" y="124424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71" name="矩形 21"/>
            <p:cNvSpPr/>
            <p:nvPr/>
          </p:nvSpPr>
          <p:spPr>
            <a:xfrm>
              <a:off x="4788024" y="3651870"/>
              <a:ext cx="4248472" cy="1080120"/>
            </a:xfrm>
            <a:custGeom>
              <a:avLst/>
              <a:gdLst/>
              <a:ahLst/>
              <a:cxnLst/>
              <a:rect l="l" t="t" r="r" b="b"/>
              <a:pathLst>
                <a:path w="7085181" h="1244248">
                  <a:moveTo>
                    <a:pt x="333395" y="0"/>
                  </a:moveTo>
                  <a:lnTo>
                    <a:pt x="7085181" y="0"/>
                  </a:lnTo>
                  <a:lnTo>
                    <a:pt x="6751786" y="1244248"/>
                  </a:lnTo>
                  <a:lnTo>
                    <a:pt x="0" y="12442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187256" y="1418605"/>
              <a:ext cx="3273176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行业内唯一全系统支撑管理平台，含</a:t>
              </a: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CRM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ERP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、电呼、教学等系统，轻松管理招生、教务、财务、人事，实现大数据管控。</a:t>
              </a:r>
              <a:endPara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164255" y="3759019"/>
              <a:ext cx="2975775" cy="1808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15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省心、省力、更省钱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177792" y="1083246"/>
              <a:ext cx="2994608" cy="1923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15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提升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45%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运营管理效能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138815" y="2643758"/>
              <a:ext cx="3455345" cy="7617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微秀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制作引爆朋友圈的个性化活动，八方生源触手可及；</a:t>
              </a:r>
              <a:endPara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学讯通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实现到离校、课表、考勤扣费、家校互评等让教学服务透明化，提升家长满意度，增加学员留存率；</a:t>
              </a:r>
              <a:endPara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电服宝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全面分析咨询效能，用数据提升签约率。</a:t>
              </a:r>
              <a:endPara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132278" y="2451398"/>
              <a:ext cx="3095413" cy="1923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15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招生续费率提升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52%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099838" y="3939902"/>
              <a:ext cx="3720634" cy="7271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BOSS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校长已通过</a:t>
              </a: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ISO27001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信息安全认证，由阿里云、众安保险承保所有数据安全</a:t>
              </a:r>
              <a:endPara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来自</a:t>
              </a: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3000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家教培机构需求调研，一周一次产品功能升级迭代</a:t>
              </a:r>
              <a:endPara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全业务全系统支撑</a:t>
              </a: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SaaS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服务，立即赚到</a:t>
              </a: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1000+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万系统开发经费</a:t>
              </a:r>
              <a:endPara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4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123478"/>
            <a:ext cx="999877" cy="43097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52520" cy="5143500"/>
          </a:xfrm>
          <a:prstGeom prst="rect">
            <a:avLst/>
          </a:prstGeom>
        </p:spPr>
      </p:pic>
      <p:sp>
        <p:nvSpPr>
          <p:cNvPr id="12" name="矩形 5"/>
          <p:cNvSpPr/>
          <p:nvPr/>
        </p:nvSpPr>
        <p:spPr>
          <a:xfrm>
            <a:off x="784" y="2211710"/>
            <a:ext cx="9251736" cy="2931790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9"/>
          <p:cNvSpPr txBox="1"/>
          <p:nvPr/>
        </p:nvSpPr>
        <p:spPr>
          <a:xfrm>
            <a:off x="2851151" y="2944120"/>
            <a:ext cx="344170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产品亮点</a:t>
            </a:r>
          </a:p>
        </p:txBody>
      </p:sp>
      <p:sp>
        <p:nvSpPr>
          <p:cNvPr id="13" name="Freeform 5"/>
          <p:cNvSpPr/>
          <p:nvPr/>
        </p:nvSpPr>
        <p:spPr bwMode="auto">
          <a:xfrm>
            <a:off x="3995936" y="1635646"/>
            <a:ext cx="1296144" cy="116862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KSO_Shape"/>
          <p:cNvSpPr>
            <a:spLocks noChangeAspect="1"/>
          </p:cNvSpPr>
          <p:nvPr/>
        </p:nvSpPr>
        <p:spPr bwMode="auto">
          <a:xfrm>
            <a:off x="4276368" y="1930393"/>
            <a:ext cx="725605" cy="617971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16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195486"/>
            <a:ext cx="999877" cy="43097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20"/>
          <p:cNvSpPr txBox="1"/>
          <p:nvPr/>
        </p:nvSpPr>
        <p:spPr bwMode="auto">
          <a:xfrm>
            <a:off x="683568" y="206375"/>
            <a:ext cx="4968552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91%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招生难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——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BOSS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校长行业解决方案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6146" name="Picture 2" descr="C:\Users\Administrator\Desktop\底色透明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132" y="411510"/>
            <a:ext cx="1240532" cy="1240532"/>
          </a:xfrm>
          <a:prstGeom prst="rect">
            <a:avLst/>
          </a:prstGeom>
          <a:noFill/>
        </p:spPr>
      </p:pic>
      <p:grpSp>
        <p:nvGrpSpPr>
          <p:cNvPr id="17" name="组合 16"/>
          <p:cNvGrpSpPr/>
          <p:nvPr/>
        </p:nvGrpSpPr>
        <p:grpSpPr>
          <a:xfrm>
            <a:off x="251520" y="123478"/>
            <a:ext cx="346268" cy="332079"/>
            <a:chOff x="0" y="0"/>
            <a:chExt cx="531813" cy="55245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8" name="Freeform 11"/>
            <p:cNvSpPr/>
            <p:nvPr/>
          </p:nvSpPr>
          <p:spPr>
            <a:xfrm>
              <a:off x="0" y="95250"/>
              <a:ext cx="217488" cy="449263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7"/>
                </a:cxn>
                <a:cxn ang="0">
                  <a:pos x="0" y="30"/>
                </a:cxn>
                <a:cxn ang="0">
                  <a:pos x="3" y="32"/>
                </a:cxn>
                <a:cxn ang="0">
                  <a:pos x="5" y="30"/>
                </a:cxn>
                <a:cxn ang="0">
                  <a:pos x="5" y="10"/>
                </a:cxn>
                <a:cxn ang="0">
                  <a:pos x="8" y="10"/>
                </a:cxn>
                <a:cxn ang="0">
                  <a:pos x="8" y="29"/>
                </a:cxn>
                <a:cxn ang="0">
                  <a:pos x="8" y="30"/>
                </a:cxn>
                <a:cxn ang="0">
                  <a:pos x="8" y="62"/>
                </a:cxn>
                <a:cxn ang="0">
                  <a:pos x="11" y="66"/>
                </a:cxn>
                <a:cxn ang="0">
                  <a:pos x="15" y="62"/>
                </a:cxn>
                <a:cxn ang="0">
                  <a:pos x="15" y="33"/>
                </a:cxn>
                <a:cxn ang="0">
                  <a:pos x="17" y="33"/>
                </a:cxn>
                <a:cxn ang="0">
                  <a:pos x="17" y="62"/>
                </a:cxn>
                <a:cxn ang="0">
                  <a:pos x="20" y="66"/>
                </a:cxn>
                <a:cxn ang="0">
                  <a:pos x="24" y="62"/>
                </a:cxn>
                <a:cxn ang="0">
                  <a:pos x="24" y="29"/>
                </a:cxn>
                <a:cxn ang="0">
                  <a:pos x="24" y="29"/>
                </a:cxn>
                <a:cxn ang="0">
                  <a:pos x="24" y="10"/>
                </a:cxn>
                <a:cxn ang="0">
                  <a:pos x="26" y="10"/>
                </a:cxn>
                <a:cxn ang="0">
                  <a:pos x="26" y="30"/>
                </a:cxn>
                <a:cxn ang="0">
                  <a:pos x="29" y="32"/>
                </a:cxn>
                <a:cxn ang="0">
                  <a:pos x="32" y="30"/>
                </a:cxn>
                <a:cxn ang="0">
                  <a:pos x="32" y="7"/>
                </a:cxn>
                <a:cxn ang="0">
                  <a:pos x="32" y="6"/>
                </a:cxn>
                <a:cxn ang="0">
                  <a:pos x="32" y="6"/>
                </a:cxn>
                <a:cxn ang="0">
                  <a:pos x="24" y="0"/>
                </a:cxn>
              </a:cxnLst>
              <a:rect l="0" t="0" r="0" b="0"/>
              <a:pathLst>
                <a:path w="32" h="66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2" y="0"/>
                    <a:pt x="0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2"/>
                    <a:pt x="3" y="32"/>
                  </a:cubicBezTo>
                  <a:cubicBezTo>
                    <a:pt x="4" y="32"/>
                    <a:pt x="5" y="31"/>
                    <a:pt x="5" y="3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8" y="30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5"/>
                    <a:pt x="9" y="66"/>
                    <a:pt x="11" y="66"/>
                  </a:cubicBezTo>
                  <a:cubicBezTo>
                    <a:pt x="13" y="66"/>
                    <a:pt x="15" y="65"/>
                    <a:pt x="15" y="6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7" y="65"/>
                    <a:pt x="18" y="66"/>
                    <a:pt x="20" y="66"/>
                  </a:cubicBezTo>
                  <a:cubicBezTo>
                    <a:pt x="22" y="66"/>
                    <a:pt x="24" y="65"/>
                    <a:pt x="24" y="62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1"/>
                    <a:pt x="27" y="32"/>
                    <a:pt x="29" y="32"/>
                  </a:cubicBezTo>
                  <a:cubicBezTo>
                    <a:pt x="30" y="32"/>
                    <a:pt x="32" y="31"/>
                    <a:pt x="32" y="30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4"/>
                    <a:pt x="29" y="0"/>
                    <a:pt x="24" y="0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Oval 12"/>
            <p:cNvSpPr/>
            <p:nvPr/>
          </p:nvSpPr>
          <p:spPr>
            <a:xfrm>
              <a:off x="68263" y="0"/>
              <a:ext cx="82550" cy="88900"/>
            </a:xfrm>
            <a:prstGeom prst="ellipse">
              <a:avLst/>
            </a:prstGeom>
            <a:grpFill/>
            <a:ln w="9525">
              <a:noFill/>
            </a:ln>
          </p:spPr>
          <p:txBody>
            <a:bodyPr anchor="t"/>
            <a:lstStyle/>
            <a:p>
              <a:pPr lvl="0"/>
              <a:endParaRPr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20" name="Oval 13"/>
            <p:cNvSpPr/>
            <p:nvPr/>
          </p:nvSpPr>
          <p:spPr>
            <a:xfrm>
              <a:off x="360363" y="7938"/>
              <a:ext cx="82550" cy="80963"/>
            </a:xfrm>
            <a:prstGeom prst="ellipse">
              <a:avLst/>
            </a:prstGeom>
            <a:grpFill/>
            <a:ln w="9525">
              <a:noFill/>
            </a:ln>
          </p:spPr>
          <p:txBody>
            <a:bodyPr anchor="t"/>
            <a:lstStyle/>
            <a:p>
              <a:pPr lvl="0"/>
              <a:endParaRPr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21" name="Freeform 14"/>
            <p:cNvSpPr/>
            <p:nvPr/>
          </p:nvSpPr>
          <p:spPr>
            <a:xfrm>
              <a:off x="279400" y="103188"/>
              <a:ext cx="252413" cy="449263"/>
            </a:xfrm>
            <a:custGeom>
              <a:avLst/>
              <a:gdLst/>
              <a:ahLst/>
              <a:cxnLst>
                <a:cxn ang="0">
                  <a:pos x="37" y="24"/>
                </a:cxn>
                <a:cxn ang="0">
                  <a:pos x="30" y="4"/>
                </a:cxn>
                <a:cxn ang="0">
                  <a:pos x="26" y="0"/>
                </a:cxn>
                <a:cxn ang="0">
                  <a:pos x="11" y="0"/>
                </a:cxn>
                <a:cxn ang="0">
                  <a:pos x="7" y="2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0" y="25"/>
                </a:cxn>
                <a:cxn ang="0">
                  <a:pos x="2" y="28"/>
                </a:cxn>
                <a:cxn ang="0">
                  <a:pos x="5" y="26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4" y="39"/>
                </a:cxn>
                <a:cxn ang="0">
                  <a:pos x="12" y="39"/>
                </a:cxn>
                <a:cxn ang="0">
                  <a:pos x="12" y="63"/>
                </a:cxn>
                <a:cxn ang="0">
                  <a:pos x="15" y="66"/>
                </a:cxn>
                <a:cxn ang="0">
                  <a:pos x="18" y="63"/>
                </a:cxn>
                <a:cxn ang="0">
                  <a:pos x="18" y="39"/>
                </a:cxn>
                <a:cxn ang="0">
                  <a:pos x="20" y="39"/>
                </a:cxn>
                <a:cxn ang="0">
                  <a:pos x="20" y="63"/>
                </a:cxn>
                <a:cxn ang="0">
                  <a:pos x="23" y="66"/>
                </a:cxn>
                <a:cxn ang="0">
                  <a:pos x="26" y="63"/>
                </a:cxn>
                <a:cxn ang="0">
                  <a:pos x="26" y="39"/>
                </a:cxn>
                <a:cxn ang="0">
                  <a:pos x="34" y="39"/>
                </a:cxn>
                <a:cxn ang="0">
                  <a:pos x="25" y="9"/>
                </a:cxn>
                <a:cxn ang="0">
                  <a:pos x="26" y="9"/>
                </a:cxn>
                <a:cxn ang="0">
                  <a:pos x="26" y="9"/>
                </a:cxn>
                <a:cxn ang="0">
                  <a:pos x="32" y="26"/>
                </a:cxn>
                <a:cxn ang="0">
                  <a:pos x="35" y="28"/>
                </a:cxn>
                <a:cxn ang="0">
                  <a:pos x="37" y="24"/>
                </a:cxn>
              </a:cxnLst>
              <a:rect l="0" t="0" r="0" b="0"/>
              <a:pathLst>
                <a:path w="37" h="66">
                  <a:moveTo>
                    <a:pt x="37" y="24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8" y="1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ubicBezTo>
                    <a:pt x="3" y="28"/>
                    <a:pt x="5" y="28"/>
                    <a:pt x="5" y="26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5"/>
                    <a:pt x="13" y="66"/>
                    <a:pt x="15" y="66"/>
                  </a:cubicBezTo>
                  <a:cubicBezTo>
                    <a:pt x="16" y="66"/>
                    <a:pt x="18" y="65"/>
                    <a:pt x="18" y="63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5"/>
                    <a:pt x="21" y="66"/>
                    <a:pt x="23" y="66"/>
                  </a:cubicBezTo>
                  <a:cubicBezTo>
                    <a:pt x="24" y="66"/>
                    <a:pt x="26" y="65"/>
                    <a:pt x="26" y="63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8"/>
                    <a:pt x="34" y="28"/>
                    <a:pt x="35" y="28"/>
                  </a:cubicBezTo>
                  <a:cubicBezTo>
                    <a:pt x="37" y="27"/>
                    <a:pt x="37" y="26"/>
                    <a:pt x="37" y="24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55576" y="1419622"/>
            <a:ext cx="5040560" cy="3528392"/>
            <a:chOff x="683568" y="1393200"/>
            <a:chExt cx="5040560" cy="3528392"/>
          </a:xfrm>
        </p:grpSpPr>
        <p:sp>
          <p:nvSpPr>
            <p:cNvPr id="71" name="圆角矩形 70"/>
            <p:cNvSpPr/>
            <p:nvPr/>
          </p:nvSpPr>
          <p:spPr>
            <a:xfrm>
              <a:off x="1403648" y="3579862"/>
              <a:ext cx="4320480" cy="936104"/>
            </a:xfrm>
            <a:prstGeom prst="round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Freeform 68"/>
            <p:cNvSpPr/>
            <p:nvPr/>
          </p:nvSpPr>
          <p:spPr>
            <a:xfrm rot="10800000">
              <a:off x="683568" y="3651870"/>
              <a:ext cx="899708" cy="792088"/>
            </a:xfrm>
            <a:custGeom>
              <a:avLst/>
              <a:gdLst/>
              <a:ahLst/>
              <a:cxnLst>
                <a:cxn ang="0">
                  <a:pos x="206" y="1103"/>
                </a:cxn>
                <a:cxn ang="0">
                  <a:pos x="1254" y="1103"/>
                </a:cxn>
                <a:cxn ang="0">
                  <a:pos x="1254" y="0"/>
                </a:cxn>
                <a:cxn ang="0">
                  <a:pos x="206" y="0"/>
                </a:cxn>
                <a:cxn ang="0">
                  <a:pos x="0" y="550"/>
                </a:cxn>
                <a:cxn ang="0">
                  <a:pos x="206" y="1103"/>
                </a:cxn>
              </a:cxnLst>
              <a:rect l="0" t="0" r="0" b="0"/>
              <a:pathLst>
                <a:path w="1254" h="1103">
                  <a:moveTo>
                    <a:pt x="206" y="1103"/>
                  </a:moveTo>
                  <a:lnTo>
                    <a:pt x="1254" y="1103"/>
                  </a:lnTo>
                  <a:lnTo>
                    <a:pt x="1254" y="0"/>
                  </a:lnTo>
                  <a:lnTo>
                    <a:pt x="206" y="0"/>
                  </a:lnTo>
                  <a:lnTo>
                    <a:pt x="0" y="550"/>
                  </a:lnTo>
                  <a:lnTo>
                    <a:pt x="206" y="1103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1403648" y="2499742"/>
              <a:ext cx="4320480" cy="936104"/>
            </a:xfrm>
            <a:prstGeom prst="round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Freeform 68"/>
            <p:cNvSpPr/>
            <p:nvPr/>
          </p:nvSpPr>
          <p:spPr>
            <a:xfrm rot="10800000">
              <a:off x="683568" y="2571750"/>
              <a:ext cx="899708" cy="792088"/>
            </a:xfrm>
            <a:custGeom>
              <a:avLst/>
              <a:gdLst/>
              <a:ahLst/>
              <a:cxnLst>
                <a:cxn ang="0">
                  <a:pos x="206" y="1103"/>
                </a:cxn>
                <a:cxn ang="0">
                  <a:pos x="1254" y="1103"/>
                </a:cxn>
                <a:cxn ang="0">
                  <a:pos x="1254" y="0"/>
                </a:cxn>
                <a:cxn ang="0">
                  <a:pos x="206" y="0"/>
                </a:cxn>
                <a:cxn ang="0">
                  <a:pos x="0" y="550"/>
                </a:cxn>
                <a:cxn ang="0">
                  <a:pos x="206" y="1103"/>
                </a:cxn>
              </a:cxnLst>
              <a:rect l="0" t="0" r="0" b="0"/>
              <a:pathLst>
                <a:path w="1254" h="1103">
                  <a:moveTo>
                    <a:pt x="206" y="1103"/>
                  </a:moveTo>
                  <a:lnTo>
                    <a:pt x="1254" y="1103"/>
                  </a:lnTo>
                  <a:lnTo>
                    <a:pt x="1254" y="0"/>
                  </a:lnTo>
                  <a:lnTo>
                    <a:pt x="206" y="0"/>
                  </a:lnTo>
                  <a:lnTo>
                    <a:pt x="0" y="550"/>
                  </a:lnTo>
                  <a:lnTo>
                    <a:pt x="206" y="1103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7" name="圆角矩形 66"/>
            <p:cNvSpPr/>
            <p:nvPr/>
          </p:nvSpPr>
          <p:spPr>
            <a:xfrm>
              <a:off x="1403648" y="1393200"/>
              <a:ext cx="4320480" cy="936104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 descr="spread_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3595" y="1559405"/>
              <a:ext cx="308307" cy="308307"/>
            </a:xfrm>
            <a:prstGeom prst="rect">
              <a:avLst/>
            </a:prstGeom>
          </p:spPr>
        </p:pic>
        <p:sp>
          <p:nvSpPr>
            <p:cNvPr id="25" name="文本框 4"/>
            <p:cNvSpPr txBox="1"/>
            <p:nvPr/>
          </p:nvSpPr>
          <p:spPr>
            <a:xfrm>
              <a:off x="1588841" y="2023020"/>
              <a:ext cx="7509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微信签到</a:t>
              </a:r>
            </a:p>
          </p:txBody>
        </p:sp>
        <p:pic>
          <p:nvPicPr>
            <p:cNvPr id="26" name="图片 25" descr="spread_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9283" y="1559405"/>
              <a:ext cx="308307" cy="308307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2325164" y="2023020"/>
              <a:ext cx="7509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合体红包</a:t>
              </a:r>
            </a:p>
          </p:txBody>
        </p:sp>
        <p:pic>
          <p:nvPicPr>
            <p:cNvPr id="28" name="图片 27" descr="spread_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32170" y="1559405"/>
              <a:ext cx="308307" cy="308307"/>
            </a:xfrm>
            <a:prstGeom prst="rect">
              <a:avLst/>
            </a:prstGeom>
          </p:spPr>
        </p:pic>
        <p:sp>
          <p:nvSpPr>
            <p:cNvPr id="29" name="文本框 9"/>
            <p:cNvSpPr txBox="1"/>
            <p:nvPr/>
          </p:nvSpPr>
          <p:spPr>
            <a:xfrm>
              <a:off x="3118051" y="2023020"/>
              <a:ext cx="7509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微信墙</a:t>
              </a:r>
            </a:p>
          </p:txBody>
        </p:sp>
        <p:pic>
          <p:nvPicPr>
            <p:cNvPr id="30" name="图片 29" descr="spread_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88292" y="1559405"/>
              <a:ext cx="308307" cy="308307"/>
            </a:xfrm>
            <a:prstGeom prst="rect">
              <a:avLst/>
            </a:prstGeom>
          </p:spPr>
        </p:pic>
        <p:sp>
          <p:nvSpPr>
            <p:cNvPr id="31" name="文本框 11"/>
            <p:cNvSpPr txBox="1"/>
            <p:nvPr/>
          </p:nvSpPr>
          <p:spPr>
            <a:xfrm>
              <a:off x="3896611" y="2023020"/>
              <a:ext cx="97960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摇一摇周边</a:t>
              </a:r>
            </a:p>
          </p:txBody>
        </p:sp>
        <p:pic>
          <p:nvPicPr>
            <p:cNvPr id="32" name="图片 31" descr="spread_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15328" y="1559405"/>
              <a:ext cx="308307" cy="308307"/>
            </a:xfrm>
            <a:prstGeom prst="rect">
              <a:avLst/>
            </a:prstGeom>
          </p:spPr>
        </p:pic>
        <p:sp>
          <p:nvSpPr>
            <p:cNvPr id="33" name="文本框 13"/>
            <p:cNvSpPr txBox="1"/>
            <p:nvPr/>
          </p:nvSpPr>
          <p:spPr>
            <a:xfrm>
              <a:off x="4901209" y="2023020"/>
              <a:ext cx="7509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拆礼盒</a:t>
              </a:r>
            </a:p>
          </p:txBody>
        </p:sp>
        <p:sp>
          <p:nvSpPr>
            <p:cNvPr id="35" name="文本框 14"/>
            <p:cNvSpPr txBox="1"/>
            <p:nvPr/>
          </p:nvSpPr>
          <p:spPr>
            <a:xfrm>
              <a:off x="832733" y="2696582"/>
              <a:ext cx="1323975" cy="52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营销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活动</a:t>
              </a:r>
            </a:p>
          </p:txBody>
        </p:sp>
        <p:pic>
          <p:nvPicPr>
            <p:cNvPr id="36" name="图片 35" descr="yingxiao_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3595" y="2655197"/>
              <a:ext cx="308307" cy="308307"/>
            </a:xfrm>
            <a:prstGeom prst="rect">
              <a:avLst/>
            </a:prstGeom>
          </p:spPr>
        </p:pic>
        <p:sp>
          <p:nvSpPr>
            <p:cNvPr id="37" name="文本框 16"/>
            <p:cNvSpPr txBox="1"/>
            <p:nvPr/>
          </p:nvSpPr>
          <p:spPr>
            <a:xfrm>
              <a:off x="1588841" y="3109922"/>
              <a:ext cx="7509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刮刮卡</a:t>
              </a:r>
            </a:p>
          </p:txBody>
        </p:sp>
        <p:pic>
          <p:nvPicPr>
            <p:cNvPr id="38" name="图片 37" descr="yingxiao_4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39918" y="2655197"/>
              <a:ext cx="308307" cy="308307"/>
            </a:xfrm>
            <a:prstGeom prst="rect">
              <a:avLst/>
            </a:prstGeom>
          </p:spPr>
        </p:pic>
        <p:sp>
          <p:nvSpPr>
            <p:cNvPr id="39" name="文本框 18"/>
            <p:cNvSpPr txBox="1"/>
            <p:nvPr/>
          </p:nvSpPr>
          <p:spPr>
            <a:xfrm>
              <a:off x="2325164" y="3109922"/>
              <a:ext cx="7509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砸金蛋</a:t>
              </a:r>
            </a:p>
          </p:txBody>
        </p:sp>
        <p:pic>
          <p:nvPicPr>
            <p:cNvPr id="40" name="图片 39" descr="yingxiao_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32805" y="2655197"/>
              <a:ext cx="308307" cy="308307"/>
            </a:xfrm>
            <a:prstGeom prst="rect">
              <a:avLst/>
            </a:prstGeom>
          </p:spPr>
        </p:pic>
        <p:sp>
          <p:nvSpPr>
            <p:cNvPr id="41" name="文本框 20"/>
            <p:cNvSpPr txBox="1"/>
            <p:nvPr/>
          </p:nvSpPr>
          <p:spPr>
            <a:xfrm>
              <a:off x="3118686" y="3109922"/>
              <a:ext cx="7509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优惠券</a:t>
              </a:r>
            </a:p>
          </p:txBody>
        </p:sp>
        <p:pic>
          <p:nvPicPr>
            <p:cNvPr id="42" name="图片 41" descr="yingxiao_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88927" y="2655197"/>
              <a:ext cx="308307" cy="308307"/>
            </a:xfrm>
            <a:prstGeom prst="rect">
              <a:avLst/>
            </a:prstGeom>
          </p:spPr>
        </p:pic>
        <p:sp>
          <p:nvSpPr>
            <p:cNvPr id="43" name="文本框 22"/>
            <p:cNvSpPr txBox="1"/>
            <p:nvPr/>
          </p:nvSpPr>
          <p:spPr>
            <a:xfrm>
              <a:off x="3974173" y="3109922"/>
              <a:ext cx="7509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大转盘</a:t>
              </a:r>
            </a:p>
          </p:txBody>
        </p:sp>
        <p:pic>
          <p:nvPicPr>
            <p:cNvPr id="44" name="图片 43" descr="spread_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15963" y="2655197"/>
              <a:ext cx="308307" cy="308307"/>
            </a:xfrm>
            <a:prstGeom prst="rect">
              <a:avLst/>
            </a:prstGeom>
          </p:spPr>
        </p:pic>
        <p:sp>
          <p:nvSpPr>
            <p:cNvPr id="45" name="文本框 24"/>
            <p:cNvSpPr txBox="1"/>
            <p:nvPr/>
          </p:nvSpPr>
          <p:spPr>
            <a:xfrm>
              <a:off x="4901209" y="3109922"/>
              <a:ext cx="7509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图文投票</a:t>
              </a:r>
            </a:p>
          </p:txBody>
        </p:sp>
        <p:sp>
          <p:nvSpPr>
            <p:cNvPr id="47" name="文本框 25"/>
            <p:cNvSpPr txBox="1"/>
            <p:nvPr/>
          </p:nvSpPr>
          <p:spPr>
            <a:xfrm>
              <a:off x="832098" y="3795886"/>
              <a:ext cx="1323975" cy="52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宣传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</a:t>
              </a:r>
            </a:p>
          </p:txBody>
        </p:sp>
        <p:pic>
          <p:nvPicPr>
            <p:cNvPr id="48" name="图片 47" descr="houtai_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03595" y="3735317"/>
              <a:ext cx="308307" cy="308307"/>
            </a:xfrm>
            <a:prstGeom prst="rect">
              <a:avLst/>
            </a:prstGeom>
          </p:spPr>
        </p:pic>
        <p:pic>
          <p:nvPicPr>
            <p:cNvPr id="49" name="图片 48" descr="houtai_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39918" y="3735317"/>
              <a:ext cx="308307" cy="308307"/>
            </a:xfrm>
            <a:prstGeom prst="rect">
              <a:avLst/>
            </a:prstGeom>
          </p:spPr>
        </p:pic>
        <p:pic>
          <p:nvPicPr>
            <p:cNvPr id="50" name="图片 49" descr="houtai_1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33440" y="3735317"/>
              <a:ext cx="308307" cy="308307"/>
            </a:xfrm>
            <a:prstGeom prst="rect">
              <a:avLst/>
            </a:prstGeom>
          </p:spPr>
        </p:pic>
        <p:sp>
          <p:nvSpPr>
            <p:cNvPr id="51" name="文本框 29"/>
            <p:cNvSpPr txBox="1"/>
            <p:nvPr/>
          </p:nvSpPr>
          <p:spPr>
            <a:xfrm>
              <a:off x="1587571" y="4190042"/>
              <a:ext cx="7509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H5</a:t>
              </a:r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</a:t>
              </a:r>
            </a:p>
          </p:txBody>
        </p:sp>
        <p:sp>
          <p:nvSpPr>
            <p:cNvPr id="53" name="文本框 30"/>
            <p:cNvSpPr txBox="1"/>
            <p:nvPr/>
          </p:nvSpPr>
          <p:spPr>
            <a:xfrm>
              <a:off x="2323894" y="4190042"/>
              <a:ext cx="7509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微场景</a:t>
              </a:r>
            </a:p>
          </p:txBody>
        </p:sp>
        <p:sp>
          <p:nvSpPr>
            <p:cNvPr id="54" name="文本框 31"/>
            <p:cNvSpPr txBox="1"/>
            <p:nvPr/>
          </p:nvSpPr>
          <p:spPr>
            <a:xfrm>
              <a:off x="3027731" y="4190042"/>
              <a:ext cx="94600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微全景</a:t>
              </a:r>
            </a:p>
          </p:txBody>
        </p:sp>
        <p:pic>
          <p:nvPicPr>
            <p:cNvPr id="55" name="图片 54" descr="guanli_1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15542" y="3735317"/>
              <a:ext cx="308307" cy="308307"/>
            </a:xfrm>
            <a:prstGeom prst="rect">
              <a:avLst/>
            </a:prstGeom>
          </p:spPr>
        </p:pic>
        <p:pic>
          <p:nvPicPr>
            <p:cNvPr id="60" name="图片 59" descr="guanli_2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15963" y="3735317"/>
              <a:ext cx="308307" cy="308307"/>
            </a:xfrm>
            <a:prstGeom prst="rect">
              <a:avLst/>
            </a:prstGeom>
          </p:spPr>
        </p:pic>
        <p:sp>
          <p:nvSpPr>
            <p:cNvPr id="61" name="文本框 34"/>
            <p:cNvSpPr txBox="1"/>
            <p:nvPr/>
          </p:nvSpPr>
          <p:spPr>
            <a:xfrm>
              <a:off x="3845164" y="4190042"/>
              <a:ext cx="108687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微信人工客服</a:t>
              </a:r>
            </a:p>
          </p:txBody>
        </p:sp>
        <p:sp>
          <p:nvSpPr>
            <p:cNvPr id="62" name="文本框 35"/>
            <p:cNvSpPr txBox="1"/>
            <p:nvPr/>
          </p:nvSpPr>
          <p:spPr>
            <a:xfrm>
              <a:off x="4899939" y="4190042"/>
              <a:ext cx="7509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会员卡</a:t>
              </a:r>
            </a:p>
          </p:txBody>
        </p:sp>
        <p:sp>
          <p:nvSpPr>
            <p:cNvPr id="63" name="文本框 39"/>
            <p:cNvSpPr txBox="1"/>
            <p:nvPr/>
          </p:nvSpPr>
          <p:spPr>
            <a:xfrm>
              <a:off x="2339752" y="4659982"/>
              <a:ext cx="3312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1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海量</a:t>
              </a:r>
              <a:r>
                <a:rPr lang="en-US" altLang="zh-CN" sz="11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H5</a:t>
              </a:r>
              <a:r>
                <a:rPr lang="zh-CN" altLang="en-US" sz="11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展示互动模板，超</a:t>
              </a:r>
              <a:r>
                <a:rPr lang="en-US" altLang="zh-CN" sz="11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r>
                <a:rPr lang="zh-CN" altLang="en-US" sz="11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个营销活动</a:t>
              </a:r>
            </a:p>
          </p:txBody>
        </p:sp>
        <p:sp>
          <p:nvSpPr>
            <p:cNvPr id="73" name="Freeform 68"/>
            <p:cNvSpPr/>
            <p:nvPr/>
          </p:nvSpPr>
          <p:spPr>
            <a:xfrm rot="10800000">
              <a:off x="683568" y="1491630"/>
              <a:ext cx="899708" cy="792088"/>
            </a:xfrm>
            <a:custGeom>
              <a:avLst/>
              <a:gdLst/>
              <a:ahLst/>
              <a:cxnLst>
                <a:cxn ang="0">
                  <a:pos x="206" y="1103"/>
                </a:cxn>
                <a:cxn ang="0">
                  <a:pos x="1254" y="1103"/>
                </a:cxn>
                <a:cxn ang="0">
                  <a:pos x="1254" y="0"/>
                </a:cxn>
                <a:cxn ang="0">
                  <a:pos x="206" y="0"/>
                </a:cxn>
                <a:cxn ang="0">
                  <a:pos x="0" y="550"/>
                </a:cxn>
                <a:cxn ang="0">
                  <a:pos x="206" y="1103"/>
                </a:cxn>
              </a:cxnLst>
              <a:rect l="0" t="0" r="0" b="0"/>
              <a:pathLst>
                <a:path w="1254" h="1103">
                  <a:moveTo>
                    <a:pt x="206" y="1103"/>
                  </a:moveTo>
                  <a:lnTo>
                    <a:pt x="1254" y="1103"/>
                  </a:lnTo>
                  <a:lnTo>
                    <a:pt x="1254" y="0"/>
                  </a:lnTo>
                  <a:lnTo>
                    <a:pt x="206" y="0"/>
                  </a:lnTo>
                  <a:lnTo>
                    <a:pt x="0" y="550"/>
                  </a:lnTo>
                  <a:lnTo>
                    <a:pt x="206" y="1103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3" name="文本框 1"/>
            <p:cNvSpPr txBox="1"/>
            <p:nvPr/>
          </p:nvSpPr>
          <p:spPr>
            <a:xfrm>
              <a:off x="832098" y="1635646"/>
              <a:ext cx="7875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推广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招生</a:t>
              </a:r>
            </a:p>
          </p:txBody>
        </p:sp>
      </p:grpSp>
      <p:sp>
        <p:nvSpPr>
          <p:cNvPr id="78" name="文本框 3"/>
          <p:cNvSpPr txBox="1"/>
          <p:nvPr/>
        </p:nvSpPr>
        <p:spPr>
          <a:xfrm>
            <a:off x="6084168" y="1203598"/>
            <a:ext cx="284380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zh-CN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微秀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个性化市场招生神器</a:t>
            </a:r>
            <a:endParaRPr lang="zh-CN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海量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r>
              <a:rPr lang="zh-CN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、推广招生模板</a:t>
            </a:r>
            <a:endParaRPr lang="zh-CN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操作简单，</a:t>
            </a:r>
            <a:r>
              <a: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分钟轻松制作宣传大片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活动轻松裂变传播，引爆朋友圈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快速吸粉，报班</a:t>
            </a:r>
            <a:r>
              <a: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转化刷新纪录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打通微信支付，报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读续费一键即达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大数据效果追踪</a:t>
            </a:r>
            <a:r>
              <a:rPr lang="zh-CN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客户跟进</a:t>
            </a:r>
            <a:r>
              <a:rPr lang="zh-CN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一气呵成</a:t>
            </a:r>
            <a:endParaRPr lang="zh-CN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4368" y="123478"/>
            <a:ext cx="999877" cy="430972"/>
          </a:xfrm>
          <a:prstGeom prst="rect">
            <a:avLst/>
          </a:prstGeom>
          <a:noFill/>
        </p:spPr>
      </p:pic>
      <p:cxnSp>
        <p:nvCxnSpPr>
          <p:cNvPr id="57" name="直接连接符 56"/>
          <p:cNvCxnSpPr/>
          <p:nvPr/>
        </p:nvCxnSpPr>
        <p:spPr>
          <a:xfrm>
            <a:off x="6012160" y="1635646"/>
            <a:ext cx="2808312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6012160" y="2067694"/>
            <a:ext cx="2808312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25245" y="627380"/>
            <a:ext cx="1767840" cy="4248150"/>
            <a:chOff x="2087" y="988"/>
            <a:chExt cx="2784" cy="669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97" y="988"/>
              <a:ext cx="2766" cy="3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87" y="4050"/>
              <a:ext cx="2785" cy="3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31640" y="4888558"/>
            <a:ext cx="1800200" cy="254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标题 20"/>
          <p:cNvSpPr txBox="1"/>
          <p:nvPr/>
        </p:nvSpPr>
        <p:spPr bwMode="auto">
          <a:xfrm>
            <a:off x="683568" y="206375"/>
            <a:ext cx="4968552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91%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招生难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——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BOSS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校长行业解决方案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51520" y="123478"/>
            <a:ext cx="346268" cy="332079"/>
            <a:chOff x="0" y="0"/>
            <a:chExt cx="531813" cy="55245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6" name="Freeform 11"/>
            <p:cNvSpPr/>
            <p:nvPr/>
          </p:nvSpPr>
          <p:spPr>
            <a:xfrm>
              <a:off x="0" y="95250"/>
              <a:ext cx="217488" cy="449263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7"/>
                </a:cxn>
                <a:cxn ang="0">
                  <a:pos x="0" y="30"/>
                </a:cxn>
                <a:cxn ang="0">
                  <a:pos x="3" y="32"/>
                </a:cxn>
                <a:cxn ang="0">
                  <a:pos x="5" y="30"/>
                </a:cxn>
                <a:cxn ang="0">
                  <a:pos x="5" y="10"/>
                </a:cxn>
                <a:cxn ang="0">
                  <a:pos x="8" y="10"/>
                </a:cxn>
                <a:cxn ang="0">
                  <a:pos x="8" y="29"/>
                </a:cxn>
                <a:cxn ang="0">
                  <a:pos x="8" y="30"/>
                </a:cxn>
                <a:cxn ang="0">
                  <a:pos x="8" y="62"/>
                </a:cxn>
                <a:cxn ang="0">
                  <a:pos x="11" y="66"/>
                </a:cxn>
                <a:cxn ang="0">
                  <a:pos x="15" y="62"/>
                </a:cxn>
                <a:cxn ang="0">
                  <a:pos x="15" y="33"/>
                </a:cxn>
                <a:cxn ang="0">
                  <a:pos x="17" y="33"/>
                </a:cxn>
                <a:cxn ang="0">
                  <a:pos x="17" y="62"/>
                </a:cxn>
                <a:cxn ang="0">
                  <a:pos x="20" y="66"/>
                </a:cxn>
                <a:cxn ang="0">
                  <a:pos x="24" y="62"/>
                </a:cxn>
                <a:cxn ang="0">
                  <a:pos x="24" y="29"/>
                </a:cxn>
                <a:cxn ang="0">
                  <a:pos x="24" y="29"/>
                </a:cxn>
                <a:cxn ang="0">
                  <a:pos x="24" y="10"/>
                </a:cxn>
                <a:cxn ang="0">
                  <a:pos x="26" y="10"/>
                </a:cxn>
                <a:cxn ang="0">
                  <a:pos x="26" y="30"/>
                </a:cxn>
                <a:cxn ang="0">
                  <a:pos x="29" y="32"/>
                </a:cxn>
                <a:cxn ang="0">
                  <a:pos x="32" y="30"/>
                </a:cxn>
                <a:cxn ang="0">
                  <a:pos x="32" y="7"/>
                </a:cxn>
                <a:cxn ang="0">
                  <a:pos x="32" y="6"/>
                </a:cxn>
                <a:cxn ang="0">
                  <a:pos x="32" y="6"/>
                </a:cxn>
                <a:cxn ang="0">
                  <a:pos x="24" y="0"/>
                </a:cxn>
              </a:cxnLst>
              <a:rect l="0" t="0" r="0" b="0"/>
              <a:pathLst>
                <a:path w="32" h="66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2" y="0"/>
                    <a:pt x="0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2"/>
                    <a:pt x="3" y="32"/>
                  </a:cubicBezTo>
                  <a:cubicBezTo>
                    <a:pt x="4" y="32"/>
                    <a:pt x="5" y="31"/>
                    <a:pt x="5" y="3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8" y="30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5"/>
                    <a:pt x="9" y="66"/>
                    <a:pt x="11" y="66"/>
                  </a:cubicBezTo>
                  <a:cubicBezTo>
                    <a:pt x="13" y="66"/>
                    <a:pt x="15" y="65"/>
                    <a:pt x="15" y="6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7" y="65"/>
                    <a:pt x="18" y="66"/>
                    <a:pt x="20" y="66"/>
                  </a:cubicBezTo>
                  <a:cubicBezTo>
                    <a:pt x="22" y="66"/>
                    <a:pt x="24" y="65"/>
                    <a:pt x="24" y="62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1"/>
                    <a:pt x="27" y="32"/>
                    <a:pt x="29" y="32"/>
                  </a:cubicBezTo>
                  <a:cubicBezTo>
                    <a:pt x="30" y="32"/>
                    <a:pt x="32" y="31"/>
                    <a:pt x="32" y="30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4"/>
                    <a:pt x="29" y="0"/>
                    <a:pt x="24" y="0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Oval 12"/>
            <p:cNvSpPr/>
            <p:nvPr/>
          </p:nvSpPr>
          <p:spPr>
            <a:xfrm>
              <a:off x="68263" y="0"/>
              <a:ext cx="82550" cy="88900"/>
            </a:xfrm>
            <a:prstGeom prst="ellipse">
              <a:avLst/>
            </a:prstGeom>
            <a:grpFill/>
            <a:ln w="9525">
              <a:noFill/>
            </a:ln>
          </p:spPr>
          <p:txBody>
            <a:bodyPr anchor="t"/>
            <a:lstStyle/>
            <a:p>
              <a:pPr lvl="0"/>
              <a:endParaRPr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8" name="Oval 13"/>
            <p:cNvSpPr/>
            <p:nvPr/>
          </p:nvSpPr>
          <p:spPr>
            <a:xfrm>
              <a:off x="360363" y="7938"/>
              <a:ext cx="82550" cy="80963"/>
            </a:xfrm>
            <a:prstGeom prst="ellipse">
              <a:avLst/>
            </a:prstGeom>
            <a:grpFill/>
            <a:ln w="9525">
              <a:noFill/>
            </a:ln>
          </p:spPr>
          <p:txBody>
            <a:bodyPr anchor="t"/>
            <a:lstStyle/>
            <a:p>
              <a:pPr lvl="0"/>
              <a:endParaRPr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9" name="Freeform 14"/>
            <p:cNvSpPr/>
            <p:nvPr/>
          </p:nvSpPr>
          <p:spPr>
            <a:xfrm>
              <a:off x="279400" y="103188"/>
              <a:ext cx="252413" cy="449263"/>
            </a:xfrm>
            <a:custGeom>
              <a:avLst/>
              <a:gdLst/>
              <a:ahLst/>
              <a:cxnLst>
                <a:cxn ang="0">
                  <a:pos x="37" y="24"/>
                </a:cxn>
                <a:cxn ang="0">
                  <a:pos x="30" y="4"/>
                </a:cxn>
                <a:cxn ang="0">
                  <a:pos x="26" y="0"/>
                </a:cxn>
                <a:cxn ang="0">
                  <a:pos x="11" y="0"/>
                </a:cxn>
                <a:cxn ang="0">
                  <a:pos x="7" y="2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0" y="25"/>
                </a:cxn>
                <a:cxn ang="0">
                  <a:pos x="2" y="28"/>
                </a:cxn>
                <a:cxn ang="0">
                  <a:pos x="5" y="26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4" y="39"/>
                </a:cxn>
                <a:cxn ang="0">
                  <a:pos x="12" y="39"/>
                </a:cxn>
                <a:cxn ang="0">
                  <a:pos x="12" y="63"/>
                </a:cxn>
                <a:cxn ang="0">
                  <a:pos x="15" y="66"/>
                </a:cxn>
                <a:cxn ang="0">
                  <a:pos x="18" y="63"/>
                </a:cxn>
                <a:cxn ang="0">
                  <a:pos x="18" y="39"/>
                </a:cxn>
                <a:cxn ang="0">
                  <a:pos x="20" y="39"/>
                </a:cxn>
                <a:cxn ang="0">
                  <a:pos x="20" y="63"/>
                </a:cxn>
                <a:cxn ang="0">
                  <a:pos x="23" y="66"/>
                </a:cxn>
                <a:cxn ang="0">
                  <a:pos x="26" y="63"/>
                </a:cxn>
                <a:cxn ang="0">
                  <a:pos x="26" y="39"/>
                </a:cxn>
                <a:cxn ang="0">
                  <a:pos x="34" y="39"/>
                </a:cxn>
                <a:cxn ang="0">
                  <a:pos x="25" y="9"/>
                </a:cxn>
                <a:cxn ang="0">
                  <a:pos x="26" y="9"/>
                </a:cxn>
                <a:cxn ang="0">
                  <a:pos x="26" y="9"/>
                </a:cxn>
                <a:cxn ang="0">
                  <a:pos x="32" y="26"/>
                </a:cxn>
                <a:cxn ang="0">
                  <a:pos x="35" y="28"/>
                </a:cxn>
                <a:cxn ang="0">
                  <a:pos x="37" y="24"/>
                </a:cxn>
              </a:cxnLst>
              <a:rect l="0" t="0" r="0" b="0"/>
              <a:pathLst>
                <a:path w="37" h="66">
                  <a:moveTo>
                    <a:pt x="37" y="24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8" y="1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ubicBezTo>
                    <a:pt x="3" y="28"/>
                    <a:pt x="5" y="28"/>
                    <a:pt x="5" y="26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5"/>
                    <a:pt x="13" y="66"/>
                    <a:pt x="15" y="66"/>
                  </a:cubicBezTo>
                  <a:cubicBezTo>
                    <a:pt x="16" y="66"/>
                    <a:pt x="18" y="65"/>
                    <a:pt x="18" y="63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5"/>
                    <a:pt x="21" y="66"/>
                    <a:pt x="23" y="66"/>
                  </a:cubicBezTo>
                  <a:cubicBezTo>
                    <a:pt x="24" y="66"/>
                    <a:pt x="26" y="65"/>
                    <a:pt x="26" y="63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8"/>
                    <a:pt x="34" y="28"/>
                    <a:pt x="35" y="28"/>
                  </a:cubicBezTo>
                  <a:cubicBezTo>
                    <a:pt x="37" y="27"/>
                    <a:pt x="37" y="26"/>
                    <a:pt x="37" y="24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995936" y="843558"/>
            <a:ext cx="4032448" cy="40164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案例分享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：杭州某培训机构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业务形态：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K12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班课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文化课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校区数：   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个校区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活动时间：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6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1-14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周）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活动介绍：“六一节”优秀学生评选，赢取课程券和报读现金优惠。借助评选活动带动家长圈子的转发分享，获取客户联系方式，增加品牌曝光率。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活动效果：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品牌曝光量：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26890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累计投票数：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31489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转发量：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5258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获取客户资源：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2140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课程咨询量：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289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带动报读人数：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pic>
        <p:nvPicPr>
          <p:cNvPr id="21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84368" y="123478"/>
            <a:ext cx="999877" cy="43097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20"/>
          <p:cNvSpPr txBox="1"/>
          <p:nvPr/>
        </p:nvSpPr>
        <p:spPr bwMode="auto">
          <a:xfrm>
            <a:off x="683568" y="206375"/>
            <a:ext cx="4968552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91%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招生难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——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BOSS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校长行业解决方案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51520" y="123478"/>
            <a:ext cx="346268" cy="332079"/>
            <a:chOff x="0" y="0"/>
            <a:chExt cx="531813" cy="55245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3" name="Freeform 11"/>
            <p:cNvSpPr/>
            <p:nvPr/>
          </p:nvSpPr>
          <p:spPr>
            <a:xfrm>
              <a:off x="0" y="95250"/>
              <a:ext cx="217488" cy="449263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7"/>
                </a:cxn>
                <a:cxn ang="0">
                  <a:pos x="0" y="30"/>
                </a:cxn>
                <a:cxn ang="0">
                  <a:pos x="3" y="32"/>
                </a:cxn>
                <a:cxn ang="0">
                  <a:pos x="5" y="30"/>
                </a:cxn>
                <a:cxn ang="0">
                  <a:pos x="5" y="10"/>
                </a:cxn>
                <a:cxn ang="0">
                  <a:pos x="8" y="10"/>
                </a:cxn>
                <a:cxn ang="0">
                  <a:pos x="8" y="29"/>
                </a:cxn>
                <a:cxn ang="0">
                  <a:pos x="8" y="30"/>
                </a:cxn>
                <a:cxn ang="0">
                  <a:pos x="8" y="62"/>
                </a:cxn>
                <a:cxn ang="0">
                  <a:pos x="11" y="66"/>
                </a:cxn>
                <a:cxn ang="0">
                  <a:pos x="15" y="62"/>
                </a:cxn>
                <a:cxn ang="0">
                  <a:pos x="15" y="33"/>
                </a:cxn>
                <a:cxn ang="0">
                  <a:pos x="17" y="33"/>
                </a:cxn>
                <a:cxn ang="0">
                  <a:pos x="17" y="62"/>
                </a:cxn>
                <a:cxn ang="0">
                  <a:pos x="20" y="66"/>
                </a:cxn>
                <a:cxn ang="0">
                  <a:pos x="24" y="62"/>
                </a:cxn>
                <a:cxn ang="0">
                  <a:pos x="24" y="29"/>
                </a:cxn>
                <a:cxn ang="0">
                  <a:pos x="24" y="29"/>
                </a:cxn>
                <a:cxn ang="0">
                  <a:pos x="24" y="10"/>
                </a:cxn>
                <a:cxn ang="0">
                  <a:pos x="26" y="10"/>
                </a:cxn>
                <a:cxn ang="0">
                  <a:pos x="26" y="30"/>
                </a:cxn>
                <a:cxn ang="0">
                  <a:pos x="29" y="32"/>
                </a:cxn>
                <a:cxn ang="0">
                  <a:pos x="32" y="30"/>
                </a:cxn>
                <a:cxn ang="0">
                  <a:pos x="32" y="7"/>
                </a:cxn>
                <a:cxn ang="0">
                  <a:pos x="32" y="6"/>
                </a:cxn>
                <a:cxn ang="0">
                  <a:pos x="32" y="6"/>
                </a:cxn>
                <a:cxn ang="0">
                  <a:pos x="24" y="0"/>
                </a:cxn>
              </a:cxnLst>
              <a:rect l="0" t="0" r="0" b="0"/>
              <a:pathLst>
                <a:path w="32" h="66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2" y="0"/>
                    <a:pt x="0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2"/>
                    <a:pt x="3" y="32"/>
                  </a:cubicBezTo>
                  <a:cubicBezTo>
                    <a:pt x="4" y="32"/>
                    <a:pt x="5" y="31"/>
                    <a:pt x="5" y="3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8" y="30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5"/>
                    <a:pt x="9" y="66"/>
                    <a:pt x="11" y="66"/>
                  </a:cubicBezTo>
                  <a:cubicBezTo>
                    <a:pt x="13" y="66"/>
                    <a:pt x="15" y="65"/>
                    <a:pt x="15" y="6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7" y="65"/>
                    <a:pt x="18" y="66"/>
                    <a:pt x="20" y="66"/>
                  </a:cubicBezTo>
                  <a:cubicBezTo>
                    <a:pt x="22" y="66"/>
                    <a:pt x="24" y="65"/>
                    <a:pt x="24" y="62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1"/>
                    <a:pt x="27" y="32"/>
                    <a:pt x="29" y="32"/>
                  </a:cubicBezTo>
                  <a:cubicBezTo>
                    <a:pt x="30" y="32"/>
                    <a:pt x="32" y="31"/>
                    <a:pt x="32" y="30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4"/>
                    <a:pt x="29" y="0"/>
                    <a:pt x="24" y="0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Oval 12"/>
            <p:cNvSpPr/>
            <p:nvPr/>
          </p:nvSpPr>
          <p:spPr>
            <a:xfrm>
              <a:off x="68263" y="0"/>
              <a:ext cx="82550" cy="88900"/>
            </a:xfrm>
            <a:prstGeom prst="ellipse">
              <a:avLst/>
            </a:prstGeom>
            <a:grpFill/>
            <a:ln w="9525">
              <a:noFill/>
            </a:ln>
          </p:spPr>
          <p:txBody>
            <a:bodyPr anchor="t"/>
            <a:lstStyle/>
            <a:p>
              <a:pPr lvl="0"/>
              <a:endParaRPr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5" name="Oval 13"/>
            <p:cNvSpPr/>
            <p:nvPr/>
          </p:nvSpPr>
          <p:spPr>
            <a:xfrm>
              <a:off x="360363" y="7938"/>
              <a:ext cx="82550" cy="80963"/>
            </a:xfrm>
            <a:prstGeom prst="ellipse">
              <a:avLst/>
            </a:prstGeom>
            <a:grpFill/>
            <a:ln w="9525">
              <a:noFill/>
            </a:ln>
          </p:spPr>
          <p:txBody>
            <a:bodyPr anchor="t"/>
            <a:lstStyle/>
            <a:p>
              <a:pPr lvl="0"/>
              <a:endParaRPr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6" name="Freeform 14"/>
            <p:cNvSpPr/>
            <p:nvPr/>
          </p:nvSpPr>
          <p:spPr>
            <a:xfrm>
              <a:off x="279400" y="103188"/>
              <a:ext cx="252413" cy="449263"/>
            </a:xfrm>
            <a:custGeom>
              <a:avLst/>
              <a:gdLst/>
              <a:ahLst/>
              <a:cxnLst>
                <a:cxn ang="0">
                  <a:pos x="37" y="24"/>
                </a:cxn>
                <a:cxn ang="0">
                  <a:pos x="30" y="4"/>
                </a:cxn>
                <a:cxn ang="0">
                  <a:pos x="26" y="0"/>
                </a:cxn>
                <a:cxn ang="0">
                  <a:pos x="11" y="0"/>
                </a:cxn>
                <a:cxn ang="0">
                  <a:pos x="7" y="2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0" y="25"/>
                </a:cxn>
                <a:cxn ang="0">
                  <a:pos x="2" y="28"/>
                </a:cxn>
                <a:cxn ang="0">
                  <a:pos x="5" y="26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4" y="39"/>
                </a:cxn>
                <a:cxn ang="0">
                  <a:pos x="12" y="39"/>
                </a:cxn>
                <a:cxn ang="0">
                  <a:pos x="12" y="63"/>
                </a:cxn>
                <a:cxn ang="0">
                  <a:pos x="15" y="66"/>
                </a:cxn>
                <a:cxn ang="0">
                  <a:pos x="18" y="63"/>
                </a:cxn>
                <a:cxn ang="0">
                  <a:pos x="18" y="39"/>
                </a:cxn>
                <a:cxn ang="0">
                  <a:pos x="20" y="39"/>
                </a:cxn>
                <a:cxn ang="0">
                  <a:pos x="20" y="63"/>
                </a:cxn>
                <a:cxn ang="0">
                  <a:pos x="23" y="66"/>
                </a:cxn>
                <a:cxn ang="0">
                  <a:pos x="26" y="63"/>
                </a:cxn>
                <a:cxn ang="0">
                  <a:pos x="26" y="39"/>
                </a:cxn>
                <a:cxn ang="0">
                  <a:pos x="34" y="39"/>
                </a:cxn>
                <a:cxn ang="0">
                  <a:pos x="25" y="9"/>
                </a:cxn>
                <a:cxn ang="0">
                  <a:pos x="26" y="9"/>
                </a:cxn>
                <a:cxn ang="0">
                  <a:pos x="26" y="9"/>
                </a:cxn>
                <a:cxn ang="0">
                  <a:pos x="32" y="26"/>
                </a:cxn>
                <a:cxn ang="0">
                  <a:pos x="35" y="28"/>
                </a:cxn>
                <a:cxn ang="0">
                  <a:pos x="37" y="24"/>
                </a:cxn>
              </a:cxnLst>
              <a:rect l="0" t="0" r="0" b="0"/>
              <a:pathLst>
                <a:path w="37" h="66">
                  <a:moveTo>
                    <a:pt x="37" y="24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8" y="1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ubicBezTo>
                    <a:pt x="3" y="28"/>
                    <a:pt x="5" y="28"/>
                    <a:pt x="5" y="26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5"/>
                    <a:pt x="13" y="66"/>
                    <a:pt x="15" y="66"/>
                  </a:cubicBezTo>
                  <a:cubicBezTo>
                    <a:pt x="16" y="66"/>
                    <a:pt x="18" y="65"/>
                    <a:pt x="18" y="63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5"/>
                    <a:pt x="21" y="66"/>
                    <a:pt x="23" y="66"/>
                  </a:cubicBezTo>
                  <a:cubicBezTo>
                    <a:pt x="24" y="66"/>
                    <a:pt x="26" y="65"/>
                    <a:pt x="26" y="63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8"/>
                    <a:pt x="34" y="28"/>
                    <a:pt x="35" y="28"/>
                  </a:cubicBezTo>
                  <a:cubicBezTo>
                    <a:pt x="37" y="27"/>
                    <a:pt x="37" y="26"/>
                    <a:pt x="37" y="24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71600" y="771550"/>
            <a:ext cx="2376264" cy="4173994"/>
            <a:chOff x="5318" y="-710"/>
            <a:chExt cx="5978" cy="10638"/>
          </a:xfrm>
        </p:grpSpPr>
        <p:pic>
          <p:nvPicPr>
            <p:cNvPr id="19" name="图片 18" descr="172599447052595438_副本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8" y="-710"/>
              <a:ext cx="5979" cy="10638"/>
            </a:xfrm>
            <a:prstGeom prst="rect">
              <a:avLst/>
            </a:prstGeom>
          </p:spPr>
        </p:pic>
        <p:pic>
          <p:nvPicPr>
            <p:cNvPr id="20" name="图片 19" descr="未命名_副本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5" y="8921"/>
              <a:ext cx="1007" cy="1007"/>
            </a:xfrm>
            <a:prstGeom prst="rect">
              <a:avLst/>
            </a:prstGeom>
          </p:spPr>
        </p:pic>
        <p:pic>
          <p:nvPicPr>
            <p:cNvPr id="21" name="图片 20" descr="未命名_副本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83" y="5365"/>
              <a:ext cx="856" cy="856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4355976" y="915566"/>
            <a:ext cx="4032448" cy="37394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案例分享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：天津某培训机构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业务形态：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K12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班课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文化课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校区数：   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个校区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活动时间：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5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18-25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周）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活动介绍：通过“优惠接力”活动，促进暑假报班。学员和家长转发活动即可让朋友帮助他减免学费，接力越多，学费越低。达到课程推广，促进续班报读。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活动效果：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活动曝光量：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15892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累计优惠金额：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18533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转发分享量：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4559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课程咨询量：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314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带动报读人数：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102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pic>
        <p:nvPicPr>
          <p:cNvPr id="24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84368" y="123478"/>
            <a:ext cx="999877" cy="430972"/>
          </a:xfrm>
          <a:prstGeom prst="rect">
            <a:avLst/>
          </a:prstGeom>
          <a:noFill/>
        </p:spPr>
      </p:pic>
      <p:pic>
        <p:nvPicPr>
          <p:cNvPr id="2" name="图片 1" descr="qrcode_for_gh_c6ec6f381c87_258 (1)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70566" y="3435191"/>
            <a:ext cx="1167765" cy="11677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52456" y="4712811"/>
            <a:ext cx="1524000" cy="1631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扫码查看更多微秀活动案例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048684" y="793673"/>
            <a:ext cx="1046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614356" y="1636911"/>
            <a:ext cx="1422140" cy="1916792"/>
            <a:chOff x="843186" y="2011783"/>
            <a:chExt cx="1422140" cy="1916792"/>
          </a:xfrm>
        </p:grpSpPr>
        <p:sp>
          <p:nvSpPr>
            <p:cNvPr id="31" name="文本框 9"/>
            <p:cNvSpPr txBox="1"/>
            <p:nvPr/>
          </p:nvSpPr>
          <p:spPr>
            <a:xfrm>
              <a:off x="843186" y="2982445"/>
              <a:ext cx="1278124" cy="37702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关于学邦</a:t>
              </a:r>
            </a:p>
          </p:txBody>
        </p:sp>
        <p:sp>
          <p:nvSpPr>
            <p:cNvPr id="26" name="Freeform 5"/>
            <p:cNvSpPr/>
            <p:nvPr/>
          </p:nvSpPr>
          <p:spPr bwMode="auto">
            <a:xfrm>
              <a:off x="1025165" y="2011783"/>
              <a:ext cx="945370" cy="85235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1193566" y="2229020"/>
              <a:ext cx="608566" cy="41788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52" name="文本框 9"/>
            <p:cNvSpPr txBox="1"/>
            <p:nvPr/>
          </p:nvSpPr>
          <p:spPr>
            <a:xfrm>
              <a:off x="987202" y="3379935"/>
              <a:ext cx="1278124" cy="54864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公司介绍（</a:t>
              </a:r>
              <a:r>
                <a:rPr lang="en-US" altLang="zh-CN" sz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P36</a:t>
              </a:r>
              <a:r>
                <a:rPr lang="zh-CN" altLang="en-US" sz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0" lvl="1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团队介绍</a:t>
              </a:r>
              <a:r>
                <a:rPr lang="zh-CN" altLang="en-US" sz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（</a:t>
              </a:r>
              <a:r>
                <a:rPr lang="en-US" altLang="zh-CN" sz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P37</a:t>
              </a:r>
              <a:r>
                <a:rPr lang="zh-CN" altLang="en-US" sz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）</a:t>
              </a:r>
            </a:p>
            <a:p>
              <a:pPr marL="0" lvl="1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G20</a:t>
              </a:r>
              <a:r>
                <a:rPr lang="zh-CN" altLang="en-US" sz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教育峰会</a:t>
              </a:r>
              <a:r>
                <a:rPr lang="zh-CN" altLang="en-US" sz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（</a:t>
              </a:r>
              <a:r>
                <a:rPr lang="en-US" altLang="zh-CN" sz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P38~39</a:t>
              </a:r>
              <a:r>
                <a:rPr lang="zh-CN" altLang="en-US" sz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）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334678" y="1610670"/>
            <a:ext cx="1729105" cy="2691130"/>
            <a:chOff x="1546751" y="1655755"/>
            <a:chExt cx="1729105" cy="2691130"/>
          </a:xfrm>
        </p:grpSpPr>
        <p:sp>
          <p:nvSpPr>
            <p:cNvPr id="27" name="Freeform 5"/>
            <p:cNvSpPr/>
            <p:nvPr/>
          </p:nvSpPr>
          <p:spPr bwMode="auto">
            <a:xfrm>
              <a:off x="1936492" y="1655755"/>
              <a:ext cx="945370" cy="85235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KSO_Shape"/>
            <p:cNvSpPr/>
            <p:nvPr/>
          </p:nvSpPr>
          <p:spPr bwMode="auto">
            <a:xfrm>
              <a:off x="2162678" y="1877010"/>
              <a:ext cx="506538" cy="431400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53" name="文本框 9"/>
            <p:cNvSpPr txBox="1"/>
            <p:nvPr/>
          </p:nvSpPr>
          <p:spPr>
            <a:xfrm>
              <a:off x="1547386" y="2623670"/>
              <a:ext cx="1723583" cy="37702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产品亮点</a:t>
              </a:r>
            </a:p>
          </p:txBody>
        </p:sp>
        <p:sp>
          <p:nvSpPr>
            <p:cNvPr id="54" name="文本框 9"/>
            <p:cNvSpPr txBox="1"/>
            <p:nvPr/>
          </p:nvSpPr>
          <p:spPr>
            <a:xfrm>
              <a:off x="1546751" y="2998145"/>
              <a:ext cx="1729105" cy="134874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1714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微秀亮点及案例（</a:t>
              </a:r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P15~18</a:t>
              </a:r>
              <a:r>
                <a:rPr lang="zh-CN" altLang="en-US" sz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1714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学讯通亮点及案例（</a:t>
              </a:r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P19~20</a:t>
              </a:r>
              <a:r>
                <a:rPr lang="zh-CN" altLang="en-US" sz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1714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电服宝亮点及案例（</a:t>
              </a:r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P21~22</a:t>
              </a: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1714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市场开拓功能亮点及案例（</a:t>
              </a:r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P23</a:t>
              </a: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1714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教务功能亮点及案例（</a:t>
              </a:r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P24~26</a:t>
              </a: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1714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数据分析亮点及案例（</a:t>
              </a:r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P27~28</a:t>
              </a: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0" lvl="1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endPara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812687" y="1618718"/>
            <a:ext cx="1611262" cy="1962150"/>
            <a:chOff x="3680818" y="1653008"/>
            <a:chExt cx="1611262" cy="1962150"/>
          </a:xfrm>
        </p:grpSpPr>
        <p:sp>
          <p:nvSpPr>
            <p:cNvPr id="30" name="Freeform 5"/>
            <p:cNvSpPr/>
            <p:nvPr/>
          </p:nvSpPr>
          <p:spPr bwMode="auto">
            <a:xfrm>
              <a:off x="4013764" y="1653008"/>
              <a:ext cx="945370" cy="85235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KSO_Shape"/>
            <p:cNvSpPr/>
            <p:nvPr/>
          </p:nvSpPr>
          <p:spPr bwMode="auto">
            <a:xfrm>
              <a:off x="4223415" y="1814020"/>
              <a:ext cx="526068" cy="520808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55" name="文本框 9"/>
            <p:cNvSpPr txBox="1"/>
            <p:nvPr/>
          </p:nvSpPr>
          <p:spPr>
            <a:xfrm>
              <a:off x="3680818" y="2623670"/>
              <a:ext cx="1611262" cy="37702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产品概况</a:t>
              </a:r>
            </a:p>
          </p:txBody>
        </p:sp>
        <p:sp>
          <p:nvSpPr>
            <p:cNvPr id="56" name="文本框 9"/>
            <p:cNvSpPr txBox="1"/>
            <p:nvPr/>
          </p:nvSpPr>
          <p:spPr>
            <a:xfrm>
              <a:off x="3895448" y="2997938"/>
              <a:ext cx="1257300" cy="61722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产品形式（</a:t>
              </a:r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P8~9</a:t>
              </a:r>
              <a:r>
                <a:rPr lang="zh-CN" altLang="en-US" sz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0" lvl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主要功能（</a:t>
              </a:r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P10~11</a:t>
              </a: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0" lvl="1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全功能介绍（</a:t>
              </a:r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P12~14</a:t>
              </a: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826186" y="1653008"/>
            <a:ext cx="1401998" cy="1843405"/>
            <a:chOff x="5589291" y="2011783"/>
            <a:chExt cx="1401998" cy="1843405"/>
          </a:xfrm>
        </p:grpSpPr>
        <p:sp>
          <p:nvSpPr>
            <p:cNvPr id="37" name="Freeform 5"/>
            <p:cNvSpPr/>
            <p:nvPr/>
          </p:nvSpPr>
          <p:spPr bwMode="auto">
            <a:xfrm>
              <a:off x="5817605" y="2011783"/>
              <a:ext cx="945370" cy="85235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KSO_Shape"/>
            <p:cNvSpPr/>
            <p:nvPr/>
          </p:nvSpPr>
          <p:spPr bwMode="auto">
            <a:xfrm>
              <a:off x="6034180" y="2197752"/>
              <a:ext cx="512220" cy="435386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57" name="文本框 9"/>
            <p:cNvSpPr txBox="1"/>
            <p:nvPr/>
          </p:nvSpPr>
          <p:spPr>
            <a:xfrm>
              <a:off x="5589291" y="2982445"/>
              <a:ext cx="1401998" cy="37702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客户见证</a:t>
              </a:r>
            </a:p>
          </p:txBody>
        </p:sp>
        <p:sp>
          <p:nvSpPr>
            <p:cNvPr id="58" name="文本框 9"/>
            <p:cNvSpPr txBox="1"/>
            <p:nvPr/>
          </p:nvSpPr>
          <p:spPr>
            <a:xfrm>
              <a:off x="5814716" y="3420848"/>
              <a:ext cx="998855" cy="43434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客户见证（</a:t>
              </a:r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P30</a:t>
              </a:r>
              <a:r>
                <a:rPr lang="zh-CN" altLang="en-US" sz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0" lvl="1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合作伙伴（</a:t>
              </a:r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P31</a:t>
              </a: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156176" y="1653008"/>
            <a:ext cx="1511816" cy="1608645"/>
            <a:chOff x="7131861" y="2011783"/>
            <a:chExt cx="1511816" cy="1608645"/>
          </a:xfrm>
        </p:grpSpPr>
        <p:sp>
          <p:nvSpPr>
            <p:cNvPr id="41" name="Freeform 5"/>
            <p:cNvSpPr/>
            <p:nvPr/>
          </p:nvSpPr>
          <p:spPr bwMode="auto">
            <a:xfrm>
              <a:off x="7415084" y="2011783"/>
              <a:ext cx="945370" cy="85235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KSO_Shape"/>
            <p:cNvSpPr/>
            <p:nvPr/>
          </p:nvSpPr>
          <p:spPr bwMode="auto">
            <a:xfrm>
              <a:off x="7633681" y="2162208"/>
              <a:ext cx="508174" cy="487848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59" name="文本框 9"/>
            <p:cNvSpPr txBox="1"/>
            <p:nvPr/>
          </p:nvSpPr>
          <p:spPr>
            <a:xfrm>
              <a:off x="7131861" y="2982445"/>
              <a:ext cx="1511816" cy="37702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案例分享</a:t>
              </a:r>
            </a:p>
          </p:txBody>
        </p:sp>
        <p:sp>
          <p:nvSpPr>
            <p:cNvPr id="60" name="文本框 9"/>
            <p:cNvSpPr txBox="1"/>
            <p:nvPr/>
          </p:nvSpPr>
          <p:spPr>
            <a:xfrm>
              <a:off x="7203869" y="3421038"/>
              <a:ext cx="1383369" cy="19939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>
                <a:buFont typeface="Arial" panose="020B0604020202020204" pitchFamily="34" charset="0"/>
                <a:buChar char="•"/>
              </a:pP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使用效果分享（</a:t>
              </a:r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P32~35</a:t>
              </a: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</p:grpSp>
      <p:sp>
        <p:nvSpPr>
          <p:cNvPr id="63" name="Freeform 5"/>
          <p:cNvSpPr/>
          <p:nvPr/>
        </p:nvSpPr>
        <p:spPr bwMode="auto">
          <a:xfrm>
            <a:off x="3637930" y="0"/>
            <a:ext cx="1870372" cy="791722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070415" y="18961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65" name="矩形 64"/>
          <p:cNvSpPr/>
          <p:nvPr/>
        </p:nvSpPr>
        <p:spPr>
          <a:xfrm>
            <a:off x="0" y="5035826"/>
            <a:ext cx="9144000" cy="1076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76179" y="4517042"/>
            <a:ext cx="999877" cy="430972"/>
          </a:xfrm>
          <a:prstGeom prst="rect">
            <a:avLst/>
          </a:prstGeom>
          <a:noFill/>
        </p:spPr>
      </p:pic>
      <p:grpSp>
        <p:nvGrpSpPr>
          <p:cNvPr id="48" name="组合 47"/>
          <p:cNvGrpSpPr/>
          <p:nvPr/>
        </p:nvGrpSpPr>
        <p:grpSpPr>
          <a:xfrm>
            <a:off x="251520" y="1635646"/>
            <a:ext cx="1611262" cy="1799225"/>
            <a:chOff x="224434" y="1635646"/>
            <a:chExt cx="1611262" cy="1799225"/>
          </a:xfrm>
        </p:grpSpPr>
        <p:sp>
          <p:nvSpPr>
            <p:cNvPr id="43" name="Freeform 5"/>
            <p:cNvSpPr/>
            <p:nvPr/>
          </p:nvSpPr>
          <p:spPr bwMode="auto">
            <a:xfrm>
              <a:off x="539552" y="1635646"/>
              <a:ext cx="945370" cy="85235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FF6699"/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文本框 9"/>
            <p:cNvSpPr txBox="1"/>
            <p:nvPr/>
          </p:nvSpPr>
          <p:spPr>
            <a:xfrm>
              <a:off x="224434" y="2643758"/>
              <a:ext cx="1611262" cy="37702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需求痛点</a:t>
              </a:r>
            </a:p>
          </p:txBody>
        </p:sp>
        <p:sp>
          <p:nvSpPr>
            <p:cNvPr id="46" name="文本框 9"/>
            <p:cNvSpPr txBox="1"/>
            <p:nvPr/>
          </p:nvSpPr>
          <p:spPr>
            <a:xfrm>
              <a:off x="439064" y="3018026"/>
              <a:ext cx="1257300" cy="4168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培训机构需求痛点分析（</a:t>
              </a:r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P3-6</a:t>
              </a: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42" name="KSO_Shape"/>
            <p:cNvSpPr/>
            <p:nvPr/>
          </p:nvSpPr>
          <p:spPr bwMode="auto">
            <a:xfrm>
              <a:off x="742579" y="1779662"/>
              <a:ext cx="526319" cy="527197"/>
            </a:xfrm>
            <a:custGeom>
              <a:avLst/>
              <a:gdLst>
                <a:gd name="T0" fmla="*/ 923363 w 1752600"/>
                <a:gd name="T1" fmla="*/ 1417153 h 1754188"/>
                <a:gd name="T2" fmla="*/ 958587 w 1752600"/>
                <a:gd name="T3" fmla="*/ 1476612 h 1754188"/>
                <a:gd name="T4" fmla="*/ 945181 w 1752600"/>
                <a:gd name="T5" fmla="*/ 1530763 h 1754188"/>
                <a:gd name="T6" fmla="*/ 886299 w 1752600"/>
                <a:gd name="T7" fmla="*/ 1566067 h 1754188"/>
                <a:gd name="T8" fmla="*/ 832675 w 1752600"/>
                <a:gd name="T9" fmla="*/ 1552795 h 1754188"/>
                <a:gd name="T10" fmla="*/ 797714 w 1752600"/>
                <a:gd name="T11" fmla="*/ 1493335 h 1754188"/>
                <a:gd name="T12" fmla="*/ 810857 w 1752600"/>
                <a:gd name="T13" fmla="*/ 1439185 h 1754188"/>
                <a:gd name="T14" fmla="*/ 869739 w 1752600"/>
                <a:gd name="T15" fmla="*/ 1403616 h 1754188"/>
                <a:gd name="T16" fmla="*/ 1526266 w 1752600"/>
                <a:gd name="T17" fmla="*/ 809406 h 1754188"/>
                <a:gd name="T18" fmla="*/ 1561836 w 1752600"/>
                <a:gd name="T19" fmla="*/ 868866 h 1754188"/>
                <a:gd name="T20" fmla="*/ 1548298 w 1752600"/>
                <a:gd name="T21" fmla="*/ 923016 h 1754188"/>
                <a:gd name="T22" fmla="*/ 1488839 w 1752600"/>
                <a:gd name="T23" fmla="*/ 958586 h 1754188"/>
                <a:gd name="T24" fmla="*/ 1434954 w 1752600"/>
                <a:gd name="T25" fmla="*/ 945048 h 1754188"/>
                <a:gd name="T26" fmla="*/ 1399385 w 1752600"/>
                <a:gd name="T27" fmla="*/ 885589 h 1754188"/>
                <a:gd name="T28" fmla="*/ 1412922 w 1752600"/>
                <a:gd name="T29" fmla="*/ 831438 h 1754188"/>
                <a:gd name="T30" fmla="*/ 1472116 w 1752600"/>
                <a:gd name="T31" fmla="*/ 795869 h 1754188"/>
                <a:gd name="T32" fmla="*/ 931422 w 1752600"/>
                <a:gd name="T33" fmla="*/ 210375 h 1754188"/>
                <a:gd name="T34" fmla="*/ 985331 w 1752600"/>
                <a:gd name="T35" fmla="*/ 812351 h 1754188"/>
                <a:gd name="T36" fmla="*/ 997223 w 1752600"/>
                <a:gd name="T37" fmla="*/ 915108 h 1754188"/>
                <a:gd name="T38" fmla="*/ 946749 w 1752600"/>
                <a:gd name="T39" fmla="*/ 982906 h 1754188"/>
                <a:gd name="T40" fmla="*/ 857693 w 1752600"/>
                <a:gd name="T41" fmla="*/ 1003564 h 1754188"/>
                <a:gd name="T42" fmla="*/ 763351 w 1752600"/>
                <a:gd name="T43" fmla="*/ 937354 h 1754188"/>
                <a:gd name="T44" fmla="*/ 353480 w 1752600"/>
                <a:gd name="T45" fmla="*/ 893921 h 1754188"/>
                <a:gd name="T46" fmla="*/ 383342 w 1752600"/>
                <a:gd name="T47" fmla="*/ 820296 h 1754188"/>
                <a:gd name="T48" fmla="*/ 815147 w 1752600"/>
                <a:gd name="T49" fmla="*/ 764945 h 1754188"/>
                <a:gd name="T50" fmla="*/ 858486 w 1752600"/>
                <a:gd name="T51" fmla="*/ 180713 h 1754188"/>
                <a:gd name="T52" fmla="*/ 670516 w 1752600"/>
                <a:gd name="T53" fmla="*/ 152975 h 1754188"/>
                <a:gd name="T54" fmla="*/ 441192 w 1752600"/>
                <a:gd name="T55" fmla="*/ 263340 h 1754188"/>
                <a:gd name="T56" fmla="*/ 263181 w 1752600"/>
                <a:gd name="T57" fmla="*/ 441458 h 1754188"/>
                <a:gd name="T58" fmla="*/ 152883 w 1752600"/>
                <a:gd name="T59" fmla="*/ 670921 h 1754188"/>
                <a:gd name="T60" fmla="*/ 126168 w 1752600"/>
                <a:gd name="T61" fmla="*/ 934791 h 1754188"/>
                <a:gd name="T62" fmla="*/ 190707 w 1752600"/>
                <a:gd name="T63" fmla="*/ 1186485 h 1754188"/>
                <a:gd name="T64" fmla="*/ 332216 w 1752600"/>
                <a:gd name="T65" fmla="*/ 1396099 h 1754188"/>
                <a:gd name="T66" fmla="*/ 534297 w 1752600"/>
                <a:gd name="T67" fmla="*/ 1547221 h 1754188"/>
                <a:gd name="T68" fmla="*/ 780550 w 1752600"/>
                <a:gd name="T69" fmla="*/ 1623709 h 1754188"/>
                <a:gd name="T70" fmla="*/ 1045847 w 1752600"/>
                <a:gd name="T71" fmla="*/ 1610476 h 1754188"/>
                <a:gd name="T72" fmla="*/ 1281255 w 1752600"/>
                <a:gd name="T73" fmla="*/ 1511227 h 1754188"/>
                <a:gd name="T74" fmla="*/ 1467730 w 1752600"/>
                <a:gd name="T75" fmla="*/ 1341578 h 1754188"/>
                <a:gd name="T76" fmla="*/ 1588873 w 1752600"/>
                <a:gd name="T77" fmla="*/ 1118202 h 1754188"/>
                <a:gd name="T78" fmla="*/ 1628019 w 1752600"/>
                <a:gd name="T79" fmla="*/ 857509 h 1754188"/>
                <a:gd name="T80" fmla="*/ 1576176 w 1752600"/>
                <a:gd name="T81" fmla="*/ 601315 h 1754188"/>
                <a:gd name="T82" fmla="*/ 1444718 w 1752600"/>
                <a:gd name="T83" fmla="*/ 384820 h 1754188"/>
                <a:gd name="T84" fmla="*/ 1250573 w 1752600"/>
                <a:gd name="T85" fmla="*/ 224170 h 1754188"/>
                <a:gd name="T86" fmla="*/ 1009345 w 1752600"/>
                <a:gd name="T87" fmla="*/ 136037 h 1754188"/>
                <a:gd name="T88" fmla="*/ 987656 w 1752600"/>
                <a:gd name="T89" fmla="*/ 7146 h 1754188"/>
                <a:gd name="T90" fmla="*/ 1274907 w 1752600"/>
                <a:gd name="T91" fmla="*/ 96337 h 1754188"/>
                <a:gd name="T92" fmla="*/ 1510315 w 1752600"/>
                <a:gd name="T93" fmla="*/ 272074 h 1754188"/>
                <a:gd name="T94" fmla="*/ 1675101 w 1752600"/>
                <a:gd name="T95" fmla="*/ 516358 h 1754188"/>
                <a:gd name="T96" fmla="*/ 1749955 w 1752600"/>
                <a:gd name="T97" fmla="*/ 809605 h 1754188"/>
                <a:gd name="T98" fmla="*/ 1719273 w 1752600"/>
                <a:gd name="T99" fmla="*/ 1116879 h 1754188"/>
                <a:gd name="T100" fmla="*/ 1590724 w 1752600"/>
                <a:gd name="T101" fmla="*/ 1384453 h 1754188"/>
                <a:gd name="T102" fmla="*/ 1383353 w 1752600"/>
                <a:gd name="T103" fmla="*/ 1591949 h 1754188"/>
                <a:gd name="T104" fmla="*/ 1115940 w 1752600"/>
                <a:gd name="T105" fmla="*/ 1720576 h 1754188"/>
                <a:gd name="T106" fmla="*/ 809116 w 1752600"/>
                <a:gd name="T107" fmla="*/ 1751277 h 1754188"/>
                <a:gd name="T108" fmla="*/ 516046 w 1752600"/>
                <a:gd name="T109" fmla="*/ 1676377 h 1754188"/>
                <a:gd name="T110" fmla="*/ 271909 w 1752600"/>
                <a:gd name="T111" fmla="*/ 1511492 h 1754188"/>
                <a:gd name="T112" fmla="*/ 95750 w 1752600"/>
                <a:gd name="T113" fmla="*/ 1275941 h 1754188"/>
                <a:gd name="T114" fmla="*/ 6877 w 1752600"/>
                <a:gd name="T115" fmla="*/ 988782 h 1754188"/>
                <a:gd name="T116" fmla="*/ 22483 w 1752600"/>
                <a:gd name="T117" fmla="*/ 679126 h 1754188"/>
                <a:gd name="T118" fmla="*/ 138071 w 1752600"/>
                <a:gd name="T119" fmla="*/ 404935 h 1754188"/>
                <a:gd name="T120" fmla="*/ 335655 w 1752600"/>
                <a:gd name="T121" fmla="*/ 187117 h 1754188"/>
                <a:gd name="T122" fmla="*/ 595662 w 1752600"/>
                <a:gd name="T123" fmla="*/ 46051 h 1754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2600" h="1754188">
                  <a:moveTo>
                    <a:pt x="873945" y="1403350"/>
                  </a:moveTo>
                  <a:lnTo>
                    <a:pt x="877888" y="1403350"/>
                  </a:lnTo>
                  <a:lnTo>
                    <a:pt x="882356" y="1403350"/>
                  </a:lnTo>
                  <a:lnTo>
                    <a:pt x="886299" y="1403616"/>
                  </a:lnTo>
                  <a:lnTo>
                    <a:pt x="890505" y="1404146"/>
                  </a:lnTo>
                  <a:lnTo>
                    <a:pt x="894448" y="1404943"/>
                  </a:lnTo>
                  <a:lnTo>
                    <a:pt x="898128" y="1405739"/>
                  </a:lnTo>
                  <a:lnTo>
                    <a:pt x="901808" y="1406801"/>
                  </a:lnTo>
                  <a:lnTo>
                    <a:pt x="906014" y="1408393"/>
                  </a:lnTo>
                  <a:lnTo>
                    <a:pt x="909432" y="1409455"/>
                  </a:lnTo>
                  <a:lnTo>
                    <a:pt x="913112" y="1411048"/>
                  </a:lnTo>
                  <a:lnTo>
                    <a:pt x="916529" y="1412906"/>
                  </a:lnTo>
                  <a:lnTo>
                    <a:pt x="919946" y="1415030"/>
                  </a:lnTo>
                  <a:lnTo>
                    <a:pt x="923363" y="1417153"/>
                  </a:lnTo>
                  <a:lnTo>
                    <a:pt x="929672" y="1421931"/>
                  </a:lnTo>
                  <a:lnTo>
                    <a:pt x="935192" y="1427240"/>
                  </a:lnTo>
                  <a:lnTo>
                    <a:pt x="940450" y="1432814"/>
                  </a:lnTo>
                  <a:lnTo>
                    <a:pt x="945181" y="1439185"/>
                  </a:lnTo>
                  <a:lnTo>
                    <a:pt x="947284" y="1442636"/>
                  </a:lnTo>
                  <a:lnTo>
                    <a:pt x="949124" y="1446086"/>
                  </a:lnTo>
                  <a:lnTo>
                    <a:pt x="951227" y="1449537"/>
                  </a:lnTo>
                  <a:lnTo>
                    <a:pt x="952804" y="1452988"/>
                  </a:lnTo>
                  <a:lnTo>
                    <a:pt x="953856" y="1456704"/>
                  </a:lnTo>
                  <a:lnTo>
                    <a:pt x="955433" y="1460420"/>
                  </a:lnTo>
                  <a:lnTo>
                    <a:pt x="956484" y="1464667"/>
                  </a:lnTo>
                  <a:lnTo>
                    <a:pt x="957273" y="1468384"/>
                  </a:lnTo>
                  <a:lnTo>
                    <a:pt x="958062" y="1472365"/>
                  </a:lnTo>
                  <a:lnTo>
                    <a:pt x="958587" y="1476612"/>
                  </a:lnTo>
                  <a:lnTo>
                    <a:pt x="958850" y="1480594"/>
                  </a:lnTo>
                  <a:lnTo>
                    <a:pt x="958850" y="1485107"/>
                  </a:lnTo>
                  <a:lnTo>
                    <a:pt x="958850" y="1489088"/>
                  </a:lnTo>
                  <a:lnTo>
                    <a:pt x="958587" y="1493335"/>
                  </a:lnTo>
                  <a:lnTo>
                    <a:pt x="958062" y="1497317"/>
                  </a:lnTo>
                  <a:lnTo>
                    <a:pt x="957273" y="1501299"/>
                  </a:lnTo>
                  <a:lnTo>
                    <a:pt x="956484" y="1505546"/>
                  </a:lnTo>
                  <a:lnTo>
                    <a:pt x="955433" y="1509262"/>
                  </a:lnTo>
                  <a:lnTo>
                    <a:pt x="953856" y="1512978"/>
                  </a:lnTo>
                  <a:lnTo>
                    <a:pt x="952804" y="1516694"/>
                  </a:lnTo>
                  <a:lnTo>
                    <a:pt x="951227" y="1520145"/>
                  </a:lnTo>
                  <a:lnTo>
                    <a:pt x="949124" y="1524127"/>
                  </a:lnTo>
                  <a:lnTo>
                    <a:pt x="947284" y="1527312"/>
                  </a:lnTo>
                  <a:lnTo>
                    <a:pt x="945181" y="1530763"/>
                  </a:lnTo>
                  <a:lnTo>
                    <a:pt x="940450" y="1536868"/>
                  </a:lnTo>
                  <a:lnTo>
                    <a:pt x="935192" y="1542973"/>
                  </a:lnTo>
                  <a:lnTo>
                    <a:pt x="929672" y="1548017"/>
                  </a:lnTo>
                  <a:lnTo>
                    <a:pt x="923363" y="1552795"/>
                  </a:lnTo>
                  <a:lnTo>
                    <a:pt x="919946" y="1554918"/>
                  </a:lnTo>
                  <a:lnTo>
                    <a:pt x="916529" y="1556776"/>
                  </a:lnTo>
                  <a:lnTo>
                    <a:pt x="913112" y="1558634"/>
                  </a:lnTo>
                  <a:lnTo>
                    <a:pt x="909432" y="1560227"/>
                  </a:lnTo>
                  <a:lnTo>
                    <a:pt x="906014" y="1561820"/>
                  </a:lnTo>
                  <a:lnTo>
                    <a:pt x="901808" y="1563147"/>
                  </a:lnTo>
                  <a:lnTo>
                    <a:pt x="898128" y="1564209"/>
                  </a:lnTo>
                  <a:lnTo>
                    <a:pt x="894448" y="1565005"/>
                  </a:lnTo>
                  <a:lnTo>
                    <a:pt x="890505" y="1565801"/>
                  </a:lnTo>
                  <a:lnTo>
                    <a:pt x="886299" y="1566067"/>
                  </a:lnTo>
                  <a:lnTo>
                    <a:pt x="882356" y="1566598"/>
                  </a:lnTo>
                  <a:lnTo>
                    <a:pt x="877888" y="1566863"/>
                  </a:lnTo>
                  <a:lnTo>
                    <a:pt x="873945" y="1566598"/>
                  </a:lnTo>
                  <a:lnTo>
                    <a:pt x="869739" y="1566067"/>
                  </a:lnTo>
                  <a:lnTo>
                    <a:pt x="865796" y="1565801"/>
                  </a:lnTo>
                  <a:lnTo>
                    <a:pt x="861853" y="1565005"/>
                  </a:lnTo>
                  <a:lnTo>
                    <a:pt x="857647" y="1564209"/>
                  </a:lnTo>
                  <a:lnTo>
                    <a:pt x="853967" y="1563147"/>
                  </a:lnTo>
                  <a:lnTo>
                    <a:pt x="850287" y="1561820"/>
                  </a:lnTo>
                  <a:lnTo>
                    <a:pt x="846607" y="1560227"/>
                  </a:lnTo>
                  <a:lnTo>
                    <a:pt x="842664" y="1558634"/>
                  </a:lnTo>
                  <a:lnTo>
                    <a:pt x="839247" y="1556776"/>
                  </a:lnTo>
                  <a:lnTo>
                    <a:pt x="835829" y="1554918"/>
                  </a:lnTo>
                  <a:lnTo>
                    <a:pt x="832675" y="1552795"/>
                  </a:lnTo>
                  <a:lnTo>
                    <a:pt x="826629" y="1548017"/>
                  </a:lnTo>
                  <a:lnTo>
                    <a:pt x="820583" y="1542973"/>
                  </a:lnTo>
                  <a:lnTo>
                    <a:pt x="815589" y="1536868"/>
                  </a:lnTo>
                  <a:lnTo>
                    <a:pt x="810857" y="1530763"/>
                  </a:lnTo>
                  <a:lnTo>
                    <a:pt x="808754" y="1527312"/>
                  </a:lnTo>
                  <a:lnTo>
                    <a:pt x="806914" y="1524127"/>
                  </a:lnTo>
                  <a:lnTo>
                    <a:pt x="805074" y="1520145"/>
                  </a:lnTo>
                  <a:lnTo>
                    <a:pt x="803497" y="1516694"/>
                  </a:lnTo>
                  <a:lnTo>
                    <a:pt x="801920" y="1512978"/>
                  </a:lnTo>
                  <a:lnTo>
                    <a:pt x="800605" y="1509262"/>
                  </a:lnTo>
                  <a:lnTo>
                    <a:pt x="799554" y="1505546"/>
                  </a:lnTo>
                  <a:lnTo>
                    <a:pt x="798765" y="1501299"/>
                  </a:lnTo>
                  <a:lnTo>
                    <a:pt x="797977" y="1497317"/>
                  </a:lnTo>
                  <a:lnTo>
                    <a:pt x="797714" y="1493335"/>
                  </a:lnTo>
                  <a:lnTo>
                    <a:pt x="797188" y="1489088"/>
                  </a:lnTo>
                  <a:lnTo>
                    <a:pt x="796925" y="1485107"/>
                  </a:lnTo>
                  <a:lnTo>
                    <a:pt x="797188" y="1480594"/>
                  </a:lnTo>
                  <a:lnTo>
                    <a:pt x="797714" y="1476612"/>
                  </a:lnTo>
                  <a:lnTo>
                    <a:pt x="797977" y="1472365"/>
                  </a:lnTo>
                  <a:lnTo>
                    <a:pt x="798765" y="1468384"/>
                  </a:lnTo>
                  <a:lnTo>
                    <a:pt x="799554" y="1464667"/>
                  </a:lnTo>
                  <a:lnTo>
                    <a:pt x="800605" y="1460420"/>
                  </a:lnTo>
                  <a:lnTo>
                    <a:pt x="801920" y="1456704"/>
                  </a:lnTo>
                  <a:lnTo>
                    <a:pt x="803497" y="1452988"/>
                  </a:lnTo>
                  <a:lnTo>
                    <a:pt x="805074" y="1449537"/>
                  </a:lnTo>
                  <a:lnTo>
                    <a:pt x="806914" y="1446086"/>
                  </a:lnTo>
                  <a:lnTo>
                    <a:pt x="808754" y="1442636"/>
                  </a:lnTo>
                  <a:lnTo>
                    <a:pt x="810857" y="1439185"/>
                  </a:lnTo>
                  <a:lnTo>
                    <a:pt x="815589" y="1432814"/>
                  </a:lnTo>
                  <a:lnTo>
                    <a:pt x="820583" y="1427240"/>
                  </a:lnTo>
                  <a:lnTo>
                    <a:pt x="826629" y="1421931"/>
                  </a:lnTo>
                  <a:lnTo>
                    <a:pt x="832675" y="1417153"/>
                  </a:lnTo>
                  <a:lnTo>
                    <a:pt x="835829" y="1415030"/>
                  </a:lnTo>
                  <a:lnTo>
                    <a:pt x="839247" y="1412906"/>
                  </a:lnTo>
                  <a:lnTo>
                    <a:pt x="842664" y="1411048"/>
                  </a:lnTo>
                  <a:lnTo>
                    <a:pt x="846607" y="1409455"/>
                  </a:lnTo>
                  <a:lnTo>
                    <a:pt x="850287" y="1408393"/>
                  </a:lnTo>
                  <a:lnTo>
                    <a:pt x="853967" y="1406801"/>
                  </a:lnTo>
                  <a:lnTo>
                    <a:pt x="857647" y="1405739"/>
                  </a:lnTo>
                  <a:lnTo>
                    <a:pt x="861853" y="1404943"/>
                  </a:lnTo>
                  <a:lnTo>
                    <a:pt x="865796" y="1404146"/>
                  </a:lnTo>
                  <a:lnTo>
                    <a:pt x="869739" y="1403616"/>
                  </a:lnTo>
                  <a:lnTo>
                    <a:pt x="873945" y="1403350"/>
                  </a:lnTo>
                  <a:close/>
                  <a:moveTo>
                    <a:pt x="1480345" y="795338"/>
                  </a:moveTo>
                  <a:lnTo>
                    <a:pt x="1484857" y="795603"/>
                  </a:lnTo>
                  <a:lnTo>
                    <a:pt x="1488839" y="795869"/>
                  </a:lnTo>
                  <a:lnTo>
                    <a:pt x="1493086" y="796134"/>
                  </a:lnTo>
                  <a:lnTo>
                    <a:pt x="1497068" y="797196"/>
                  </a:lnTo>
                  <a:lnTo>
                    <a:pt x="1500784" y="797727"/>
                  </a:lnTo>
                  <a:lnTo>
                    <a:pt x="1505031" y="799054"/>
                  </a:lnTo>
                  <a:lnTo>
                    <a:pt x="1508747" y="800381"/>
                  </a:lnTo>
                  <a:lnTo>
                    <a:pt x="1512198" y="801974"/>
                  </a:lnTo>
                  <a:lnTo>
                    <a:pt x="1515914" y="803567"/>
                  </a:lnTo>
                  <a:lnTo>
                    <a:pt x="1519365" y="805425"/>
                  </a:lnTo>
                  <a:lnTo>
                    <a:pt x="1522816" y="807283"/>
                  </a:lnTo>
                  <a:lnTo>
                    <a:pt x="1526266" y="809406"/>
                  </a:lnTo>
                  <a:lnTo>
                    <a:pt x="1532637" y="814184"/>
                  </a:lnTo>
                  <a:lnTo>
                    <a:pt x="1538211" y="819228"/>
                  </a:lnTo>
                  <a:lnTo>
                    <a:pt x="1543520" y="825068"/>
                  </a:lnTo>
                  <a:lnTo>
                    <a:pt x="1548298" y="831438"/>
                  </a:lnTo>
                  <a:lnTo>
                    <a:pt x="1550422" y="834624"/>
                  </a:lnTo>
                  <a:lnTo>
                    <a:pt x="1552545" y="838074"/>
                  </a:lnTo>
                  <a:lnTo>
                    <a:pt x="1554403" y="841791"/>
                  </a:lnTo>
                  <a:lnTo>
                    <a:pt x="1555996" y="845241"/>
                  </a:lnTo>
                  <a:lnTo>
                    <a:pt x="1557589" y="848958"/>
                  </a:lnTo>
                  <a:lnTo>
                    <a:pt x="1558650" y="852939"/>
                  </a:lnTo>
                  <a:lnTo>
                    <a:pt x="1559712" y="856655"/>
                  </a:lnTo>
                  <a:lnTo>
                    <a:pt x="1560509" y="860637"/>
                  </a:lnTo>
                  <a:lnTo>
                    <a:pt x="1561305" y="864884"/>
                  </a:lnTo>
                  <a:lnTo>
                    <a:pt x="1561836" y="868866"/>
                  </a:lnTo>
                  <a:lnTo>
                    <a:pt x="1562101" y="872847"/>
                  </a:lnTo>
                  <a:lnTo>
                    <a:pt x="1562101" y="877094"/>
                  </a:lnTo>
                  <a:lnTo>
                    <a:pt x="1562101" y="881342"/>
                  </a:lnTo>
                  <a:lnTo>
                    <a:pt x="1561836" y="885589"/>
                  </a:lnTo>
                  <a:lnTo>
                    <a:pt x="1561305" y="889570"/>
                  </a:lnTo>
                  <a:lnTo>
                    <a:pt x="1560509" y="893817"/>
                  </a:lnTo>
                  <a:lnTo>
                    <a:pt x="1559712" y="897534"/>
                  </a:lnTo>
                  <a:lnTo>
                    <a:pt x="1558650" y="901515"/>
                  </a:lnTo>
                  <a:lnTo>
                    <a:pt x="1557589" y="905497"/>
                  </a:lnTo>
                  <a:lnTo>
                    <a:pt x="1555996" y="908948"/>
                  </a:lnTo>
                  <a:lnTo>
                    <a:pt x="1554403" y="912664"/>
                  </a:lnTo>
                  <a:lnTo>
                    <a:pt x="1552545" y="916115"/>
                  </a:lnTo>
                  <a:lnTo>
                    <a:pt x="1550422" y="919565"/>
                  </a:lnTo>
                  <a:lnTo>
                    <a:pt x="1548298" y="923016"/>
                  </a:lnTo>
                  <a:lnTo>
                    <a:pt x="1543520" y="929387"/>
                  </a:lnTo>
                  <a:lnTo>
                    <a:pt x="1538211" y="934961"/>
                  </a:lnTo>
                  <a:lnTo>
                    <a:pt x="1532637" y="940270"/>
                  </a:lnTo>
                  <a:lnTo>
                    <a:pt x="1526266" y="945048"/>
                  </a:lnTo>
                  <a:lnTo>
                    <a:pt x="1522816" y="947171"/>
                  </a:lnTo>
                  <a:lnTo>
                    <a:pt x="1519365" y="949030"/>
                  </a:lnTo>
                  <a:lnTo>
                    <a:pt x="1515914" y="950888"/>
                  </a:lnTo>
                  <a:lnTo>
                    <a:pt x="1512198" y="952480"/>
                  </a:lnTo>
                  <a:lnTo>
                    <a:pt x="1508747" y="953808"/>
                  </a:lnTo>
                  <a:lnTo>
                    <a:pt x="1505031" y="955400"/>
                  </a:lnTo>
                  <a:lnTo>
                    <a:pt x="1500784" y="956197"/>
                  </a:lnTo>
                  <a:lnTo>
                    <a:pt x="1497068" y="957258"/>
                  </a:lnTo>
                  <a:lnTo>
                    <a:pt x="1493086" y="957789"/>
                  </a:lnTo>
                  <a:lnTo>
                    <a:pt x="1488839" y="958586"/>
                  </a:lnTo>
                  <a:lnTo>
                    <a:pt x="1484857" y="958851"/>
                  </a:lnTo>
                  <a:lnTo>
                    <a:pt x="1480345" y="958851"/>
                  </a:lnTo>
                  <a:lnTo>
                    <a:pt x="1476363" y="958851"/>
                  </a:lnTo>
                  <a:lnTo>
                    <a:pt x="1472116" y="958586"/>
                  </a:lnTo>
                  <a:lnTo>
                    <a:pt x="1468134" y="957789"/>
                  </a:lnTo>
                  <a:lnTo>
                    <a:pt x="1464153" y="957258"/>
                  </a:lnTo>
                  <a:lnTo>
                    <a:pt x="1459906" y="956197"/>
                  </a:lnTo>
                  <a:lnTo>
                    <a:pt x="1456189" y="955400"/>
                  </a:lnTo>
                  <a:lnTo>
                    <a:pt x="1452473" y="953808"/>
                  </a:lnTo>
                  <a:lnTo>
                    <a:pt x="1448757" y="952480"/>
                  </a:lnTo>
                  <a:lnTo>
                    <a:pt x="1445306" y="950888"/>
                  </a:lnTo>
                  <a:lnTo>
                    <a:pt x="1441325" y="949030"/>
                  </a:lnTo>
                  <a:lnTo>
                    <a:pt x="1437874" y="947171"/>
                  </a:lnTo>
                  <a:lnTo>
                    <a:pt x="1434954" y="945048"/>
                  </a:lnTo>
                  <a:lnTo>
                    <a:pt x="1428583" y="940270"/>
                  </a:lnTo>
                  <a:lnTo>
                    <a:pt x="1422478" y="934961"/>
                  </a:lnTo>
                  <a:lnTo>
                    <a:pt x="1417435" y="929387"/>
                  </a:lnTo>
                  <a:lnTo>
                    <a:pt x="1412922" y="923016"/>
                  </a:lnTo>
                  <a:lnTo>
                    <a:pt x="1410533" y="919565"/>
                  </a:lnTo>
                  <a:lnTo>
                    <a:pt x="1408675" y="916115"/>
                  </a:lnTo>
                  <a:lnTo>
                    <a:pt x="1406817" y="912664"/>
                  </a:lnTo>
                  <a:lnTo>
                    <a:pt x="1405224" y="908948"/>
                  </a:lnTo>
                  <a:lnTo>
                    <a:pt x="1403632" y="905497"/>
                  </a:lnTo>
                  <a:lnTo>
                    <a:pt x="1402304" y="901515"/>
                  </a:lnTo>
                  <a:lnTo>
                    <a:pt x="1401243" y="897534"/>
                  </a:lnTo>
                  <a:lnTo>
                    <a:pt x="1400446" y="893817"/>
                  </a:lnTo>
                  <a:lnTo>
                    <a:pt x="1399650" y="889570"/>
                  </a:lnTo>
                  <a:lnTo>
                    <a:pt x="1399385" y="885589"/>
                  </a:lnTo>
                  <a:lnTo>
                    <a:pt x="1398854" y="881342"/>
                  </a:lnTo>
                  <a:lnTo>
                    <a:pt x="1398588" y="877094"/>
                  </a:lnTo>
                  <a:lnTo>
                    <a:pt x="1398854" y="872847"/>
                  </a:lnTo>
                  <a:lnTo>
                    <a:pt x="1399385" y="868866"/>
                  </a:lnTo>
                  <a:lnTo>
                    <a:pt x="1399650" y="864884"/>
                  </a:lnTo>
                  <a:lnTo>
                    <a:pt x="1400446" y="860637"/>
                  </a:lnTo>
                  <a:lnTo>
                    <a:pt x="1401243" y="856655"/>
                  </a:lnTo>
                  <a:lnTo>
                    <a:pt x="1402304" y="852939"/>
                  </a:lnTo>
                  <a:lnTo>
                    <a:pt x="1403632" y="848958"/>
                  </a:lnTo>
                  <a:lnTo>
                    <a:pt x="1405224" y="845241"/>
                  </a:lnTo>
                  <a:lnTo>
                    <a:pt x="1406817" y="841791"/>
                  </a:lnTo>
                  <a:lnTo>
                    <a:pt x="1408675" y="838074"/>
                  </a:lnTo>
                  <a:lnTo>
                    <a:pt x="1410533" y="834624"/>
                  </a:lnTo>
                  <a:lnTo>
                    <a:pt x="1412922" y="831438"/>
                  </a:lnTo>
                  <a:lnTo>
                    <a:pt x="1417435" y="825068"/>
                  </a:lnTo>
                  <a:lnTo>
                    <a:pt x="1422478" y="819228"/>
                  </a:lnTo>
                  <a:lnTo>
                    <a:pt x="1428583" y="814184"/>
                  </a:lnTo>
                  <a:lnTo>
                    <a:pt x="1434954" y="809406"/>
                  </a:lnTo>
                  <a:lnTo>
                    <a:pt x="1437874" y="807283"/>
                  </a:lnTo>
                  <a:lnTo>
                    <a:pt x="1441325" y="805425"/>
                  </a:lnTo>
                  <a:lnTo>
                    <a:pt x="1445306" y="803567"/>
                  </a:lnTo>
                  <a:lnTo>
                    <a:pt x="1448757" y="801974"/>
                  </a:lnTo>
                  <a:lnTo>
                    <a:pt x="1452473" y="800381"/>
                  </a:lnTo>
                  <a:lnTo>
                    <a:pt x="1456189" y="799054"/>
                  </a:lnTo>
                  <a:lnTo>
                    <a:pt x="1459906" y="797727"/>
                  </a:lnTo>
                  <a:lnTo>
                    <a:pt x="1464153" y="797196"/>
                  </a:lnTo>
                  <a:lnTo>
                    <a:pt x="1468134" y="796134"/>
                  </a:lnTo>
                  <a:lnTo>
                    <a:pt x="1472116" y="795869"/>
                  </a:lnTo>
                  <a:lnTo>
                    <a:pt x="1476363" y="795603"/>
                  </a:lnTo>
                  <a:lnTo>
                    <a:pt x="1480345" y="795338"/>
                  </a:lnTo>
                  <a:close/>
                  <a:moveTo>
                    <a:pt x="876984" y="177800"/>
                  </a:moveTo>
                  <a:lnTo>
                    <a:pt x="883326" y="178065"/>
                  </a:lnTo>
                  <a:lnTo>
                    <a:pt x="889669" y="179124"/>
                  </a:lnTo>
                  <a:lnTo>
                    <a:pt x="895482" y="180713"/>
                  </a:lnTo>
                  <a:lnTo>
                    <a:pt x="901032" y="182832"/>
                  </a:lnTo>
                  <a:lnTo>
                    <a:pt x="906581" y="185215"/>
                  </a:lnTo>
                  <a:lnTo>
                    <a:pt x="911867" y="188393"/>
                  </a:lnTo>
                  <a:lnTo>
                    <a:pt x="916359" y="191836"/>
                  </a:lnTo>
                  <a:lnTo>
                    <a:pt x="920851" y="196074"/>
                  </a:lnTo>
                  <a:lnTo>
                    <a:pt x="924815" y="200311"/>
                  </a:lnTo>
                  <a:lnTo>
                    <a:pt x="928251" y="205078"/>
                  </a:lnTo>
                  <a:lnTo>
                    <a:pt x="931422" y="210375"/>
                  </a:lnTo>
                  <a:lnTo>
                    <a:pt x="934065" y="215672"/>
                  </a:lnTo>
                  <a:lnTo>
                    <a:pt x="936179" y="221498"/>
                  </a:lnTo>
                  <a:lnTo>
                    <a:pt x="937764" y="227325"/>
                  </a:lnTo>
                  <a:lnTo>
                    <a:pt x="938821" y="233681"/>
                  </a:lnTo>
                  <a:lnTo>
                    <a:pt x="939086" y="240037"/>
                  </a:lnTo>
                  <a:lnTo>
                    <a:pt x="939086" y="766534"/>
                  </a:lnTo>
                  <a:lnTo>
                    <a:pt x="945956" y="770772"/>
                  </a:lnTo>
                  <a:lnTo>
                    <a:pt x="952827" y="775539"/>
                  </a:lnTo>
                  <a:lnTo>
                    <a:pt x="959169" y="780835"/>
                  </a:lnTo>
                  <a:lnTo>
                    <a:pt x="964983" y="786397"/>
                  </a:lnTo>
                  <a:lnTo>
                    <a:pt x="971061" y="792488"/>
                  </a:lnTo>
                  <a:lnTo>
                    <a:pt x="976082" y="798844"/>
                  </a:lnTo>
                  <a:lnTo>
                    <a:pt x="980839" y="805465"/>
                  </a:lnTo>
                  <a:lnTo>
                    <a:pt x="985331" y="812351"/>
                  </a:lnTo>
                  <a:lnTo>
                    <a:pt x="989295" y="819502"/>
                  </a:lnTo>
                  <a:lnTo>
                    <a:pt x="992995" y="826917"/>
                  </a:lnTo>
                  <a:lnTo>
                    <a:pt x="995902" y="834862"/>
                  </a:lnTo>
                  <a:lnTo>
                    <a:pt x="998545" y="843072"/>
                  </a:lnTo>
                  <a:lnTo>
                    <a:pt x="1000394" y="851282"/>
                  </a:lnTo>
                  <a:lnTo>
                    <a:pt x="1001980" y="859757"/>
                  </a:lnTo>
                  <a:lnTo>
                    <a:pt x="1002773" y="868497"/>
                  </a:lnTo>
                  <a:lnTo>
                    <a:pt x="1003301" y="877236"/>
                  </a:lnTo>
                  <a:lnTo>
                    <a:pt x="1002773" y="883857"/>
                  </a:lnTo>
                  <a:lnTo>
                    <a:pt x="1002244" y="889948"/>
                  </a:lnTo>
                  <a:lnTo>
                    <a:pt x="1001716" y="896569"/>
                  </a:lnTo>
                  <a:lnTo>
                    <a:pt x="1000394" y="902925"/>
                  </a:lnTo>
                  <a:lnTo>
                    <a:pt x="999073" y="909017"/>
                  </a:lnTo>
                  <a:lnTo>
                    <a:pt x="997223" y="915108"/>
                  </a:lnTo>
                  <a:lnTo>
                    <a:pt x="995373" y="921199"/>
                  </a:lnTo>
                  <a:lnTo>
                    <a:pt x="993259" y="926761"/>
                  </a:lnTo>
                  <a:lnTo>
                    <a:pt x="990352" y="932322"/>
                  </a:lnTo>
                  <a:lnTo>
                    <a:pt x="987445" y="938149"/>
                  </a:lnTo>
                  <a:lnTo>
                    <a:pt x="984803" y="943446"/>
                  </a:lnTo>
                  <a:lnTo>
                    <a:pt x="981367" y="948478"/>
                  </a:lnTo>
                  <a:lnTo>
                    <a:pt x="977932" y="953509"/>
                  </a:lnTo>
                  <a:lnTo>
                    <a:pt x="973968" y="958541"/>
                  </a:lnTo>
                  <a:lnTo>
                    <a:pt x="970004" y="962779"/>
                  </a:lnTo>
                  <a:lnTo>
                    <a:pt x="965512" y="967281"/>
                  </a:lnTo>
                  <a:lnTo>
                    <a:pt x="961284" y="971783"/>
                  </a:lnTo>
                  <a:lnTo>
                    <a:pt x="956527" y="975756"/>
                  </a:lnTo>
                  <a:lnTo>
                    <a:pt x="951770" y="979464"/>
                  </a:lnTo>
                  <a:lnTo>
                    <a:pt x="946749" y="982906"/>
                  </a:lnTo>
                  <a:lnTo>
                    <a:pt x="941728" y="986349"/>
                  </a:lnTo>
                  <a:lnTo>
                    <a:pt x="936443" y="989527"/>
                  </a:lnTo>
                  <a:lnTo>
                    <a:pt x="930893" y="992441"/>
                  </a:lnTo>
                  <a:lnTo>
                    <a:pt x="925344" y="994824"/>
                  </a:lnTo>
                  <a:lnTo>
                    <a:pt x="919530" y="996943"/>
                  </a:lnTo>
                  <a:lnTo>
                    <a:pt x="913716" y="999062"/>
                  </a:lnTo>
                  <a:lnTo>
                    <a:pt x="907374" y="1000915"/>
                  </a:lnTo>
                  <a:lnTo>
                    <a:pt x="901560" y="1001975"/>
                  </a:lnTo>
                  <a:lnTo>
                    <a:pt x="895218" y="1003299"/>
                  </a:lnTo>
                  <a:lnTo>
                    <a:pt x="888611" y="1004358"/>
                  </a:lnTo>
                  <a:lnTo>
                    <a:pt x="882269" y="1004623"/>
                  </a:lnTo>
                  <a:lnTo>
                    <a:pt x="875663" y="1004888"/>
                  </a:lnTo>
                  <a:lnTo>
                    <a:pt x="866678" y="1004623"/>
                  </a:lnTo>
                  <a:lnTo>
                    <a:pt x="857693" y="1003564"/>
                  </a:lnTo>
                  <a:lnTo>
                    <a:pt x="849236" y="1001975"/>
                  </a:lnTo>
                  <a:lnTo>
                    <a:pt x="840780" y="999856"/>
                  </a:lnTo>
                  <a:lnTo>
                    <a:pt x="832324" y="997473"/>
                  </a:lnTo>
                  <a:lnTo>
                    <a:pt x="824396" y="994030"/>
                  </a:lnTo>
                  <a:lnTo>
                    <a:pt x="816732" y="990587"/>
                  </a:lnTo>
                  <a:lnTo>
                    <a:pt x="809333" y="986084"/>
                  </a:lnTo>
                  <a:lnTo>
                    <a:pt x="802198" y="981317"/>
                  </a:lnTo>
                  <a:lnTo>
                    <a:pt x="795591" y="976286"/>
                  </a:lnTo>
                  <a:lnTo>
                    <a:pt x="788984" y="970724"/>
                  </a:lnTo>
                  <a:lnTo>
                    <a:pt x="783170" y="964633"/>
                  </a:lnTo>
                  <a:lnTo>
                    <a:pt x="777357" y="958541"/>
                  </a:lnTo>
                  <a:lnTo>
                    <a:pt x="772600" y="951920"/>
                  </a:lnTo>
                  <a:lnTo>
                    <a:pt x="767843" y="944770"/>
                  </a:lnTo>
                  <a:lnTo>
                    <a:pt x="763351" y="937354"/>
                  </a:lnTo>
                  <a:lnTo>
                    <a:pt x="413204" y="937354"/>
                  </a:lnTo>
                  <a:lnTo>
                    <a:pt x="406597" y="937090"/>
                  </a:lnTo>
                  <a:lnTo>
                    <a:pt x="400519" y="936295"/>
                  </a:lnTo>
                  <a:lnTo>
                    <a:pt x="394705" y="934706"/>
                  </a:lnTo>
                  <a:lnTo>
                    <a:pt x="388627" y="932322"/>
                  </a:lnTo>
                  <a:lnTo>
                    <a:pt x="383342" y="929939"/>
                  </a:lnTo>
                  <a:lnTo>
                    <a:pt x="378321" y="926761"/>
                  </a:lnTo>
                  <a:lnTo>
                    <a:pt x="373564" y="923053"/>
                  </a:lnTo>
                  <a:lnTo>
                    <a:pt x="368808" y="919345"/>
                  </a:lnTo>
                  <a:lnTo>
                    <a:pt x="365108" y="914843"/>
                  </a:lnTo>
                  <a:lnTo>
                    <a:pt x="361408" y="909811"/>
                  </a:lnTo>
                  <a:lnTo>
                    <a:pt x="358237" y="904779"/>
                  </a:lnTo>
                  <a:lnTo>
                    <a:pt x="355859" y="899483"/>
                  </a:lnTo>
                  <a:lnTo>
                    <a:pt x="353480" y="893921"/>
                  </a:lnTo>
                  <a:lnTo>
                    <a:pt x="352159" y="887830"/>
                  </a:lnTo>
                  <a:lnTo>
                    <a:pt x="351102" y="881474"/>
                  </a:lnTo>
                  <a:lnTo>
                    <a:pt x="350838" y="875382"/>
                  </a:lnTo>
                  <a:lnTo>
                    <a:pt x="351102" y="868761"/>
                  </a:lnTo>
                  <a:lnTo>
                    <a:pt x="352159" y="862670"/>
                  </a:lnTo>
                  <a:lnTo>
                    <a:pt x="353480" y="856844"/>
                  </a:lnTo>
                  <a:lnTo>
                    <a:pt x="355859" y="850752"/>
                  </a:lnTo>
                  <a:lnTo>
                    <a:pt x="358237" y="845456"/>
                  </a:lnTo>
                  <a:lnTo>
                    <a:pt x="361408" y="840424"/>
                  </a:lnTo>
                  <a:lnTo>
                    <a:pt x="365108" y="835392"/>
                  </a:lnTo>
                  <a:lnTo>
                    <a:pt x="368808" y="831154"/>
                  </a:lnTo>
                  <a:lnTo>
                    <a:pt x="373564" y="827447"/>
                  </a:lnTo>
                  <a:lnTo>
                    <a:pt x="378321" y="823474"/>
                  </a:lnTo>
                  <a:lnTo>
                    <a:pt x="383342" y="820296"/>
                  </a:lnTo>
                  <a:lnTo>
                    <a:pt x="388627" y="817913"/>
                  </a:lnTo>
                  <a:lnTo>
                    <a:pt x="394705" y="815794"/>
                  </a:lnTo>
                  <a:lnTo>
                    <a:pt x="400519" y="814205"/>
                  </a:lnTo>
                  <a:lnTo>
                    <a:pt x="406597" y="813146"/>
                  </a:lnTo>
                  <a:lnTo>
                    <a:pt x="413204" y="812881"/>
                  </a:lnTo>
                  <a:lnTo>
                    <a:pt x="765465" y="812881"/>
                  </a:lnTo>
                  <a:lnTo>
                    <a:pt x="770222" y="805730"/>
                  </a:lnTo>
                  <a:lnTo>
                    <a:pt x="775507" y="798579"/>
                  </a:lnTo>
                  <a:lnTo>
                    <a:pt x="780792" y="791959"/>
                  </a:lnTo>
                  <a:lnTo>
                    <a:pt x="786870" y="785602"/>
                  </a:lnTo>
                  <a:lnTo>
                    <a:pt x="793477" y="779511"/>
                  </a:lnTo>
                  <a:lnTo>
                    <a:pt x="800348" y="774214"/>
                  </a:lnTo>
                  <a:lnTo>
                    <a:pt x="807483" y="769183"/>
                  </a:lnTo>
                  <a:lnTo>
                    <a:pt x="815147" y="764945"/>
                  </a:lnTo>
                  <a:lnTo>
                    <a:pt x="815147" y="240037"/>
                  </a:lnTo>
                  <a:lnTo>
                    <a:pt x="815411" y="233681"/>
                  </a:lnTo>
                  <a:lnTo>
                    <a:pt x="816204" y="227325"/>
                  </a:lnTo>
                  <a:lnTo>
                    <a:pt x="817789" y="221498"/>
                  </a:lnTo>
                  <a:lnTo>
                    <a:pt x="819639" y="215672"/>
                  </a:lnTo>
                  <a:lnTo>
                    <a:pt x="822546" y="210375"/>
                  </a:lnTo>
                  <a:lnTo>
                    <a:pt x="825717" y="205078"/>
                  </a:lnTo>
                  <a:lnTo>
                    <a:pt x="829153" y="200311"/>
                  </a:lnTo>
                  <a:lnTo>
                    <a:pt x="833116" y="196074"/>
                  </a:lnTo>
                  <a:lnTo>
                    <a:pt x="837609" y="191836"/>
                  </a:lnTo>
                  <a:lnTo>
                    <a:pt x="842366" y="188393"/>
                  </a:lnTo>
                  <a:lnTo>
                    <a:pt x="847387" y="185215"/>
                  </a:lnTo>
                  <a:lnTo>
                    <a:pt x="852936" y="182832"/>
                  </a:lnTo>
                  <a:lnTo>
                    <a:pt x="858486" y="180713"/>
                  </a:lnTo>
                  <a:lnTo>
                    <a:pt x="864564" y="179124"/>
                  </a:lnTo>
                  <a:lnTo>
                    <a:pt x="870642" y="178065"/>
                  </a:lnTo>
                  <a:lnTo>
                    <a:pt x="876984" y="177800"/>
                  </a:lnTo>
                  <a:close/>
                  <a:moveTo>
                    <a:pt x="856991" y="124392"/>
                  </a:moveTo>
                  <a:lnTo>
                    <a:pt x="837683" y="125450"/>
                  </a:lnTo>
                  <a:lnTo>
                    <a:pt x="818374" y="126774"/>
                  </a:lnTo>
                  <a:lnTo>
                    <a:pt x="799594" y="128362"/>
                  </a:lnTo>
                  <a:lnTo>
                    <a:pt x="780550" y="130479"/>
                  </a:lnTo>
                  <a:lnTo>
                    <a:pt x="762034" y="132861"/>
                  </a:lnTo>
                  <a:lnTo>
                    <a:pt x="743255" y="136037"/>
                  </a:lnTo>
                  <a:lnTo>
                    <a:pt x="725004" y="139478"/>
                  </a:lnTo>
                  <a:lnTo>
                    <a:pt x="706489" y="143712"/>
                  </a:lnTo>
                  <a:lnTo>
                    <a:pt x="688502" y="147947"/>
                  </a:lnTo>
                  <a:lnTo>
                    <a:pt x="670516" y="152975"/>
                  </a:lnTo>
                  <a:lnTo>
                    <a:pt x="653059" y="158269"/>
                  </a:lnTo>
                  <a:lnTo>
                    <a:pt x="635337" y="164091"/>
                  </a:lnTo>
                  <a:lnTo>
                    <a:pt x="617880" y="169914"/>
                  </a:lnTo>
                  <a:lnTo>
                    <a:pt x="600687" y="176530"/>
                  </a:lnTo>
                  <a:lnTo>
                    <a:pt x="583759" y="183412"/>
                  </a:lnTo>
                  <a:lnTo>
                    <a:pt x="567095" y="191087"/>
                  </a:lnTo>
                  <a:lnTo>
                    <a:pt x="550432" y="198762"/>
                  </a:lnTo>
                  <a:lnTo>
                    <a:pt x="534297" y="206967"/>
                  </a:lnTo>
                  <a:lnTo>
                    <a:pt x="517898" y="215436"/>
                  </a:lnTo>
                  <a:lnTo>
                    <a:pt x="502292" y="224170"/>
                  </a:lnTo>
                  <a:lnTo>
                    <a:pt x="486686" y="233698"/>
                  </a:lnTo>
                  <a:lnTo>
                    <a:pt x="471345" y="242961"/>
                  </a:lnTo>
                  <a:lnTo>
                    <a:pt x="456268" y="253018"/>
                  </a:lnTo>
                  <a:lnTo>
                    <a:pt x="441192" y="263340"/>
                  </a:lnTo>
                  <a:lnTo>
                    <a:pt x="426379" y="274191"/>
                  </a:lnTo>
                  <a:lnTo>
                    <a:pt x="412361" y="285042"/>
                  </a:lnTo>
                  <a:lnTo>
                    <a:pt x="398342" y="296423"/>
                  </a:lnTo>
                  <a:lnTo>
                    <a:pt x="384588" y="308333"/>
                  </a:lnTo>
                  <a:lnTo>
                    <a:pt x="371098" y="320243"/>
                  </a:lnTo>
                  <a:lnTo>
                    <a:pt x="357608" y="332417"/>
                  </a:lnTo>
                  <a:lnTo>
                    <a:pt x="344648" y="344856"/>
                  </a:lnTo>
                  <a:lnTo>
                    <a:pt x="332216" y="358089"/>
                  </a:lnTo>
                  <a:lnTo>
                    <a:pt x="319784" y="371323"/>
                  </a:lnTo>
                  <a:lnTo>
                    <a:pt x="307617" y="384820"/>
                  </a:lnTo>
                  <a:lnTo>
                    <a:pt x="295979" y="398583"/>
                  </a:lnTo>
                  <a:lnTo>
                    <a:pt x="284870" y="412610"/>
                  </a:lnTo>
                  <a:lnTo>
                    <a:pt x="273761" y="427167"/>
                  </a:lnTo>
                  <a:lnTo>
                    <a:pt x="263181" y="441458"/>
                  </a:lnTo>
                  <a:lnTo>
                    <a:pt x="252865" y="456544"/>
                  </a:lnTo>
                  <a:lnTo>
                    <a:pt x="242814" y="471630"/>
                  </a:lnTo>
                  <a:lnTo>
                    <a:pt x="233027" y="486980"/>
                  </a:lnTo>
                  <a:lnTo>
                    <a:pt x="224034" y="502596"/>
                  </a:lnTo>
                  <a:lnTo>
                    <a:pt x="215041" y="518740"/>
                  </a:lnTo>
                  <a:lnTo>
                    <a:pt x="206577" y="534620"/>
                  </a:lnTo>
                  <a:lnTo>
                    <a:pt x="198377" y="551029"/>
                  </a:lnTo>
                  <a:lnTo>
                    <a:pt x="190707" y="567438"/>
                  </a:lnTo>
                  <a:lnTo>
                    <a:pt x="183301" y="584112"/>
                  </a:lnTo>
                  <a:lnTo>
                    <a:pt x="176424" y="601315"/>
                  </a:lnTo>
                  <a:lnTo>
                    <a:pt x="169811" y="618253"/>
                  </a:lnTo>
                  <a:lnTo>
                    <a:pt x="163992" y="635986"/>
                  </a:lnTo>
                  <a:lnTo>
                    <a:pt x="157908" y="653454"/>
                  </a:lnTo>
                  <a:lnTo>
                    <a:pt x="152883" y="670921"/>
                  </a:lnTo>
                  <a:lnTo>
                    <a:pt x="147857" y="689183"/>
                  </a:lnTo>
                  <a:lnTo>
                    <a:pt x="143625" y="707180"/>
                  </a:lnTo>
                  <a:lnTo>
                    <a:pt x="139393" y="725707"/>
                  </a:lnTo>
                  <a:lnTo>
                    <a:pt x="135955" y="743704"/>
                  </a:lnTo>
                  <a:lnTo>
                    <a:pt x="132781" y="762495"/>
                  </a:lnTo>
                  <a:lnTo>
                    <a:pt x="130400" y="781551"/>
                  </a:lnTo>
                  <a:lnTo>
                    <a:pt x="128019" y="800342"/>
                  </a:lnTo>
                  <a:lnTo>
                    <a:pt x="126168" y="819133"/>
                  </a:lnTo>
                  <a:lnTo>
                    <a:pt x="125110" y="838189"/>
                  </a:lnTo>
                  <a:lnTo>
                    <a:pt x="124316" y="857509"/>
                  </a:lnTo>
                  <a:lnTo>
                    <a:pt x="124052" y="877094"/>
                  </a:lnTo>
                  <a:lnTo>
                    <a:pt x="124316" y="896414"/>
                  </a:lnTo>
                  <a:lnTo>
                    <a:pt x="125110" y="915735"/>
                  </a:lnTo>
                  <a:lnTo>
                    <a:pt x="126168" y="934791"/>
                  </a:lnTo>
                  <a:lnTo>
                    <a:pt x="128019" y="953846"/>
                  </a:lnTo>
                  <a:lnTo>
                    <a:pt x="130400" y="972637"/>
                  </a:lnTo>
                  <a:lnTo>
                    <a:pt x="132781" y="991428"/>
                  </a:lnTo>
                  <a:lnTo>
                    <a:pt x="135955" y="1009955"/>
                  </a:lnTo>
                  <a:lnTo>
                    <a:pt x="139393" y="1028481"/>
                  </a:lnTo>
                  <a:lnTo>
                    <a:pt x="143625" y="1046743"/>
                  </a:lnTo>
                  <a:lnTo>
                    <a:pt x="147857" y="1065005"/>
                  </a:lnTo>
                  <a:lnTo>
                    <a:pt x="152883" y="1082737"/>
                  </a:lnTo>
                  <a:lnTo>
                    <a:pt x="157908" y="1100734"/>
                  </a:lnTo>
                  <a:lnTo>
                    <a:pt x="163992" y="1118202"/>
                  </a:lnTo>
                  <a:lnTo>
                    <a:pt x="169811" y="1135405"/>
                  </a:lnTo>
                  <a:lnTo>
                    <a:pt x="176424" y="1152608"/>
                  </a:lnTo>
                  <a:lnTo>
                    <a:pt x="183301" y="1169547"/>
                  </a:lnTo>
                  <a:lnTo>
                    <a:pt x="190707" y="1186485"/>
                  </a:lnTo>
                  <a:lnTo>
                    <a:pt x="198377" y="1203159"/>
                  </a:lnTo>
                  <a:lnTo>
                    <a:pt x="206577" y="1219568"/>
                  </a:lnTo>
                  <a:lnTo>
                    <a:pt x="215041" y="1235448"/>
                  </a:lnTo>
                  <a:lnTo>
                    <a:pt x="224034" y="1251592"/>
                  </a:lnTo>
                  <a:lnTo>
                    <a:pt x="233027" y="1267208"/>
                  </a:lnTo>
                  <a:lnTo>
                    <a:pt x="242814" y="1282558"/>
                  </a:lnTo>
                  <a:lnTo>
                    <a:pt x="252865" y="1297644"/>
                  </a:lnTo>
                  <a:lnTo>
                    <a:pt x="263181" y="1312200"/>
                  </a:lnTo>
                  <a:lnTo>
                    <a:pt x="273761" y="1327021"/>
                  </a:lnTo>
                  <a:lnTo>
                    <a:pt x="284870" y="1341578"/>
                  </a:lnTo>
                  <a:lnTo>
                    <a:pt x="295979" y="1355605"/>
                  </a:lnTo>
                  <a:lnTo>
                    <a:pt x="307617" y="1369368"/>
                  </a:lnTo>
                  <a:lnTo>
                    <a:pt x="319784" y="1382865"/>
                  </a:lnTo>
                  <a:lnTo>
                    <a:pt x="332216" y="1396099"/>
                  </a:lnTo>
                  <a:lnTo>
                    <a:pt x="344648" y="1408803"/>
                  </a:lnTo>
                  <a:lnTo>
                    <a:pt x="357608" y="1421771"/>
                  </a:lnTo>
                  <a:lnTo>
                    <a:pt x="371098" y="1433946"/>
                  </a:lnTo>
                  <a:lnTo>
                    <a:pt x="384588" y="1445855"/>
                  </a:lnTo>
                  <a:lnTo>
                    <a:pt x="398342" y="1457501"/>
                  </a:lnTo>
                  <a:lnTo>
                    <a:pt x="412361" y="1469146"/>
                  </a:lnTo>
                  <a:lnTo>
                    <a:pt x="426379" y="1479997"/>
                  </a:lnTo>
                  <a:lnTo>
                    <a:pt x="441192" y="1490848"/>
                  </a:lnTo>
                  <a:lnTo>
                    <a:pt x="456268" y="1501170"/>
                  </a:lnTo>
                  <a:lnTo>
                    <a:pt x="471345" y="1511227"/>
                  </a:lnTo>
                  <a:lnTo>
                    <a:pt x="486686" y="1520490"/>
                  </a:lnTo>
                  <a:lnTo>
                    <a:pt x="502292" y="1530018"/>
                  </a:lnTo>
                  <a:lnTo>
                    <a:pt x="517898" y="1538752"/>
                  </a:lnTo>
                  <a:lnTo>
                    <a:pt x="534297" y="1547221"/>
                  </a:lnTo>
                  <a:lnTo>
                    <a:pt x="550432" y="1555426"/>
                  </a:lnTo>
                  <a:lnTo>
                    <a:pt x="567095" y="1563101"/>
                  </a:lnTo>
                  <a:lnTo>
                    <a:pt x="583759" y="1570512"/>
                  </a:lnTo>
                  <a:lnTo>
                    <a:pt x="600687" y="1577393"/>
                  </a:lnTo>
                  <a:lnTo>
                    <a:pt x="617880" y="1583745"/>
                  </a:lnTo>
                  <a:lnTo>
                    <a:pt x="635337" y="1590097"/>
                  </a:lnTo>
                  <a:lnTo>
                    <a:pt x="653059" y="1595655"/>
                  </a:lnTo>
                  <a:lnTo>
                    <a:pt x="670516" y="1601213"/>
                  </a:lnTo>
                  <a:lnTo>
                    <a:pt x="688502" y="1605712"/>
                  </a:lnTo>
                  <a:lnTo>
                    <a:pt x="706489" y="1610476"/>
                  </a:lnTo>
                  <a:lnTo>
                    <a:pt x="725004" y="1614181"/>
                  </a:lnTo>
                  <a:lnTo>
                    <a:pt x="743255" y="1618151"/>
                  </a:lnTo>
                  <a:lnTo>
                    <a:pt x="762034" y="1620798"/>
                  </a:lnTo>
                  <a:lnTo>
                    <a:pt x="780550" y="1623709"/>
                  </a:lnTo>
                  <a:lnTo>
                    <a:pt x="799594" y="1625826"/>
                  </a:lnTo>
                  <a:lnTo>
                    <a:pt x="818374" y="1627414"/>
                  </a:lnTo>
                  <a:lnTo>
                    <a:pt x="837683" y="1628738"/>
                  </a:lnTo>
                  <a:lnTo>
                    <a:pt x="856991" y="1629267"/>
                  </a:lnTo>
                  <a:lnTo>
                    <a:pt x="876300" y="1629532"/>
                  </a:lnTo>
                  <a:lnTo>
                    <a:pt x="895873" y="1629267"/>
                  </a:lnTo>
                  <a:lnTo>
                    <a:pt x="914918" y="1628738"/>
                  </a:lnTo>
                  <a:lnTo>
                    <a:pt x="933962" y="1627414"/>
                  </a:lnTo>
                  <a:lnTo>
                    <a:pt x="953271" y="1625826"/>
                  </a:lnTo>
                  <a:lnTo>
                    <a:pt x="972050" y="1623709"/>
                  </a:lnTo>
                  <a:lnTo>
                    <a:pt x="990830" y="1620798"/>
                  </a:lnTo>
                  <a:lnTo>
                    <a:pt x="1009345" y="1618151"/>
                  </a:lnTo>
                  <a:lnTo>
                    <a:pt x="1027861" y="1614181"/>
                  </a:lnTo>
                  <a:lnTo>
                    <a:pt x="1045847" y="1610476"/>
                  </a:lnTo>
                  <a:lnTo>
                    <a:pt x="1064098" y="1605712"/>
                  </a:lnTo>
                  <a:lnTo>
                    <a:pt x="1082084" y="1601213"/>
                  </a:lnTo>
                  <a:lnTo>
                    <a:pt x="1099806" y="1595655"/>
                  </a:lnTo>
                  <a:lnTo>
                    <a:pt x="1117263" y="1590097"/>
                  </a:lnTo>
                  <a:lnTo>
                    <a:pt x="1134720" y="1583745"/>
                  </a:lnTo>
                  <a:lnTo>
                    <a:pt x="1151913" y="1577393"/>
                  </a:lnTo>
                  <a:lnTo>
                    <a:pt x="1168841" y="1570512"/>
                  </a:lnTo>
                  <a:lnTo>
                    <a:pt x="1185769" y="1563101"/>
                  </a:lnTo>
                  <a:lnTo>
                    <a:pt x="1201904" y="1555426"/>
                  </a:lnTo>
                  <a:lnTo>
                    <a:pt x="1218568" y="1547221"/>
                  </a:lnTo>
                  <a:lnTo>
                    <a:pt x="1234702" y="1538752"/>
                  </a:lnTo>
                  <a:lnTo>
                    <a:pt x="1250573" y="1530018"/>
                  </a:lnTo>
                  <a:lnTo>
                    <a:pt x="1265914" y="1520490"/>
                  </a:lnTo>
                  <a:lnTo>
                    <a:pt x="1281255" y="1511227"/>
                  </a:lnTo>
                  <a:lnTo>
                    <a:pt x="1296596" y="1501170"/>
                  </a:lnTo>
                  <a:lnTo>
                    <a:pt x="1311408" y="1490848"/>
                  </a:lnTo>
                  <a:lnTo>
                    <a:pt x="1325956" y="1479997"/>
                  </a:lnTo>
                  <a:lnTo>
                    <a:pt x="1340504" y="1469146"/>
                  </a:lnTo>
                  <a:lnTo>
                    <a:pt x="1354522" y="1457501"/>
                  </a:lnTo>
                  <a:lnTo>
                    <a:pt x="1368277" y="1445855"/>
                  </a:lnTo>
                  <a:lnTo>
                    <a:pt x="1381766" y="1433946"/>
                  </a:lnTo>
                  <a:lnTo>
                    <a:pt x="1394991" y="1421771"/>
                  </a:lnTo>
                  <a:lnTo>
                    <a:pt x="1407952" y="1408803"/>
                  </a:lnTo>
                  <a:lnTo>
                    <a:pt x="1420384" y="1396099"/>
                  </a:lnTo>
                  <a:lnTo>
                    <a:pt x="1432815" y="1382865"/>
                  </a:lnTo>
                  <a:lnTo>
                    <a:pt x="1444718" y="1369368"/>
                  </a:lnTo>
                  <a:lnTo>
                    <a:pt x="1456356" y="1355605"/>
                  </a:lnTo>
                  <a:lnTo>
                    <a:pt x="1467730" y="1341578"/>
                  </a:lnTo>
                  <a:lnTo>
                    <a:pt x="1479104" y="1327021"/>
                  </a:lnTo>
                  <a:lnTo>
                    <a:pt x="1489684" y="1312200"/>
                  </a:lnTo>
                  <a:lnTo>
                    <a:pt x="1499735" y="1297644"/>
                  </a:lnTo>
                  <a:lnTo>
                    <a:pt x="1509786" y="1282558"/>
                  </a:lnTo>
                  <a:lnTo>
                    <a:pt x="1519308" y="1267208"/>
                  </a:lnTo>
                  <a:lnTo>
                    <a:pt x="1528830" y="1251592"/>
                  </a:lnTo>
                  <a:lnTo>
                    <a:pt x="1537559" y="1235448"/>
                  </a:lnTo>
                  <a:lnTo>
                    <a:pt x="1546023" y="1219568"/>
                  </a:lnTo>
                  <a:lnTo>
                    <a:pt x="1554223" y="1203159"/>
                  </a:lnTo>
                  <a:lnTo>
                    <a:pt x="1561893" y="1186485"/>
                  </a:lnTo>
                  <a:lnTo>
                    <a:pt x="1569299" y="1169547"/>
                  </a:lnTo>
                  <a:lnTo>
                    <a:pt x="1576176" y="1152608"/>
                  </a:lnTo>
                  <a:lnTo>
                    <a:pt x="1582789" y="1135405"/>
                  </a:lnTo>
                  <a:lnTo>
                    <a:pt x="1588873" y="1118202"/>
                  </a:lnTo>
                  <a:lnTo>
                    <a:pt x="1594692" y="1100734"/>
                  </a:lnTo>
                  <a:lnTo>
                    <a:pt x="1599982" y="1082737"/>
                  </a:lnTo>
                  <a:lnTo>
                    <a:pt x="1604743" y="1065005"/>
                  </a:lnTo>
                  <a:lnTo>
                    <a:pt x="1608975" y="1046743"/>
                  </a:lnTo>
                  <a:lnTo>
                    <a:pt x="1613207" y="1028481"/>
                  </a:lnTo>
                  <a:lnTo>
                    <a:pt x="1616645" y="1009955"/>
                  </a:lnTo>
                  <a:lnTo>
                    <a:pt x="1619555" y="991428"/>
                  </a:lnTo>
                  <a:lnTo>
                    <a:pt x="1622464" y="972637"/>
                  </a:lnTo>
                  <a:lnTo>
                    <a:pt x="1624581" y="953846"/>
                  </a:lnTo>
                  <a:lnTo>
                    <a:pt x="1626168" y="934791"/>
                  </a:lnTo>
                  <a:lnTo>
                    <a:pt x="1627490" y="915735"/>
                  </a:lnTo>
                  <a:lnTo>
                    <a:pt x="1628019" y="896414"/>
                  </a:lnTo>
                  <a:lnTo>
                    <a:pt x="1628548" y="877094"/>
                  </a:lnTo>
                  <a:lnTo>
                    <a:pt x="1628019" y="857509"/>
                  </a:lnTo>
                  <a:lnTo>
                    <a:pt x="1627490" y="838189"/>
                  </a:lnTo>
                  <a:lnTo>
                    <a:pt x="1626168" y="819133"/>
                  </a:lnTo>
                  <a:lnTo>
                    <a:pt x="1624581" y="800342"/>
                  </a:lnTo>
                  <a:lnTo>
                    <a:pt x="1622464" y="781551"/>
                  </a:lnTo>
                  <a:lnTo>
                    <a:pt x="1619555" y="762495"/>
                  </a:lnTo>
                  <a:lnTo>
                    <a:pt x="1616645" y="743704"/>
                  </a:lnTo>
                  <a:lnTo>
                    <a:pt x="1613207" y="725707"/>
                  </a:lnTo>
                  <a:lnTo>
                    <a:pt x="1608975" y="707180"/>
                  </a:lnTo>
                  <a:lnTo>
                    <a:pt x="1604743" y="689183"/>
                  </a:lnTo>
                  <a:lnTo>
                    <a:pt x="1599982" y="670921"/>
                  </a:lnTo>
                  <a:lnTo>
                    <a:pt x="1594692" y="653454"/>
                  </a:lnTo>
                  <a:lnTo>
                    <a:pt x="1588873" y="635986"/>
                  </a:lnTo>
                  <a:lnTo>
                    <a:pt x="1582789" y="618253"/>
                  </a:lnTo>
                  <a:lnTo>
                    <a:pt x="1576176" y="601315"/>
                  </a:lnTo>
                  <a:lnTo>
                    <a:pt x="1569299" y="584112"/>
                  </a:lnTo>
                  <a:lnTo>
                    <a:pt x="1561893" y="567438"/>
                  </a:lnTo>
                  <a:lnTo>
                    <a:pt x="1554223" y="551029"/>
                  </a:lnTo>
                  <a:lnTo>
                    <a:pt x="1546023" y="534620"/>
                  </a:lnTo>
                  <a:lnTo>
                    <a:pt x="1537559" y="518740"/>
                  </a:lnTo>
                  <a:lnTo>
                    <a:pt x="1528830" y="502596"/>
                  </a:lnTo>
                  <a:lnTo>
                    <a:pt x="1519308" y="486980"/>
                  </a:lnTo>
                  <a:lnTo>
                    <a:pt x="1509786" y="471630"/>
                  </a:lnTo>
                  <a:lnTo>
                    <a:pt x="1499735" y="456544"/>
                  </a:lnTo>
                  <a:lnTo>
                    <a:pt x="1489684" y="441458"/>
                  </a:lnTo>
                  <a:lnTo>
                    <a:pt x="1479104" y="427167"/>
                  </a:lnTo>
                  <a:lnTo>
                    <a:pt x="1467730" y="412610"/>
                  </a:lnTo>
                  <a:lnTo>
                    <a:pt x="1456356" y="398583"/>
                  </a:lnTo>
                  <a:lnTo>
                    <a:pt x="1444718" y="384820"/>
                  </a:lnTo>
                  <a:lnTo>
                    <a:pt x="1432815" y="371323"/>
                  </a:lnTo>
                  <a:lnTo>
                    <a:pt x="1420384" y="358089"/>
                  </a:lnTo>
                  <a:lnTo>
                    <a:pt x="1407952" y="344856"/>
                  </a:lnTo>
                  <a:lnTo>
                    <a:pt x="1394991" y="332417"/>
                  </a:lnTo>
                  <a:lnTo>
                    <a:pt x="1381766" y="320243"/>
                  </a:lnTo>
                  <a:lnTo>
                    <a:pt x="1368277" y="308333"/>
                  </a:lnTo>
                  <a:lnTo>
                    <a:pt x="1354522" y="296423"/>
                  </a:lnTo>
                  <a:lnTo>
                    <a:pt x="1340504" y="285042"/>
                  </a:lnTo>
                  <a:lnTo>
                    <a:pt x="1325956" y="274191"/>
                  </a:lnTo>
                  <a:lnTo>
                    <a:pt x="1311408" y="263340"/>
                  </a:lnTo>
                  <a:lnTo>
                    <a:pt x="1296596" y="253018"/>
                  </a:lnTo>
                  <a:lnTo>
                    <a:pt x="1281255" y="242961"/>
                  </a:lnTo>
                  <a:lnTo>
                    <a:pt x="1265914" y="233698"/>
                  </a:lnTo>
                  <a:lnTo>
                    <a:pt x="1250573" y="224170"/>
                  </a:lnTo>
                  <a:lnTo>
                    <a:pt x="1234702" y="215436"/>
                  </a:lnTo>
                  <a:lnTo>
                    <a:pt x="1218568" y="206967"/>
                  </a:lnTo>
                  <a:lnTo>
                    <a:pt x="1201904" y="198762"/>
                  </a:lnTo>
                  <a:lnTo>
                    <a:pt x="1185769" y="191087"/>
                  </a:lnTo>
                  <a:lnTo>
                    <a:pt x="1168841" y="183412"/>
                  </a:lnTo>
                  <a:lnTo>
                    <a:pt x="1151913" y="176530"/>
                  </a:lnTo>
                  <a:lnTo>
                    <a:pt x="1134720" y="169914"/>
                  </a:lnTo>
                  <a:lnTo>
                    <a:pt x="1117263" y="164091"/>
                  </a:lnTo>
                  <a:lnTo>
                    <a:pt x="1099806" y="158269"/>
                  </a:lnTo>
                  <a:lnTo>
                    <a:pt x="1082084" y="152975"/>
                  </a:lnTo>
                  <a:lnTo>
                    <a:pt x="1064098" y="147947"/>
                  </a:lnTo>
                  <a:lnTo>
                    <a:pt x="1045847" y="143712"/>
                  </a:lnTo>
                  <a:lnTo>
                    <a:pt x="1027861" y="139478"/>
                  </a:lnTo>
                  <a:lnTo>
                    <a:pt x="1009345" y="136037"/>
                  </a:lnTo>
                  <a:lnTo>
                    <a:pt x="990830" y="132861"/>
                  </a:lnTo>
                  <a:lnTo>
                    <a:pt x="972050" y="130479"/>
                  </a:lnTo>
                  <a:lnTo>
                    <a:pt x="953271" y="128362"/>
                  </a:lnTo>
                  <a:lnTo>
                    <a:pt x="933962" y="126774"/>
                  </a:lnTo>
                  <a:lnTo>
                    <a:pt x="914918" y="125450"/>
                  </a:lnTo>
                  <a:lnTo>
                    <a:pt x="895873" y="124392"/>
                  </a:lnTo>
                  <a:lnTo>
                    <a:pt x="876300" y="124392"/>
                  </a:lnTo>
                  <a:lnTo>
                    <a:pt x="856991" y="124392"/>
                  </a:lnTo>
                  <a:close/>
                  <a:moveTo>
                    <a:pt x="876300" y="0"/>
                  </a:moveTo>
                  <a:lnTo>
                    <a:pt x="899048" y="265"/>
                  </a:lnTo>
                  <a:lnTo>
                    <a:pt x="921266" y="1323"/>
                  </a:lnTo>
                  <a:lnTo>
                    <a:pt x="943749" y="2382"/>
                  </a:lnTo>
                  <a:lnTo>
                    <a:pt x="965702" y="4764"/>
                  </a:lnTo>
                  <a:lnTo>
                    <a:pt x="987656" y="7146"/>
                  </a:lnTo>
                  <a:lnTo>
                    <a:pt x="1009610" y="10057"/>
                  </a:lnTo>
                  <a:lnTo>
                    <a:pt x="1031299" y="13763"/>
                  </a:lnTo>
                  <a:lnTo>
                    <a:pt x="1052724" y="17997"/>
                  </a:lnTo>
                  <a:lnTo>
                    <a:pt x="1074149" y="22496"/>
                  </a:lnTo>
                  <a:lnTo>
                    <a:pt x="1095045" y="27525"/>
                  </a:lnTo>
                  <a:lnTo>
                    <a:pt x="1115940" y="33348"/>
                  </a:lnTo>
                  <a:lnTo>
                    <a:pt x="1136572" y="39435"/>
                  </a:lnTo>
                  <a:lnTo>
                    <a:pt x="1157203" y="46051"/>
                  </a:lnTo>
                  <a:lnTo>
                    <a:pt x="1177305" y="53197"/>
                  </a:lnTo>
                  <a:lnTo>
                    <a:pt x="1197407" y="60873"/>
                  </a:lnTo>
                  <a:lnTo>
                    <a:pt x="1216981" y="69077"/>
                  </a:lnTo>
                  <a:lnTo>
                    <a:pt x="1236818" y="77811"/>
                  </a:lnTo>
                  <a:lnTo>
                    <a:pt x="1255863" y="86545"/>
                  </a:lnTo>
                  <a:lnTo>
                    <a:pt x="1274907" y="96337"/>
                  </a:lnTo>
                  <a:lnTo>
                    <a:pt x="1293687" y="105865"/>
                  </a:lnTo>
                  <a:lnTo>
                    <a:pt x="1312202" y="116452"/>
                  </a:lnTo>
                  <a:lnTo>
                    <a:pt x="1330453" y="127303"/>
                  </a:lnTo>
                  <a:lnTo>
                    <a:pt x="1348439" y="138154"/>
                  </a:lnTo>
                  <a:lnTo>
                    <a:pt x="1365896" y="149799"/>
                  </a:lnTo>
                  <a:lnTo>
                    <a:pt x="1383353" y="162239"/>
                  </a:lnTo>
                  <a:lnTo>
                    <a:pt x="1400282" y="174413"/>
                  </a:lnTo>
                  <a:lnTo>
                    <a:pt x="1416945" y="187117"/>
                  </a:lnTo>
                  <a:lnTo>
                    <a:pt x="1433609" y="200615"/>
                  </a:lnTo>
                  <a:lnTo>
                    <a:pt x="1449479" y="214113"/>
                  </a:lnTo>
                  <a:lnTo>
                    <a:pt x="1465085" y="228404"/>
                  </a:lnTo>
                  <a:lnTo>
                    <a:pt x="1480426" y="242432"/>
                  </a:lnTo>
                  <a:lnTo>
                    <a:pt x="1495503" y="257253"/>
                  </a:lnTo>
                  <a:lnTo>
                    <a:pt x="1510315" y="272074"/>
                  </a:lnTo>
                  <a:lnTo>
                    <a:pt x="1524863" y="287424"/>
                  </a:lnTo>
                  <a:lnTo>
                    <a:pt x="1538881" y="303569"/>
                  </a:lnTo>
                  <a:lnTo>
                    <a:pt x="1552371" y="319449"/>
                  </a:lnTo>
                  <a:lnTo>
                    <a:pt x="1565596" y="335858"/>
                  </a:lnTo>
                  <a:lnTo>
                    <a:pt x="1578292" y="352796"/>
                  </a:lnTo>
                  <a:lnTo>
                    <a:pt x="1590724" y="369735"/>
                  </a:lnTo>
                  <a:lnTo>
                    <a:pt x="1602627" y="386938"/>
                  </a:lnTo>
                  <a:lnTo>
                    <a:pt x="1614265" y="404935"/>
                  </a:lnTo>
                  <a:lnTo>
                    <a:pt x="1625639" y="422667"/>
                  </a:lnTo>
                  <a:lnTo>
                    <a:pt x="1636219" y="440929"/>
                  </a:lnTo>
                  <a:lnTo>
                    <a:pt x="1646534" y="459455"/>
                  </a:lnTo>
                  <a:lnTo>
                    <a:pt x="1656585" y="478247"/>
                  </a:lnTo>
                  <a:lnTo>
                    <a:pt x="1666108" y="497038"/>
                  </a:lnTo>
                  <a:lnTo>
                    <a:pt x="1675101" y="516358"/>
                  </a:lnTo>
                  <a:lnTo>
                    <a:pt x="1683565" y="535943"/>
                  </a:lnTo>
                  <a:lnTo>
                    <a:pt x="1691764" y="555528"/>
                  </a:lnTo>
                  <a:lnTo>
                    <a:pt x="1699170" y="575643"/>
                  </a:lnTo>
                  <a:lnTo>
                    <a:pt x="1706577" y="596022"/>
                  </a:lnTo>
                  <a:lnTo>
                    <a:pt x="1712925" y="616401"/>
                  </a:lnTo>
                  <a:lnTo>
                    <a:pt x="1719273" y="637309"/>
                  </a:lnTo>
                  <a:lnTo>
                    <a:pt x="1725092" y="658218"/>
                  </a:lnTo>
                  <a:lnTo>
                    <a:pt x="1730382" y="679126"/>
                  </a:lnTo>
                  <a:lnTo>
                    <a:pt x="1734614" y="700564"/>
                  </a:lnTo>
                  <a:lnTo>
                    <a:pt x="1739111" y="721737"/>
                  </a:lnTo>
                  <a:lnTo>
                    <a:pt x="1742549" y="743439"/>
                  </a:lnTo>
                  <a:lnTo>
                    <a:pt x="1745723" y="765406"/>
                  </a:lnTo>
                  <a:lnTo>
                    <a:pt x="1748104" y="787373"/>
                  </a:lnTo>
                  <a:lnTo>
                    <a:pt x="1749955" y="809605"/>
                  </a:lnTo>
                  <a:lnTo>
                    <a:pt x="1751542" y="831837"/>
                  </a:lnTo>
                  <a:lnTo>
                    <a:pt x="1752336" y="854598"/>
                  </a:lnTo>
                  <a:lnTo>
                    <a:pt x="1752600" y="877094"/>
                  </a:lnTo>
                  <a:lnTo>
                    <a:pt x="1752336" y="899590"/>
                  </a:lnTo>
                  <a:lnTo>
                    <a:pt x="1751542" y="922351"/>
                  </a:lnTo>
                  <a:lnTo>
                    <a:pt x="1749955" y="944583"/>
                  </a:lnTo>
                  <a:lnTo>
                    <a:pt x="1748104" y="966550"/>
                  </a:lnTo>
                  <a:lnTo>
                    <a:pt x="1745723" y="988782"/>
                  </a:lnTo>
                  <a:lnTo>
                    <a:pt x="1742549" y="1010220"/>
                  </a:lnTo>
                  <a:lnTo>
                    <a:pt x="1739111" y="1031922"/>
                  </a:lnTo>
                  <a:lnTo>
                    <a:pt x="1734614" y="1053624"/>
                  </a:lnTo>
                  <a:lnTo>
                    <a:pt x="1730382" y="1075062"/>
                  </a:lnTo>
                  <a:lnTo>
                    <a:pt x="1725092" y="1095970"/>
                  </a:lnTo>
                  <a:lnTo>
                    <a:pt x="1719273" y="1116879"/>
                  </a:lnTo>
                  <a:lnTo>
                    <a:pt x="1712925" y="1137523"/>
                  </a:lnTo>
                  <a:lnTo>
                    <a:pt x="1706577" y="1157902"/>
                  </a:lnTo>
                  <a:lnTo>
                    <a:pt x="1699170" y="1178016"/>
                  </a:lnTo>
                  <a:lnTo>
                    <a:pt x="1691764" y="1198130"/>
                  </a:lnTo>
                  <a:lnTo>
                    <a:pt x="1683565" y="1217980"/>
                  </a:lnTo>
                  <a:lnTo>
                    <a:pt x="1675101" y="1237565"/>
                  </a:lnTo>
                  <a:lnTo>
                    <a:pt x="1666108" y="1256886"/>
                  </a:lnTo>
                  <a:lnTo>
                    <a:pt x="1656585" y="1275941"/>
                  </a:lnTo>
                  <a:lnTo>
                    <a:pt x="1646534" y="1294733"/>
                  </a:lnTo>
                  <a:lnTo>
                    <a:pt x="1636219" y="1313259"/>
                  </a:lnTo>
                  <a:lnTo>
                    <a:pt x="1625639" y="1331521"/>
                  </a:lnTo>
                  <a:lnTo>
                    <a:pt x="1614265" y="1349253"/>
                  </a:lnTo>
                  <a:lnTo>
                    <a:pt x="1602627" y="1366986"/>
                  </a:lnTo>
                  <a:lnTo>
                    <a:pt x="1590724" y="1384453"/>
                  </a:lnTo>
                  <a:lnTo>
                    <a:pt x="1578292" y="1401392"/>
                  </a:lnTo>
                  <a:lnTo>
                    <a:pt x="1565596" y="1418066"/>
                  </a:lnTo>
                  <a:lnTo>
                    <a:pt x="1552371" y="1434475"/>
                  </a:lnTo>
                  <a:lnTo>
                    <a:pt x="1538881" y="1450619"/>
                  </a:lnTo>
                  <a:lnTo>
                    <a:pt x="1524863" y="1466234"/>
                  </a:lnTo>
                  <a:lnTo>
                    <a:pt x="1510315" y="1481585"/>
                  </a:lnTo>
                  <a:lnTo>
                    <a:pt x="1495503" y="1496671"/>
                  </a:lnTo>
                  <a:lnTo>
                    <a:pt x="1480426" y="1511492"/>
                  </a:lnTo>
                  <a:lnTo>
                    <a:pt x="1465085" y="1525784"/>
                  </a:lnTo>
                  <a:lnTo>
                    <a:pt x="1449479" y="1540075"/>
                  </a:lnTo>
                  <a:lnTo>
                    <a:pt x="1433609" y="1553573"/>
                  </a:lnTo>
                  <a:lnTo>
                    <a:pt x="1416945" y="1566542"/>
                  </a:lnTo>
                  <a:lnTo>
                    <a:pt x="1400282" y="1579510"/>
                  </a:lnTo>
                  <a:lnTo>
                    <a:pt x="1383353" y="1591949"/>
                  </a:lnTo>
                  <a:lnTo>
                    <a:pt x="1365896" y="1603859"/>
                  </a:lnTo>
                  <a:lnTo>
                    <a:pt x="1348439" y="1615505"/>
                  </a:lnTo>
                  <a:lnTo>
                    <a:pt x="1330453" y="1626885"/>
                  </a:lnTo>
                  <a:lnTo>
                    <a:pt x="1312202" y="1637472"/>
                  </a:lnTo>
                  <a:lnTo>
                    <a:pt x="1293687" y="1647793"/>
                  </a:lnTo>
                  <a:lnTo>
                    <a:pt x="1274907" y="1657851"/>
                  </a:lnTo>
                  <a:lnTo>
                    <a:pt x="1255863" y="1667379"/>
                  </a:lnTo>
                  <a:lnTo>
                    <a:pt x="1236818" y="1676377"/>
                  </a:lnTo>
                  <a:lnTo>
                    <a:pt x="1216981" y="1684846"/>
                  </a:lnTo>
                  <a:lnTo>
                    <a:pt x="1197407" y="1693051"/>
                  </a:lnTo>
                  <a:lnTo>
                    <a:pt x="1177305" y="1700726"/>
                  </a:lnTo>
                  <a:lnTo>
                    <a:pt x="1157203" y="1707607"/>
                  </a:lnTo>
                  <a:lnTo>
                    <a:pt x="1136572" y="1714753"/>
                  </a:lnTo>
                  <a:lnTo>
                    <a:pt x="1115940" y="1720576"/>
                  </a:lnTo>
                  <a:lnTo>
                    <a:pt x="1095045" y="1726134"/>
                  </a:lnTo>
                  <a:lnTo>
                    <a:pt x="1074149" y="1731427"/>
                  </a:lnTo>
                  <a:lnTo>
                    <a:pt x="1052724" y="1736191"/>
                  </a:lnTo>
                  <a:lnTo>
                    <a:pt x="1031299" y="1740426"/>
                  </a:lnTo>
                  <a:lnTo>
                    <a:pt x="1009610" y="1743866"/>
                  </a:lnTo>
                  <a:lnTo>
                    <a:pt x="987656" y="1747042"/>
                  </a:lnTo>
                  <a:lnTo>
                    <a:pt x="965702" y="1749424"/>
                  </a:lnTo>
                  <a:lnTo>
                    <a:pt x="943749" y="1751277"/>
                  </a:lnTo>
                  <a:lnTo>
                    <a:pt x="921266" y="1752865"/>
                  </a:lnTo>
                  <a:lnTo>
                    <a:pt x="899048" y="1753923"/>
                  </a:lnTo>
                  <a:lnTo>
                    <a:pt x="876300" y="1754188"/>
                  </a:lnTo>
                  <a:lnTo>
                    <a:pt x="853817" y="1753923"/>
                  </a:lnTo>
                  <a:lnTo>
                    <a:pt x="831335" y="1752865"/>
                  </a:lnTo>
                  <a:lnTo>
                    <a:pt x="809116" y="1751277"/>
                  </a:lnTo>
                  <a:lnTo>
                    <a:pt x="786898" y="1749424"/>
                  </a:lnTo>
                  <a:lnTo>
                    <a:pt x="764944" y="1747042"/>
                  </a:lnTo>
                  <a:lnTo>
                    <a:pt x="742990" y="1743866"/>
                  </a:lnTo>
                  <a:lnTo>
                    <a:pt x="721301" y="1740426"/>
                  </a:lnTo>
                  <a:lnTo>
                    <a:pt x="699876" y="1736191"/>
                  </a:lnTo>
                  <a:lnTo>
                    <a:pt x="678716" y="1731427"/>
                  </a:lnTo>
                  <a:lnTo>
                    <a:pt x="657820" y="1726134"/>
                  </a:lnTo>
                  <a:lnTo>
                    <a:pt x="636660" y="1720576"/>
                  </a:lnTo>
                  <a:lnTo>
                    <a:pt x="616028" y="1714753"/>
                  </a:lnTo>
                  <a:lnTo>
                    <a:pt x="595662" y="1707607"/>
                  </a:lnTo>
                  <a:lnTo>
                    <a:pt x="575295" y="1700726"/>
                  </a:lnTo>
                  <a:lnTo>
                    <a:pt x="555193" y="1693051"/>
                  </a:lnTo>
                  <a:lnTo>
                    <a:pt x="535619" y="1684846"/>
                  </a:lnTo>
                  <a:lnTo>
                    <a:pt x="516046" y="1676377"/>
                  </a:lnTo>
                  <a:lnTo>
                    <a:pt x="496737" y="1667379"/>
                  </a:lnTo>
                  <a:lnTo>
                    <a:pt x="477958" y="1657851"/>
                  </a:lnTo>
                  <a:lnTo>
                    <a:pt x="458913" y="1647793"/>
                  </a:lnTo>
                  <a:lnTo>
                    <a:pt x="440663" y="1637472"/>
                  </a:lnTo>
                  <a:lnTo>
                    <a:pt x="422412" y="1626885"/>
                  </a:lnTo>
                  <a:lnTo>
                    <a:pt x="404161" y="1615505"/>
                  </a:lnTo>
                  <a:lnTo>
                    <a:pt x="386704" y="1603859"/>
                  </a:lnTo>
                  <a:lnTo>
                    <a:pt x="369511" y="1591949"/>
                  </a:lnTo>
                  <a:lnTo>
                    <a:pt x="352318" y="1579510"/>
                  </a:lnTo>
                  <a:lnTo>
                    <a:pt x="335655" y="1566542"/>
                  </a:lnTo>
                  <a:lnTo>
                    <a:pt x="319255" y="1553573"/>
                  </a:lnTo>
                  <a:lnTo>
                    <a:pt x="303121" y="1540075"/>
                  </a:lnTo>
                  <a:lnTo>
                    <a:pt x="287251" y="1525784"/>
                  </a:lnTo>
                  <a:lnTo>
                    <a:pt x="271909" y="1511492"/>
                  </a:lnTo>
                  <a:lnTo>
                    <a:pt x="256833" y="1496671"/>
                  </a:lnTo>
                  <a:lnTo>
                    <a:pt x="242285" y="1481585"/>
                  </a:lnTo>
                  <a:lnTo>
                    <a:pt x="227737" y="1466234"/>
                  </a:lnTo>
                  <a:lnTo>
                    <a:pt x="213983" y="1450619"/>
                  </a:lnTo>
                  <a:lnTo>
                    <a:pt x="200229" y="1434475"/>
                  </a:lnTo>
                  <a:lnTo>
                    <a:pt x="187004" y="1418066"/>
                  </a:lnTo>
                  <a:lnTo>
                    <a:pt x="174308" y="1401392"/>
                  </a:lnTo>
                  <a:lnTo>
                    <a:pt x="161876" y="1384453"/>
                  </a:lnTo>
                  <a:lnTo>
                    <a:pt x="149709" y="1366986"/>
                  </a:lnTo>
                  <a:lnTo>
                    <a:pt x="138071" y="1349253"/>
                  </a:lnTo>
                  <a:lnTo>
                    <a:pt x="126961" y="1331521"/>
                  </a:lnTo>
                  <a:lnTo>
                    <a:pt x="116117" y="1313259"/>
                  </a:lnTo>
                  <a:lnTo>
                    <a:pt x="105801" y="1294733"/>
                  </a:lnTo>
                  <a:lnTo>
                    <a:pt x="95750" y="1275941"/>
                  </a:lnTo>
                  <a:lnTo>
                    <a:pt x="86492" y="1256886"/>
                  </a:lnTo>
                  <a:lnTo>
                    <a:pt x="77499" y="1237565"/>
                  </a:lnTo>
                  <a:lnTo>
                    <a:pt x="69035" y="1217980"/>
                  </a:lnTo>
                  <a:lnTo>
                    <a:pt x="60836" y="1198130"/>
                  </a:lnTo>
                  <a:lnTo>
                    <a:pt x="53165" y="1178016"/>
                  </a:lnTo>
                  <a:lnTo>
                    <a:pt x="46023" y="1157902"/>
                  </a:lnTo>
                  <a:lnTo>
                    <a:pt x="39411" y="1137523"/>
                  </a:lnTo>
                  <a:lnTo>
                    <a:pt x="33327" y="1116879"/>
                  </a:lnTo>
                  <a:lnTo>
                    <a:pt x="27508" y="1095970"/>
                  </a:lnTo>
                  <a:lnTo>
                    <a:pt x="22483" y="1075062"/>
                  </a:lnTo>
                  <a:lnTo>
                    <a:pt x="17721" y="1053624"/>
                  </a:lnTo>
                  <a:lnTo>
                    <a:pt x="13754" y="1031922"/>
                  </a:lnTo>
                  <a:lnTo>
                    <a:pt x="10051" y="1010220"/>
                  </a:lnTo>
                  <a:lnTo>
                    <a:pt x="6877" y="988782"/>
                  </a:lnTo>
                  <a:lnTo>
                    <a:pt x="4496" y="966550"/>
                  </a:lnTo>
                  <a:lnTo>
                    <a:pt x="2380" y="944583"/>
                  </a:lnTo>
                  <a:lnTo>
                    <a:pt x="1322" y="922351"/>
                  </a:lnTo>
                  <a:lnTo>
                    <a:pt x="264" y="899590"/>
                  </a:lnTo>
                  <a:lnTo>
                    <a:pt x="0" y="877094"/>
                  </a:lnTo>
                  <a:lnTo>
                    <a:pt x="264" y="854598"/>
                  </a:lnTo>
                  <a:lnTo>
                    <a:pt x="1322" y="831837"/>
                  </a:lnTo>
                  <a:lnTo>
                    <a:pt x="2380" y="809605"/>
                  </a:lnTo>
                  <a:lnTo>
                    <a:pt x="4496" y="787373"/>
                  </a:lnTo>
                  <a:lnTo>
                    <a:pt x="6877" y="765406"/>
                  </a:lnTo>
                  <a:lnTo>
                    <a:pt x="10051" y="743439"/>
                  </a:lnTo>
                  <a:lnTo>
                    <a:pt x="13754" y="721737"/>
                  </a:lnTo>
                  <a:lnTo>
                    <a:pt x="17721" y="700564"/>
                  </a:lnTo>
                  <a:lnTo>
                    <a:pt x="22483" y="679126"/>
                  </a:lnTo>
                  <a:lnTo>
                    <a:pt x="27508" y="658218"/>
                  </a:lnTo>
                  <a:lnTo>
                    <a:pt x="33327" y="637309"/>
                  </a:lnTo>
                  <a:lnTo>
                    <a:pt x="39411" y="616401"/>
                  </a:lnTo>
                  <a:lnTo>
                    <a:pt x="46023" y="596022"/>
                  </a:lnTo>
                  <a:lnTo>
                    <a:pt x="53165" y="575643"/>
                  </a:lnTo>
                  <a:lnTo>
                    <a:pt x="60836" y="555528"/>
                  </a:lnTo>
                  <a:lnTo>
                    <a:pt x="69035" y="535943"/>
                  </a:lnTo>
                  <a:lnTo>
                    <a:pt x="77499" y="516358"/>
                  </a:lnTo>
                  <a:lnTo>
                    <a:pt x="86492" y="497038"/>
                  </a:lnTo>
                  <a:lnTo>
                    <a:pt x="95750" y="478247"/>
                  </a:lnTo>
                  <a:lnTo>
                    <a:pt x="105801" y="459455"/>
                  </a:lnTo>
                  <a:lnTo>
                    <a:pt x="116117" y="440929"/>
                  </a:lnTo>
                  <a:lnTo>
                    <a:pt x="126961" y="422667"/>
                  </a:lnTo>
                  <a:lnTo>
                    <a:pt x="138071" y="404935"/>
                  </a:lnTo>
                  <a:lnTo>
                    <a:pt x="149709" y="386938"/>
                  </a:lnTo>
                  <a:lnTo>
                    <a:pt x="161876" y="369735"/>
                  </a:lnTo>
                  <a:lnTo>
                    <a:pt x="174308" y="352796"/>
                  </a:lnTo>
                  <a:lnTo>
                    <a:pt x="187004" y="335858"/>
                  </a:lnTo>
                  <a:lnTo>
                    <a:pt x="200229" y="319449"/>
                  </a:lnTo>
                  <a:lnTo>
                    <a:pt x="213983" y="303569"/>
                  </a:lnTo>
                  <a:lnTo>
                    <a:pt x="227737" y="287424"/>
                  </a:lnTo>
                  <a:lnTo>
                    <a:pt x="242285" y="272074"/>
                  </a:lnTo>
                  <a:lnTo>
                    <a:pt x="256833" y="257253"/>
                  </a:lnTo>
                  <a:lnTo>
                    <a:pt x="271909" y="242432"/>
                  </a:lnTo>
                  <a:lnTo>
                    <a:pt x="287251" y="228404"/>
                  </a:lnTo>
                  <a:lnTo>
                    <a:pt x="303121" y="214113"/>
                  </a:lnTo>
                  <a:lnTo>
                    <a:pt x="319255" y="200615"/>
                  </a:lnTo>
                  <a:lnTo>
                    <a:pt x="335655" y="187117"/>
                  </a:lnTo>
                  <a:lnTo>
                    <a:pt x="352318" y="174413"/>
                  </a:lnTo>
                  <a:lnTo>
                    <a:pt x="369511" y="162239"/>
                  </a:lnTo>
                  <a:lnTo>
                    <a:pt x="386704" y="149799"/>
                  </a:lnTo>
                  <a:lnTo>
                    <a:pt x="404161" y="138154"/>
                  </a:lnTo>
                  <a:lnTo>
                    <a:pt x="422412" y="127303"/>
                  </a:lnTo>
                  <a:lnTo>
                    <a:pt x="440663" y="116452"/>
                  </a:lnTo>
                  <a:lnTo>
                    <a:pt x="458913" y="105865"/>
                  </a:lnTo>
                  <a:lnTo>
                    <a:pt x="477958" y="96337"/>
                  </a:lnTo>
                  <a:lnTo>
                    <a:pt x="496737" y="86545"/>
                  </a:lnTo>
                  <a:lnTo>
                    <a:pt x="516046" y="77811"/>
                  </a:lnTo>
                  <a:lnTo>
                    <a:pt x="535619" y="69077"/>
                  </a:lnTo>
                  <a:lnTo>
                    <a:pt x="555193" y="60873"/>
                  </a:lnTo>
                  <a:lnTo>
                    <a:pt x="575295" y="53197"/>
                  </a:lnTo>
                  <a:lnTo>
                    <a:pt x="595662" y="46051"/>
                  </a:lnTo>
                  <a:lnTo>
                    <a:pt x="616028" y="39435"/>
                  </a:lnTo>
                  <a:lnTo>
                    <a:pt x="636660" y="33348"/>
                  </a:lnTo>
                  <a:lnTo>
                    <a:pt x="657820" y="27525"/>
                  </a:lnTo>
                  <a:lnTo>
                    <a:pt x="678716" y="22496"/>
                  </a:lnTo>
                  <a:lnTo>
                    <a:pt x="699876" y="17997"/>
                  </a:lnTo>
                  <a:lnTo>
                    <a:pt x="721301" y="13763"/>
                  </a:lnTo>
                  <a:lnTo>
                    <a:pt x="742990" y="10057"/>
                  </a:lnTo>
                  <a:lnTo>
                    <a:pt x="764944" y="7146"/>
                  </a:lnTo>
                  <a:lnTo>
                    <a:pt x="786898" y="4764"/>
                  </a:lnTo>
                  <a:lnTo>
                    <a:pt x="809116" y="2382"/>
                  </a:lnTo>
                  <a:lnTo>
                    <a:pt x="831335" y="1323"/>
                  </a:lnTo>
                  <a:lnTo>
                    <a:pt x="853817" y="265"/>
                  </a:lnTo>
                  <a:lnTo>
                    <a:pt x="8763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slow" advClick="0" advTm="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323528" y="843558"/>
            <a:ext cx="28083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学讯通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家校沟通零距离</a:t>
            </a:r>
          </a:p>
        </p:txBody>
      </p:sp>
      <p:sp>
        <p:nvSpPr>
          <p:cNvPr id="186" name="标题 20"/>
          <p:cNvSpPr txBox="1"/>
          <p:nvPr/>
        </p:nvSpPr>
        <p:spPr bwMode="auto">
          <a:xfrm>
            <a:off x="683568" y="206375"/>
            <a:ext cx="4968552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59%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家校沟通难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——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BOSS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校长行业解决方案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187" name="组合 186"/>
          <p:cNvGrpSpPr/>
          <p:nvPr/>
        </p:nvGrpSpPr>
        <p:grpSpPr>
          <a:xfrm>
            <a:off x="251520" y="123478"/>
            <a:ext cx="364725" cy="428603"/>
            <a:chOff x="1114272" y="2626137"/>
            <a:chExt cx="624825" cy="734256"/>
          </a:xfrm>
        </p:grpSpPr>
        <p:sp>
          <p:nvSpPr>
            <p:cNvPr id="188" name="Freeform 170"/>
            <p:cNvSpPr/>
            <p:nvPr/>
          </p:nvSpPr>
          <p:spPr bwMode="auto">
            <a:xfrm>
              <a:off x="1114272" y="3203305"/>
              <a:ext cx="330064" cy="157088"/>
            </a:xfrm>
            <a:custGeom>
              <a:avLst/>
              <a:gdLst>
                <a:gd name="T0" fmla="*/ 52 w 105"/>
                <a:gd name="T1" fmla="*/ 0 h 50"/>
                <a:gd name="T2" fmla="*/ 0 w 105"/>
                <a:gd name="T3" fmla="*/ 50 h 50"/>
                <a:gd name="T4" fmla="*/ 105 w 105"/>
                <a:gd name="T5" fmla="*/ 50 h 50"/>
                <a:gd name="T6" fmla="*/ 52 w 105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" h="50">
                  <a:moveTo>
                    <a:pt x="52" y="0"/>
                  </a:moveTo>
                  <a:cubicBezTo>
                    <a:pt x="20" y="0"/>
                    <a:pt x="0" y="8"/>
                    <a:pt x="0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8"/>
                    <a:pt x="85" y="0"/>
                    <a:pt x="52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Oval 171"/>
            <p:cNvSpPr>
              <a:spLocks noChangeArrowheads="1"/>
            </p:cNvSpPr>
            <p:nvPr/>
          </p:nvSpPr>
          <p:spPr bwMode="auto">
            <a:xfrm>
              <a:off x="1193698" y="3007386"/>
              <a:ext cx="160620" cy="16061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Freeform 172"/>
            <p:cNvSpPr>
              <a:spLocks noEditPoints="1"/>
            </p:cNvSpPr>
            <p:nvPr/>
          </p:nvSpPr>
          <p:spPr bwMode="auto">
            <a:xfrm>
              <a:off x="1234295" y="2626137"/>
              <a:ext cx="504802" cy="441261"/>
            </a:xfrm>
            <a:custGeom>
              <a:avLst/>
              <a:gdLst>
                <a:gd name="T0" fmla="*/ 138 w 160"/>
                <a:gd name="T1" fmla="*/ 0 h 140"/>
                <a:gd name="T2" fmla="*/ 22 w 160"/>
                <a:gd name="T3" fmla="*/ 0 h 140"/>
                <a:gd name="T4" fmla="*/ 0 w 160"/>
                <a:gd name="T5" fmla="*/ 20 h 140"/>
                <a:gd name="T6" fmla="*/ 0 w 160"/>
                <a:gd name="T7" fmla="*/ 80 h 140"/>
                <a:gd name="T8" fmla="*/ 22 w 160"/>
                <a:gd name="T9" fmla="*/ 101 h 140"/>
                <a:gd name="T10" fmla="*/ 80 w 160"/>
                <a:gd name="T11" fmla="*/ 101 h 140"/>
                <a:gd name="T12" fmla="*/ 55 w 160"/>
                <a:gd name="T13" fmla="*/ 140 h 140"/>
                <a:gd name="T14" fmla="*/ 108 w 160"/>
                <a:gd name="T15" fmla="*/ 101 h 140"/>
                <a:gd name="T16" fmla="*/ 138 w 160"/>
                <a:gd name="T17" fmla="*/ 101 h 140"/>
                <a:gd name="T18" fmla="*/ 160 w 160"/>
                <a:gd name="T19" fmla="*/ 80 h 140"/>
                <a:gd name="T20" fmla="*/ 160 w 160"/>
                <a:gd name="T21" fmla="*/ 20 h 140"/>
                <a:gd name="T22" fmla="*/ 138 w 160"/>
                <a:gd name="T23" fmla="*/ 0 h 140"/>
                <a:gd name="T24" fmla="*/ 135 w 160"/>
                <a:gd name="T25" fmla="*/ 66 h 140"/>
                <a:gd name="T26" fmla="*/ 25 w 160"/>
                <a:gd name="T27" fmla="*/ 66 h 140"/>
                <a:gd name="T28" fmla="*/ 25 w 160"/>
                <a:gd name="T29" fmla="*/ 57 h 140"/>
                <a:gd name="T30" fmla="*/ 135 w 160"/>
                <a:gd name="T31" fmla="*/ 57 h 140"/>
                <a:gd name="T32" fmla="*/ 135 w 160"/>
                <a:gd name="T33" fmla="*/ 66 h 140"/>
                <a:gd name="T34" fmla="*/ 135 w 160"/>
                <a:gd name="T35" fmla="*/ 44 h 140"/>
                <a:gd name="T36" fmla="*/ 25 w 160"/>
                <a:gd name="T37" fmla="*/ 44 h 140"/>
                <a:gd name="T38" fmla="*/ 25 w 160"/>
                <a:gd name="T39" fmla="*/ 36 h 140"/>
                <a:gd name="T40" fmla="*/ 135 w 160"/>
                <a:gd name="T41" fmla="*/ 36 h 140"/>
                <a:gd name="T42" fmla="*/ 135 w 160"/>
                <a:gd name="T43" fmla="*/ 4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0" h="140">
                  <a:moveTo>
                    <a:pt x="138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1"/>
                    <a:pt x="10" y="101"/>
                    <a:pt x="22" y="101"/>
                  </a:cubicBezTo>
                  <a:cubicBezTo>
                    <a:pt x="80" y="101"/>
                    <a:pt x="80" y="101"/>
                    <a:pt x="80" y="101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38" y="101"/>
                    <a:pt x="138" y="101"/>
                    <a:pt x="138" y="101"/>
                  </a:cubicBezTo>
                  <a:cubicBezTo>
                    <a:pt x="150" y="101"/>
                    <a:pt x="160" y="91"/>
                    <a:pt x="160" y="80"/>
                  </a:cubicBezTo>
                  <a:cubicBezTo>
                    <a:pt x="160" y="20"/>
                    <a:pt x="160" y="20"/>
                    <a:pt x="160" y="20"/>
                  </a:cubicBezTo>
                  <a:cubicBezTo>
                    <a:pt x="160" y="9"/>
                    <a:pt x="150" y="0"/>
                    <a:pt x="138" y="0"/>
                  </a:cubicBezTo>
                  <a:close/>
                  <a:moveTo>
                    <a:pt x="135" y="66"/>
                  </a:moveTo>
                  <a:cubicBezTo>
                    <a:pt x="25" y="66"/>
                    <a:pt x="25" y="66"/>
                    <a:pt x="25" y="66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135" y="57"/>
                    <a:pt x="135" y="57"/>
                    <a:pt x="135" y="57"/>
                  </a:cubicBezTo>
                  <a:lnTo>
                    <a:pt x="135" y="66"/>
                  </a:lnTo>
                  <a:close/>
                  <a:moveTo>
                    <a:pt x="135" y="44"/>
                  </a:moveTo>
                  <a:cubicBezTo>
                    <a:pt x="25" y="44"/>
                    <a:pt x="25" y="44"/>
                    <a:pt x="25" y="44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135" y="36"/>
                    <a:pt x="135" y="36"/>
                    <a:pt x="135" y="36"/>
                  </a:cubicBezTo>
                  <a:lnTo>
                    <a:pt x="135" y="4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5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123478"/>
            <a:ext cx="999877" cy="430972"/>
          </a:xfrm>
          <a:prstGeom prst="rect">
            <a:avLst/>
          </a:prstGeom>
          <a:noFill/>
        </p:spPr>
      </p:pic>
      <p:cxnSp>
        <p:nvCxnSpPr>
          <p:cNvPr id="116" name="直接连接符 115"/>
          <p:cNvCxnSpPr/>
          <p:nvPr/>
        </p:nvCxnSpPr>
        <p:spPr>
          <a:xfrm>
            <a:off x="179512" y="771550"/>
            <a:ext cx="2592288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" name="组合 193"/>
          <p:cNvGrpSpPr/>
          <p:nvPr/>
        </p:nvGrpSpPr>
        <p:grpSpPr>
          <a:xfrm>
            <a:off x="1547664" y="1347614"/>
            <a:ext cx="5938609" cy="3600400"/>
            <a:chOff x="1547664" y="1275606"/>
            <a:chExt cx="5938609" cy="3600400"/>
          </a:xfrm>
        </p:grpSpPr>
        <p:grpSp>
          <p:nvGrpSpPr>
            <p:cNvPr id="62" name="组合 61"/>
            <p:cNvGrpSpPr/>
            <p:nvPr/>
          </p:nvGrpSpPr>
          <p:grpSpPr>
            <a:xfrm>
              <a:off x="3691086" y="2715078"/>
              <a:ext cx="1819565" cy="1249427"/>
              <a:chOff x="4757119" y="3484015"/>
              <a:chExt cx="2677285" cy="1838391"/>
            </a:xfrm>
          </p:grpSpPr>
          <p:cxnSp>
            <p:nvCxnSpPr>
              <p:cNvPr id="64" name="直接连接符 16"/>
              <p:cNvCxnSpPr/>
              <p:nvPr/>
            </p:nvCxnSpPr>
            <p:spPr bwMode="auto">
              <a:xfrm>
                <a:off x="5018774" y="5322406"/>
                <a:ext cx="2178340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15"/>
              <p:cNvCxnSpPr/>
              <p:nvPr/>
            </p:nvCxnSpPr>
            <p:spPr bwMode="auto">
              <a:xfrm flipH="1" flipV="1">
                <a:off x="6663645" y="3488663"/>
                <a:ext cx="770759" cy="1201966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13"/>
              <p:cNvCxnSpPr/>
              <p:nvPr/>
            </p:nvCxnSpPr>
            <p:spPr bwMode="auto">
              <a:xfrm flipV="1">
                <a:off x="4757119" y="3484015"/>
                <a:ext cx="762023" cy="120661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70" name="文本框 17"/>
            <p:cNvSpPr txBox="1">
              <a:spLocks noChangeArrowheads="1"/>
            </p:cNvSpPr>
            <p:nvPr/>
          </p:nvSpPr>
          <p:spPr bwMode="auto">
            <a:xfrm>
              <a:off x="4178181" y="3621673"/>
              <a:ext cx="825867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微信公众号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1" name="文本框 18"/>
            <p:cNvSpPr txBox="1">
              <a:spLocks noChangeArrowheads="1"/>
            </p:cNvSpPr>
            <p:nvPr/>
          </p:nvSpPr>
          <p:spPr bwMode="auto">
            <a:xfrm>
              <a:off x="2446020" y="1307974"/>
              <a:ext cx="12618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便捷的家校沟通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2" name="文本框 19"/>
            <p:cNvSpPr txBox="1">
              <a:spLocks noChangeArrowheads="1"/>
            </p:cNvSpPr>
            <p:nvPr/>
          </p:nvSpPr>
          <p:spPr bwMode="auto">
            <a:xfrm>
              <a:off x="5580112" y="1275606"/>
              <a:ext cx="12618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及时的通知提醒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3" name="文本框 20"/>
            <p:cNvSpPr txBox="1">
              <a:spLocks noChangeArrowheads="1"/>
            </p:cNvSpPr>
            <p:nvPr/>
          </p:nvSpPr>
          <p:spPr bwMode="auto">
            <a:xfrm>
              <a:off x="2658849" y="1668014"/>
              <a:ext cx="72327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微信客服</a:t>
              </a:r>
            </a:p>
          </p:txBody>
        </p:sp>
        <p:sp>
          <p:nvSpPr>
            <p:cNvPr id="74" name="文本框 21"/>
            <p:cNvSpPr txBox="1">
              <a:spLocks noChangeArrowheads="1"/>
            </p:cNvSpPr>
            <p:nvPr/>
          </p:nvSpPr>
          <p:spPr bwMode="auto">
            <a:xfrm>
              <a:off x="2653634" y="1885786"/>
              <a:ext cx="72327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</a:lstStyle>
            <a:p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宋体" panose="02010600030101010101" pitchFamily="2" charset="-122"/>
                </a:rPr>
                <a:t>优惠报班</a:t>
              </a:r>
            </a:p>
          </p:txBody>
        </p:sp>
        <p:sp>
          <p:nvSpPr>
            <p:cNvPr id="75" name="文本框 58"/>
            <p:cNvSpPr txBox="1">
              <a:spLocks noChangeArrowheads="1"/>
            </p:cNvSpPr>
            <p:nvPr/>
          </p:nvSpPr>
          <p:spPr bwMode="auto">
            <a:xfrm>
              <a:off x="5874313" y="1637559"/>
              <a:ext cx="857927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到离校提醒</a:t>
              </a:r>
            </a:p>
          </p:txBody>
        </p:sp>
        <p:sp>
          <p:nvSpPr>
            <p:cNvPr id="76" name="文本框 59"/>
            <p:cNvSpPr txBox="1">
              <a:spLocks noChangeArrowheads="1"/>
            </p:cNvSpPr>
            <p:nvPr/>
          </p:nvSpPr>
          <p:spPr bwMode="auto">
            <a:xfrm>
              <a:off x="5856616" y="2344693"/>
              <a:ext cx="72327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上课提醒</a:t>
              </a:r>
            </a:p>
          </p:txBody>
        </p:sp>
        <p:sp>
          <p:nvSpPr>
            <p:cNvPr id="77" name="文本框 60"/>
            <p:cNvSpPr txBox="1">
              <a:spLocks noChangeArrowheads="1"/>
            </p:cNvSpPr>
            <p:nvPr/>
          </p:nvSpPr>
          <p:spPr bwMode="auto">
            <a:xfrm>
              <a:off x="5874313" y="1849442"/>
              <a:ext cx="72327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</a:lstStyle>
            <a:p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点评提醒</a:t>
              </a:r>
            </a:p>
          </p:txBody>
        </p:sp>
        <p:sp>
          <p:nvSpPr>
            <p:cNvPr id="80" name="文本框 61"/>
            <p:cNvSpPr txBox="1">
              <a:spLocks noChangeArrowheads="1"/>
            </p:cNvSpPr>
            <p:nvPr/>
          </p:nvSpPr>
          <p:spPr bwMode="auto">
            <a:xfrm>
              <a:off x="5863090" y="2569522"/>
              <a:ext cx="72327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扣费提醒</a:t>
              </a:r>
            </a:p>
          </p:txBody>
        </p:sp>
        <p:sp>
          <p:nvSpPr>
            <p:cNvPr id="81" name="文本框 62"/>
            <p:cNvSpPr txBox="1">
              <a:spLocks noChangeArrowheads="1"/>
            </p:cNvSpPr>
            <p:nvPr/>
          </p:nvSpPr>
          <p:spPr bwMode="auto">
            <a:xfrm>
              <a:off x="5874313" y="2071250"/>
              <a:ext cx="72327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</a:lstStyle>
            <a:p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促销提醒</a:t>
              </a:r>
            </a:p>
          </p:txBody>
        </p:sp>
        <p:sp>
          <p:nvSpPr>
            <p:cNvPr id="84" name="文本框 22"/>
            <p:cNvSpPr txBox="1">
              <a:spLocks noChangeArrowheads="1"/>
            </p:cNvSpPr>
            <p:nvPr/>
          </p:nvSpPr>
          <p:spPr bwMode="auto">
            <a:xfrm>
              <a:off x="2699792" y="4227934"/>
              <a:ext cx="108012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教学可视化</a:t>
              </a:r>
            </a:p>
          </p:txBody>
        </p:sp>
        <p:sp>
          <p:nvSpPr>
            <p:cNvPr id="87" name="文本框 23"/>
            <p:cNvSpPr txBox="1">
              <a:spLocks noChangeArrowheads="1"/>
            </p:cNvSpPr>
            <p:nvPr/>
          </p:nvSpPr>
          <p:spPr bwMode="auto">
            <a:xfrm>
              <a:off x="5364088" y="4238967"/>
              <a:ext cx="11052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消费透明化</a:t>
              </a:r>
            </a:p>
          </p:txBody>
        </p:sp>
        <p:sp>
          <p:nvSpPr>
            <p:cNvPr id="90" name="文本框 24"/>
            <p:cNvSpPr txBox="1">
              <a:spLocks noChangeArrowheads="1"/>
            </p:cNvSpPr>
            <p:nvPr/>
          </p:nvSpPr>
          <p:spPr bwMode="auto">
            <a:xfrm>
              <a:off x="3923928" y="2366759"/>
              <a:ext cx="141577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便捷沟通及时提醒</a:t>
              </a:r>
            </a:p>
          </p:txBody>
        </p:sp>
        <p:sp>
          <p:nvSpPr>
            <p:cNvPr id="91" name="文本框 26"/>
            <p:cNvSpPr txBox="1">
              <a:spLocks noChangeArrowheads="1"/>
            </p:cNvSpPr>
            <p:nvPr/>
          </p:nvSpPr>
          <p:spPr bwMode="auto">
            <a:xfrm>
              <a:off x="1547664" y="3329429"/>
              <a:ext cx="957313" cy="15465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课程查询     </a:t>
              </a:r>
              <a:endPara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成绩查询</a:t>
              </a:r>
              <a:endPara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学习点评    </a:t>
              </a:r>
              <a:endPara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成长记录</a:t>
              </a:r>
              <a:endPara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宋体" panose="02010600030101010101" pitchFamily="2" charset="-122"/>
                </a:rPr>
                <a:t>学校资讯</a:t>
              </a:r>
              <a:endPara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2" name="文本框 31"/>
            <p:cNvSpPr txBox="1">
              <a:spLocks noChangeArrowheads="1"/>
            </p:cNvSpPr>
            <p:nvPr/>
          </p:nvSpPr>
          <p:spPr bwMode="auto">
            <a:xfrm>
              <a:off x="6737350" y="3510188"/>
              <a:ext cx="748923" cy="82420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</a:lstStyle>
            <a:p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宋体" panose="02010600030101010101" pitchFamily="2" charset="-122"/>
                </a:rPr>
                <a:t>消费查询</a:t>
              </a:r>
            </a:p>
            <a:p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宋体" panose="02010600030101010101" pitchFamily="2" charset="-122"/>
                </a:rPr>
                <a:t>剩余课时</a:t>
              </a:r>
            </a:p>
            <a:p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宋体" panose="02010600030101010101" pitchFamily="2" charset="-122"/>
                </a:rPr>
                <a:t>微信支付</a:t>
              </a:r>
              <a:endPara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3" name="椭圆 92"/>
            <p:cNvSpPr/>
            <p:nvPr/>
          </p:nvSpPr>
          <p:spPr bwMode="auto">
            <a:xfrm>
              <a:off x="6639372" y="3658635"/>
              <a:ext cx="72081" cy="7336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94" name="椭圆 93"/>
            <p:cNvSpPr/>
            <p:nvPr/>
          </p:nvSpPr>
          <p:spPr bwMode="auto">
            <a:xfrm>
              <a:off x="6639372" y="3902452"/>
              <a:ext cx="72081" cy="7336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95" name="椭圆 94"/>
            <p:cNvSpPr/>
            <p:nvPr/>
          </p:nvSpPr>
          <p:spPr bwMode="auto">
            <a:xfrm>
              <a:off x="6639372" y="4146268"/>
              <a:ext cx="72081" cy="7336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96" name="椭圆 95"/>
            <p:cNvSpPr/>
            <p:nvPr/>
          </p:nvSpPr>
          <p:spPr bwMode="auto">
            <a:xfrm>
              <a:off x="5830115" y="1696621"/>
              <a:ext cx="72081" cy="7249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97" name="椭圆 96"/>
            <p:cNvSpPr/>
            <p:nvPr/>
          </p:nvSpPr>
          <p:spPr bwMode="auto">
            <a:xfrm>
              <a:off x="5830115" y="1940437"/>
              <a:ext cx="72081" cy="7249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98" name="椭圆 97"/>
            <p:cNvSpPr/>
            <p:nvPr/>
          </p:nvSpPr>
          <p:spPr bwMode="auto">
            <a:xfrm>
              <a:off x="5830115" y="2184253"/>
              <a:ext cx="72081" cy="7249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99" name="椭圆 98"/>
            <p:cNvSpPr/>
            <p:nvPr/>
          </p:nvSpPr>
          <p:spPr bwMode="auto">
            <a:xfrm>
              <a:off x="5830115" y="2416701"/>
              <a:ext cx="72081" cy="7249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00" name="椭圆 99"/>
            <p:cNvSpPr/>
            <p:nvPr/>
          </p:nvSpPr>
          <p:spPr bwMode="auto">
            <a:xfrm>
              <a:off x="5830115" y="2660517"/>
              <a:ext cx="72081" cy="7249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01" name="椭圆 100"/>
            <p:cNvSpPr/>
            <p:nvPr/>
          </p:nvSpPr>
          <p:spPr bwMode="auto">
            <a:xfrm>
              <a:off x="3454059" y="1740022"/>
              <a:ext cx="72081" cy="72498"/>
            </a:xfrm>
            <a:prstGeom prst="ellipse">
              <a:avLst/>
            </a:prstGeom>
            <a:solidFill>
              <a:srgbClr val="FA92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02" name="椭圆 101"/>
            <p:cNvSpPr/>
            <p:nvPr/>
          </p:nvSpPr>
          <p:spPr bwMode="auto">
            <a:xfrm>
              <a:off x="3454059" y="1983839"/>
              <a:ext cx="72081" cy="72498"/>
            </a:xfrm>
            <a:prstGeom prst="ellipse">
              <a:avLst/>
            </a:prstGeom>
            <a:solidFill>
              <a:srgbClr val="FA92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03" name="椭圆 102"/>
            <p:cNvSpPr/>
            <p:nvPr/>
          </p:nvSpPr>
          <p:spPr bwMode="auto">
            <a:xfrm>
              <a:off x="2339679" y="3957539"/>
              <a:ext cx="72081" cy="72498"/>
            </a:xfrm>
            <a:prstGeom prst="ellipse">
              <a:avLst/>
            </a:prstGeom>
            <a:solidFill>
              <a:srgbClr val="FA92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04" name="椭圆 103"/>
            <p:cNvSpPr/>
            <p:nvPr/>
          </p:nvSpPr>
          <p:spPr bwMode="auto">
            <a:xfrm>
              <a:off x="2339679" y="4201355"/>
              <a:ext cx="72081" cy="72498"/>
            </a:xfrm>
            <a:prstGeom prst="ellipse">
              <a:avLst/>
            </a:prstGeom>
            <a:solidFill>
              <a:srgbClr val="FA92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05" name="椭圆 104"/>
            <p:cNvSpPr/>
            <p:nvPr/>
          </p:nvSpPr>
          <p:spPr bwMode="auto">
            <a:xfrm>
              <a:off x="2339679" y="4445172"/>
              <a:ext cx="72081" cy="72498"/>
            </a:xfrm>
            <a:prstGeom prst="ellipse">
              <a:avLst/>
            </a:prstGeom>
            <a:solidFill>
              <a:srgbClr val="FA92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06" name="椭圆 105"/>
            <p:cNvSpPr/>
            <p:nvPr/>
          </p:nvSpPr>
          <p:spPr bwMode="auto">
            <a:xfrm>
              <a:off x="2339679" y="3476245"/>
              <a:ext cx="72081" cy="72498"/>
            </a:xfrm>
            <a:prstGeom prst="ellipse">
              <a:avLst/>
            </a:prstGeom>
            <a:solidFill>
              <a:srgbClr val="FA92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07" name="椭圆 106"/>
            <p:cNvSpPr/>
            <p:nvPr/>
          </p:nvSpPr>
          <p:spPr bwMode="auto">
            <a:xfrm>
              <a:off x="2339679" y="3720061"/>
              <a:ext cx="72081" cy="72498"/>
            </a:xfrm>
            <a:prstGeom prst="ellipse">
              <a:avLst/>
            </a:prstGeom>
            <a:solidFill>
              <a:srgbClr val="FA92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grpSp>
          <p:nvGrpSpPr>
            <p:cNvPr id="119" name="组合 118"/>
            <p:cNvGrpSpPr/>
            <p:nvPr/>
          </p:nvGrpSpPr>
          <p:grpSpPr>
            <a:xfrm>
              <a:off x="5508104" y="3363838"/>
              <a:ext cx="813600" cy="812165"/>
              <a:chOff x="403" y="7783"/>
              <a:chExt cx="1030" cy="1029"/>
            </a:xfrm>
          </p:grpSpPr>
          <p:sp>
            <p:nvSpPr>
              <p:cNvPr id="120" name="Freeform 659"/>
              <p:cNvSpPr/>
              <p:nvPr/>
            </p:nvSpPr>
            <p:spPr bwMode="auto">
              <a:xfrm>
                <a:off x="403" y="8428"/>
                <a:ext cx="1030" cy="384"/>
              </a:xfrm>
              <a:custGeom>
                <a:avLst/>
                <a:gdLst>
                  <a:gd name="T0" fmla="*/ 64 w 128"/>
                  <a:gd name="T1" fmla="*/ 0 h 48"/>
                  <a:gd name="T2" fmla="*/ 4 w 128"/>
                  <a:gd name="T3" fmla="*/ 25 h 48"/>
                  <a:gd name="T4" fmla="*/ 0 w 128"/>
                  <a:gd name="T5" fmla="*/ 36 h 48"/>
                  <a:gd name="T6" fmla="*/ 0 w 128"/>
                  <a:gd name="T7" fmla="*/ 40 h 48"/>
                  <a:gd name="T8" fmla="*/ 8 w 128"/>
                  <a:gd name="T9" fmla="*/ 48 h 48"/>
                  <a:gd name="T10" fmla="*/ 120 w 128"/>
                  <a:gd name="T11" fmla="*/ 48 h 48"/>
                  <a:gd name="T12" fmla="*/ 128 w 128"/>
                  <a:gd name="T13" fmla="*/ 40 h 48"/>
                  <a:gd name="T14" fmla="*/ 128 w 128"/>
                  <a:gd name="T15" fmla="*/ 36 h 48"/>
                  <a:gd name="T16" fmla="*/ 124 w 128"/>
                  <a:gd name="T17" fmla="*/ 25 h 48"/>
                  <a:gd name="T18" fmla="*/ 64 w 128"/>
                  <a:gd name="T1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" h="48">
                    <a:moveTo>
                      <a:pt x="64" y="0"/>
                    </a:moveTo>
                    <a:cubicBezTo>
                      <a:pt x="40" y="0"/>
                      <a:pt x="19" y="10"/>
                      <a:pt x="4" y="25"/>
                    </a:cubicBezTo>
                    <a:cubicBezTo>
                      <a:pt x="3" y="27"/>
                      <a:pt x="0" y="29"/>
                      <a:pt x="0" y="36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4"/>
                      <a:pt x="4" y="48"/>
                      <a:pt x="8" y="48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4" y="48"/>
                      <a:pt x="128" y="44"/>
                      <a:pt x="128" y="40"/>
                    </a:cubicBezTo>
                    <a:cubicBezTo>
                      <a:pt x="128" y="36"/>
                      <a:pt x="128" y="36"/>
                      <a:pt x="128" y="36"/>
                    </a:cubicBezTo>
                    <a:cubicBezTo>
                      <a:pt x="128" y="30"/>
                      <a:pt x="125" y="27"/>
                      <a:pt x="124" y="25"/>
                    </a:cubicBezTo>
                    <a:cubicBezTo>
                      <a:pt x="109" y="10"/>
                      <a:pt x="88" y="0"/>
                      <a:pt x="64" y="0"/>
                    </a:cubicBezTo>
                  </a:path>
                </a:pathLst>
              </a:custGeom>
              <a:solidFill>
                <a:srgbClr val="119B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660"/>
              <p:cNvSpPr/>
              <p:nvPr/>
            </p:nvSpPr>
            <p:spPr bwMode="auto">
              <a:xfrm>
                <a:off x="651" y="8428"/>
                <a:ext cx="530" cy="160"/>
              </a:xfrm>
              <a:custGeom>
                <a:avLst/>
                <a:gdLst>
                  <a:gd name="T0" fmla="*/ 66 w 66"/>
                  <a:gd name="T1" fmla="*/ 7 h 20"/>
                  <a:gd name="T2" fmla="*/ 33 w 66"/>
                  <a:gd name="T3" fmla="*/ 0 h 20"/>
                  <a:gd name="T4" fmla="*/ 0 w 66"/>
                  <a:gd name="T5" fmla="*/ 7 h 20"/>
                  <a:gd name="T6" fmla="*/ 33 w 66"/>
                  <a:gd name="T7" fmla="*/ 20 h 20"/>
                  <a:gd name="T8" fmla="*/ 66 w 66"/>
                  <a:gd name="T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20">
                    <a:moveTo>
                      <a:pt x="66" y="7"/>
                    </a:moveTo>
                    <a:cubicBezTo>
                      <a:pt x="56" y="2"/>
                      <a:pt x="45" y="0"/>
                      <a:pt x="33" y="0"/>
                    </a:cubicBezTo>
                    <a:cubicBezTo>
                      <a:pt x="21" y="0"/>
                      <a:pt x="10" y="2"/>
                      <a:pt x="0" y="7"/>
                    </a:cubicBezTo>
                    <a:cubicBezTo>
                      <a:pt x="9" y="15"/>
                      <a:pt x="20" y="20"/>
                      <a:pt x="33" y="20"/>
                    </a:cubicBezTo>
                    <a:cubicBezTo>
                      <a:pt x="46" y="20"/>
                      <a:pt x="57" y="15"/>
                      <a:pt x="66" y="7"/>
                    </a:cubicBezTo>
                  </a:path>
                </a:pathLst>
              </a:custGeom>
              <a:solidFill>
                <a:srgbClr val="3449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661"/>
              <p:cNvSpPr/>
              <p:nvPr/>
            </p:nvSpPr>
            <p:spPr bwMode="auto">
              <a:xfrm>
                <a:off x="562" y="7783"/>
                <a:ext cx="707" cy="547"/>
              </a:xfrm>
              <a:custGeom>
                <a:avLst/>
                <a:gdLst>
                  <a:gd name="T0" fmla="*/ 56 w 88"/>
                  <a:gd name="T1" fmla="*/ 0 h 68"/>
                  <a:gd name="T2" fmla="*/ 32 w 88"/>
                  <a:gd name="T3" fmla="*/ 0 h 68"/>
                  <a:gd name="T4" fmla="*/ 0 w 88"/>
                  <a:gd name="T5" fmla="*/ 32 h 68"/>
                  <a:gd name="T6" fmla="*/ 0 w 88"/>
                  <a:gd name="T7" fmla="*/ 36 h 68"/>
                  <a:gd name="T8" fmla="*/ 32 w 88"/>
                  <a:gd name="T9" fmla="*/ 68 h 68"/>
                  <a:gd name="T10" fmla="*/ 56 w 88"/>
                  <a:gd name="T11" fmla="*/ 68 h 68"/>
                  <a:gd name="T12" fmla="*/ 88 w 88"/>
                  <a:gd name="T13" fmla="*/ 36 h 68"/>
                  <a:gd name="T14" fmla="*/ 88 w 88"/>
                  <a:gd name="T15" fmla="*/ 32 h 68"/>
                  <a:gd name="T16" fmla="*/ 56 w 88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68">
                    <a:moveTo>
                      <a:pt x="56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54"/>
                      <a:pt x="14" y="68"/>
                      <a:pt x="32" y="68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74" y="68"/>
                      <a:pt x="88" y="54"/>
                      <a:pt x="88" y="36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14"/>
                      <a:pt x="74" y="0"/>
                      <a:pt x="56" y="0"/>
                    </a:cubicBezTo>
                  </a:path>
                </a:pathLst>
              </a:custGeom>
              <a:solidFill>
                <a:srgbClr val="202D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662"/>
              <p:cNvSpPr/>
              <p:nvPr/>
            </p:nvSpPr>
            <p:spPr bwMode="auto">
              <a:xfrm>
                <a:off x="627" y="7946"/>
                <a:ext cx="581" cy="578"/>
              </a:xfrm>
              <a:custGeom>
                <a:avLst/>
                <a:gdLst>
                  <a:gd name="T0" fmla="*/ 0 w 72"/>
                  <a:gd name="T1" fmla="*/ 0 h 72"/>
                  <a:gd name="T2" fmla="*/ 0 w 72"/>
                  <a:gd name="T3" fmla="*/ 36 h 72"/>
                  <a:gd name="T4" fmla="*/ 36 w 72"/>
                  <a:gd name="T5" fmla="*/ 72 h 72"/>
                  <a:gd name="T6" fmla="*/ 72 w 72"/>
                  <a:gd name="T7" fmla="*/ 36 h 72"/>
                  <a:gd name="T8" fmla="*/ 72 w 72"/>
                  <a:gd name="T9" fmla="*/ 0 h 72"/>
                  <a:gd name="T10" fmla="*/ 0 w 72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72">
                    <a:moveTo>
                      <a:pt x="0" y="0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56"/>
                      <a:pt x="16" y="72"/>
                      <a:pt x="36" y="72"/>
                    </a:cubicBezTo>
                    <a:cubicBezTo>
                      <a:pt x="56" y="72"/>
                      <a:pt x="72" y="56"/>
                      <a:pt x="72" y="36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7D7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663"/>
              <p:cNvSpPr/>
              <p:nvPr/>
            </p:nvSpPr>
            <p:spPr bwMode="auto">
              <a:xfrm>
                <a:off x="627" y="8204"/>
                <a:ext cx="581" cy="319"/>
              </a:xfrm>
              <a:custGeom>
                <a:avLst/>
                <a:gdLst>
                  <a:gd name="T0" fmla="*/ 72 w 72"/>
                  <a:gd name="T1" fmla="*/ 0 h 40"/>
                  <a:gd name="T2" fmla="*/ 36 w 72"/>
                  <a:gd name="T3" fmla="*/ 36 h 40"/>
                  <a:gd name="T4" fmla="*/ 0 w 72"/>
                  <a:gd name="T5" fmla="*/ 0 h 40"/>
                  <a:gd name="T6" fmla="*/ 0 w 72"/>
                  <a:gd name="T7" fmla="*/ 4 h 40"/>
                  <a:gd name="T8" fmla="*/ 36 w 72"/>
                  <a:gd name="T9" fmla="*/ 40 h 40"/>
                  <a:gd name="T10" fmla="*/ 72 w 72"/>
                  <a:gd name="T11" fmla="*/ 4 h 40"/>
                  <a:gd name="T12" fmla="*/ 72 w 72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40">
                    <a:moveTo>
                      <a:pt x="72" y="0"/>
                    </a:moveTo>
                    <a:cubicBezTo>
                      <a:pt x="72" y="20"/>
                      <a:pt x="56" y="36"/>
                      <a:pt x="36" y="36"/>
                    </a:cubicBezTo>
                    <a:cubicBezTo>
                      <a:pt x="16" y="36"/>
                      <a:pt x="0" y="2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4"/>
                      <a:pt x="16" y="40"/>
                      <a:pt x="36" y="40"/>
                    </a:cubicBezTo>
                    <a:cubicBezTo>
                      <a:pt x="56" y="40"/>
                      <a:pt x="72" y="24"/>
                      <a:pt x="72" y="4"/>
                    </a:cubicBezTo>
                    <a:cubicBezTo>
                      <a:pt x="72" y="0"/>
                      <a:pt x="72" y="0"/>
                      <a:pt x="72" y="0"/>
                    </a:cubicBezTo>
                  </a:path>
                </a:pathLst>
              </a:custGeom>
              <a:solidFill>
                <a:srgbClr val="DEC1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664"/>
              <p:cNvSpPr/>
              <p:nvPr/>
            </p:nvSpPr>
            <p:spPr bwMode="auto">
              <a:xfrm>
                <a:off x="562" y="7783"/>
                <a:ext cx="707" cy="357"/>
              </a:xfrm>
              <a:custGeom>
                <a:avLst/>
                <a:gdLst>
                  <a:gd name="T0" fmla="*/ 88 w 88"/>
                  <a:gd name="T1" fmla="*/ 32 h 44"/>
                  <a:gd name="T2" fmla="*/ 56 w 88"/>
                  <a:gd name="T3" fmla="*/ 0 h 44"/>
                  <a:gd name="T4" fmla="*/ 32 w 88"/>
                  <a:gd name="T5" fmla="*/ 0 h 44"/>
                  <a:gd name="T6" fmla="*/ 0 w 88"/>
                  <a:gd name="T7" fmla="*/ 32 h 44"/>
                  <a:gd name="T8" fmla="*/ 0 w 88"/>
                  <a:gd name="T9" fmla="*/ 36 h 44"/>
                  <a:gd name="T10" fmla="*/ 0 w 88"/>
                  <a:gd name="T11" fmla="*/ 41 h 44"/>
                  <a:gd name="T12" fmla="*/ 30 w 88"/>
                  <a:gd name="T13" fmla="*/ 20 h 44"/>
                  <a:gd name="T14" fmla="*/ 80 w 88"/>
                  <a:gd name="T15" fmla="*/ 44 h 44"/>
                  <a:gd name="T16" fmla="*/ 87 w 88"/>
                  <a:gd name="T17" fmla="*/ 44 h 44"/>
                  <a:gd name="T18" fmla="*/ 88 w 88"/>
                  <a:gd name="T19" fmla="*/ 36 h 44"/>
                  <a:gd name="T20" fmla="*/ 88 w 88"/>
                  <a:gd name="T21" fmla="*/ 3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8" h="44">
                    <a:moveTo>
                      <a:pt x="88" y="32"/>
                    </a:moveTo>
                    <a:cubicBezTo>
                      <a:pt x="88" y="14"/>
                      <a:pt x="74" y="0"/>
                      <a:pt x="56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8"/>
                      <a:pt x="0" y="39"/>
                      <a:pt x="0" y="41"/>
                    </a:cubicBezTo>
                    <a:cubicBezTo>
                      <a:pt x="12" y="37"/>
                      <a:pt x="22" y="29"/>
                      <a:pt x="30" y="20"/>
                    </a:cubicBezTo>
                    <a:cubicBezTo>
                      <a:pt x="42" y="35"/>
                      <a:pt x="60" y="44"/>
                      <a:pt x="80" y="44"/>
                    </a:cubicBezTo>
                    <a:cubicBezTo>
                      <a:pt x="82" y="44"/>
                      <a:pt x="85" y="44"/>
                      <a:pt x="87" y="44"/>
                    </a:cubicBezTo>
                    <a:cubicBezTo>
                      <a:pt x="88" y="41"/>
                      <a:pt x="88" y="39"/>
                      <a:pt x="88" y="36"/>
                    </a:cubicBezTo>
                    <a:lnTo>
                      <a:pt x="88" y="32"/>
                    </a:lnTo>
                    <a:close/>
                  </a:path>
                </a:pathLst>
              </a:custGeom>
              <a:solidFill>
                <a:srgbClr val="3449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Oval 665"/>
              <p:cNvSpPr>
                <a:spLocks noChangeArrowheads="1"/>
              </p:cNvSpPr>
              <p:nvPr/>
            </p:nvSpPr>
            <p:spPr bwMode="auto">
              <a:xfrm>
                <a:off x="756" y="8106"/>
                <a:ext cx="129" cy="12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Oval 666"/>
              <p:cNvSpPr>
                <a:spLocks noChangeArrowheads="1"/>
              </p:cNvSpPr>
              <p:nvPr/>
            </p:nvSpPr>
            <p:spPr bwMode="auto">
              <a:xfrm>
                <a:off x="790" y="8140"/>
                <a:ext cx="61" cy="65"/>
              </a:xfrm>
              <a:prstGeom prst="ellipse">
                <a:avLst/>
              </a:prstGeom>
              <a:solidFill>
                <a:srgbClr val="3449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Oval 667"/>
              <p:cNvSpPr>
                <a:spLocks noChangeArrowheads="1"/>
              </p:cNvSpPr>
              <p:nvPr/>
            </p:nvSpPr>
            <p:spPr bwMode="auto">
              <a:xfrm>
                <a:off x="950" y="8106"/>
                <a:ext cx="129" cy="12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Oval 668"/>
              <p:cNvSpPr>
                <a:spLocks noChangeArrowheads="1"/>
              </p:cNvSpPr>
              <p:nvPr/>
            </p:nvSpPr>
            <p:spPr bwMode="auto">
              <a:xfrm>
                <a:off x="980" y="8140"/>
                <a:ext cx="65" cy="65"/>
              </a:xfrm>
              <a:prstGeom prst="ellipse">
                <a:avLst/>
              </a:prstGeom>
              <a:solidFill>
                <a:srgbClr val="3449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669"/>
              <p:cNvSpPr/>
              <p:nvPr/>
            </p:nvSpPr>
            <p:spPr bwMode="auto">
              <a:xfrm>
                <a:off x="773" y="8330"/>
                <a:ext cx="289" cy="99"/>
              </a:xfrm>
              <a:custGeom>
                <a:avLst/>
                <a:gdLst>
                  <a:gd name="T0" fmla="*/ 32 w 36"/>
                  <a:gd name="T1" fmla="*/ 0 h 12"/>
                  <a:gd name="T2" fmla="*/ 18 w 36"/>
                  <a:gd name="T3" fmla="*/ 8 h 12"/>
                  <a:gd name="T4" fmla="*/ 4 w 36"/>
                  <a:gd name="T5" fmla="*/ 0 h 12"/>
                  <a:gd name="T6" fmla="*/ 0 w 36"/>
                  <a:gd name="T7" fmla="*/ 0 h 12"/>
                  <a:gd name="T8" fmla="*/ 18 w 36"/>
                  <a:gd name="T9" fmla="*/ 12 h 12"/>
                  <a:gd name="T10" fmla="*/ 36 w 36"/>
                  <a:gd name="T11" fmla="*/ 0 h 12"/>
                  <a:gd name="T12" fmla="*/ 32 w 36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2">
                    <a:moveTo>
                      <a:pt x="32" y="0"/>
                    </a:moveTo>
                    <a:cubicBezTo>
                      <a:pt x="29" y="5"/>
                      <a:pt x="24" y="8"/>
                      <a:pt x="18" y="8"/>
                    </a:cubicBezTo>
                    <a:cubicBezTo>
                      <a:pt x="12" y="8"/>
                      <a:pt x="7" y="5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7"/>
                      <a:pt x="10" y="12"/>
                      <a:pt x="18" y="12"/>
                    </a:cubicBezTo>
                    <a:cubicBezTo>
                      <a:pt x="26" y="12"/>
                      <a:pt x="33" y="7"/>
                      <a:pt x="36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3449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31" name="组合 130"/>
            <p:cNvGrpSpPr/>
            <p:nvPr/>
          </p:nvGrpSpPr>
          <p:grpSpPr>
            <a:xfrm>
              <a:off x="2843808" y="3363838"/>
              <a:ext cx="813600" cy="813600"/>
              <a:chOff x="2333" y="7783"/>
              <a:chExt cx="1026" cy="1029"/>
            </a:xfrm>
          </p:grpSpPr>
          <p:sp>
            <p:nvSpPr>
              <p:cNvPr id="132" name="Freeform 670"/>
              <p:cNvSpPr/>
              <p:nvPr/>
            </p:nvSpPr>
            <p:spPr bwMode="auto">
              <a:xfrm>
                <a:off x="2493" y="7783"/>
                <a:ext cx="707" cy="775"/>
              </a:xfrm>
              <a:custGeom>
                <a:avLst/>
                <a:gdLst>
                  <a:gd name="T0" fmla="*/ 56 w 88"/>
                  <a:gd name="T1" fmla="*/ 0 h 96"/>
                  <a:gd name="T2" fmla="*/ 32 w 88"/>
                  <a:gd name="T3" fmla="*/ 0 h 96"/>
                  <a:gd name="T4" fmla="*/ 0 w 88"/>
                  <a:gd name="T5" fmla="*/ 32 h 96"/>
                  <a:gd name="T6" fmla="*/ 0 w 88"/>
                  <a:gd name="T7" fmla="*/ 96 h 96"/>
                  <a:gd name="T8" fmla="*/ 88 w 88"/>
                  <a:gd name="T9" fmla="*/ 96 h 96"/>
                  <a:gd name="T10" fmla="*/ 88 w 88"/>
                  <a:gd name="T11" fmla="*/ 32 h 96"/>
                  <a:gd name="T12" fmla="*/ 56 w 88"/>
                  <a:gd name="T13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96">
                    <a:moveTo>
                      <a:pt x="56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88" y="96"/>
                      <a:pt x="88" y="96"/>
                      <a:pt x="88" y="96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14"/>
                      <a:pt x="74" y="0"/>
                      <a:pt x="56" y="0"/>
                    </a:cubicBezTo>
                  </a:path>
                </a:pathLst>
              </a:custGeom>
              <a:solidFill>
                <a:srgbClr val="BC3C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671"/>
              <p:cNvSpPr/>
              <p:nvPr/>
            </p:nvSpPr>
            <p:spPr bwMode="auto">
              <a:xfrm>
                <a:off x="2333" y="8428"/>
                <a:ext cx="1026" cy="384"/>
              </a:xfrm>
              <a:custGeom>
                <a:avLst/>
                <a:gdLst>
                  <a:gd name="T0" fmla="*/ 64 w 128"/>
                  <a:gd name="T1" fmla="*/ 0 h 48"/>
                  <a:gd name="T2" fmla="*/ 4 w 128"/>
                  <a:gd name="T3" fmla="*/ 25 h 48"/>
                  <a:gd name="T4" fmla="*/ 0 w 128"/>
                  <a:gd name="T5" fmla="*/ 36 h 48"/>
                  <a:gd name="T6" fmla="*/ 0 w 128"/>
                  <a:gd name="T7" fmla="*/ 40 h 48"/>
                  <a:gd name="T8" fmla="*/ 8 w 128"/>
                  <a:gd name="T9" fmla="*/ 48 h 48"/>
                  <a:gd name="T10" fmla="*/ 120 w 128"/>
                  <a:gd name="T11" fmla="*/ 48 h 48"/>
                  <a:gd name="T12" fmla="*/ 128 w 128"/>
                  <a:gd name="T13" fmla="*/ 40 h 48"/>
                  <a:gd name="T14" fmla="*/ 128 w 128"/>
                  <a:gd name="T15" fmla="*/ 36 h 48"/>
                  <a:gd name="T16" fmla="*/ 124 w 128"/>
                  <a:gd name="T17" fmla="*/ 25 h 48"/>
                  <a:gd name="T18" fmla="*/ 64 w 128"/>
                  <a:gd name="T1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" h="48">
                    <a:moveTo>
                      <a:pt x="64" y="0"/>
                    </a:moveTo>
                    <a:cubicBezTo>
                      <a:pt x="40" y="0"/>
                      <a:pt x="19" y="10"/>
                      <a:pt x="4" y="25"/>
                    </a:cubicBezTo>
                    <a:cubicBezTo>
                      <a:pt x="3" y="27"/>
                      <a:pt x="0" y="29"/>
                      <a:pt x="0" y="36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4"/>
                      <a:pt x="4" y="48"/>
                      <a:pt x="8" y="48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4" y="48"/>
                      <a:pt x="128" y="44"/>
                      <a:pt x="128" y="40"/>
                    </a:cubicBezTo>
                    <a:cubicBezTo>
                      <a:pt x="128" y="36"/>
                      <a:pt x="128" y="36"/>
                      <a:pt x="128" y="36"/>
                    </a:cubicBezTo>
                    <a:cubicBezTo>
                      <a:pt x="128" y="30"/>
                      <a:pt x="125" y="27"/>
                      <a:pt x="124" y="25"/>
                    </a:cubicBezTo>
                    <a:cubicBezTo>
                      <a:pt x="109" y="10"/>
                      <a:pt x="88" y="0"/>
                      <a:pt x="64" y="0"/>
                    </a:cubicBezTo>
                  </a:path>
                </a:pathLst>
              </a:custGeom>
              <a:solidFill>
                <a:srgbClr val="00AD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672"/>
              <p:cNvSpPr/>
              <p:nvPr/>
            </p:nvSpPr>
            <p:spPr bwMode="auto">
              <a:xfrm>
                <a:off x="2564" y="8428"/>
                <a:ext cx="564" cy="319"/>
              </a:xfrm>
              <a:custGeom>
                <a:avLst/>
                <a:gdLst>
                  <a:gd name="T0" fmla="*/ 41 w 70"/>
                  <a:gd name="T1" fmla="*/ 37 h 40"/>
                  <a:gd name="T2" fmla="*/ 70 w 70"/>
                  <a:gd name="T3" fmla="*/ 8 h 40"/>
                  <a:gd name="T4" fmla="*/ 35 w 70"/>
                  <a:gd name="T5" fmla="*/ 0 h 40"/>
                  <a:gd name="T6" fmla="*/ 0 w 70"/>
                  <a:gd name="T7" fmla="*/ 8 h 40"/>
                  <a:gd name="T8" fmla="*/ 29 w 70"/>
                  <a:gd name="T9" fmla="*/ 37 h 40"/>
                  <a:gd name="T10" fmla="*/ 41 w 70"/>
                  <a:gd name="T11" fmla="*/ 3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40">
                    <a:moveTo>
                      <a:pt x="41" y="37"/>
                    </a:moveTo>
                    <a:cubicBezTo>
                      <a:pt x="70" y="8"/>
                      <a:pt x="70" y="8"/>
                      <a:pt x="70" y="8"/>
                    </a:cubicBezTo>
                    <a:cubicBezTo>
                      <a:pt x="59" y="3"/>
                      <a:pt x="48" y="0"/>
                      <a:pt x="35" y="0"/>
                    </a:cubicBezTo>
                    <a:cubicBezTo>
                      <a:pt x="22" y="0"/>
                      <a:pt x="11" y="3"/>
                      <a:pt x="0" y="8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32" y="40"/>
                      <a:pt x="38" y="40"/>
                      <a:pt x="41" y="37"/>
                    </a:cubicBezTo>
                  </a:path>
                </a:pathLst>
              </a:custGeom>
              <a:solidFill>
                <a:srgbClr val="3449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673"/>
              <p:cNvSpPr/>
              <p:nvPr/>
            </p:nvSpPr>
            <p:spPr bwMode="auto">
              <a:xfrm>
                <a:off x="2557" y="7946"/>
                <a:ext cx="578" cy="578"/>
              </a:xfrm>
              <a:custGeom>
                <a:avLst/>
                <a:gdLst>
                  <a:gd name="T0" fmla="*/ 0 w 72"/>
                  <a:gd name="T1" fmla="*/ 0 h 72"/>
                  <a:gd name="T2" fmla="*/ 0 w 72"/>
                  <a:gd name="T3" fmla="*/ 36 h 72"/>
                  <a:gd name="T4" fmla="*/ 36 w 72"/>
                  <a:gd name="T5" fmla="*/ 72 h 72"/>
                  <a:gd name="T6" fmla="*/ 72 w 72"/>
                  <a:gd name="T7" fmla="*/ 36 h 72"/>
                  <a:gd name="T8" fmla="*/ 72 w 72"/>
                  <a:gd name="T9" fmla="*/ 0 h 72"/>
                  <a:gd name="T10" fmla="*/ 0 w 72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72">
                    <a:moveTo>
                      <a:pt x="0" y="0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56"/>
                      <a:pt x="16" y="72"/>
                      <a:pt x="36" y="72"/>
                    </a:cubicBezTo>
                    <a:cubicBezTo>
                      <a:pt x="56" y="72"/>
                      <a:pt x="72" y="56"/>
                      <a:pt x="72" y="36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7D7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674"/>
              <p:cNvSpPr/>
              <p:nvPr/>
            </p:nvSpPr>
            <p:spPr bwMode="auto">
              <a:xfrm>
                <a:off x="2557" y="8204"/>
                <a:ext cx="578" cy="319"/>
              </a:xfrm>
              <a:custGeom>
                <a:avLst/>
                <a:gdLst>
                  <a:gd name="T0" fmla="*/ 72 w 72"/>
                  <a:gd name="T1" fmla="*/ 0 h 40"/>
                  <a:gd name="T2" fmla="*/ 36 w 72"/>
                  <a:gd name="T3" fmla="*/ 36 h 40"/>
                  <a:gd name="T4" fmla="*/ 0 w 72"/>
                  <a:gd name="T5" fmla="*/ 0 h 40"/>
                  <a:gd name="T6" fmla="*/ 0 w 72"/>
                  <a:gd name="T7" fmla="*/ 4 h 40"/>
                  <a:gd name="T8" fmla="*/ 36 w 72"/>
                  <a:gd name="T9" fmla="*/ 40 h 40"/>
                  <a:gd name="T10" fmla="*/ 72 w 72"/>
                  <a:gd name="T11" fmla="*/ 4 h 40"/>
                  <a:gd name="T12" fmla="*/ 72 w 72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40">
                    <a:moveTo>
                      <a:pt x="72" y="0"/>
                    </a:moveTo>
                    <a:cubicBezTo>
                      <a:pt x="72" y="20"/>
                      <a:pt x="56" y="36"/>
                      <a:pt x="36" y="36"/>
                    </a:cubicBezTo>
                    <a:cubicBezTo>
                      <a:pt x="16" y="36"/>
                      <a:pt x="0" y="2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4"/>
                      <a:pt x="16" y="40"/>
                      <a:pt x="36" y="40"/>
                    </a:cubicBezTo>
                    <a:cubicBezTo>
                      <a:pt x="56" y="40"/>
                      <a:pt x="72" y="24"/>
                      <a:pt x="72" y="4"/>
                    </a:cubicBezTo>
                    <a:cubicBezTo>
                      <a:pt x="72" y="0"/>
                      <a:pt x="72" y="0"/>
                      <a:pt x="72" y="0"/>
                    </a:cubicBezTo>
                  </a:path>
                </a:pathLst>
              </a:custGeom>
              <a:solidFill>
                <a:srgbClr val="DEC1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675"/>
              <p:cNvSpPr/>
              <p:nvPr/>
            </p:nvSpPr>
            <p:spPr bwMode="auto">
              <a:xfrm>
                <a:off x="2493" y="7783"/>
                <a:ext cx="707" cy="357"/>
              </a:xfrm>
              <a:custGeom>
                <a:avLst/>
                <a:gdLst>
                  <a:gd name="T0" fmla="*/ 88 w 88"/>
                  <a:gd name="T1" fmla="*/ 32 h 44"/>
                  <a:gd name="T2" fmla="*/ 56 w 88"/>
                  <a:gd name="T3" fmla="*/ 0 h 44"/>
                  <a:gd name="T4" fmla="*/ 32 w 88"/>
                  <a:gd name="T5" fmla="*/ 0 h 44"/>
                  <a:gd name="T6" fmla="*/ 0 w 88"/>
                  <a:gd name="T7" fmla="*/ 32 h 44"/>
                  <a:gd name="T8" fmla="*/ 0 w 88"/>
                  <a:gd name="T9" fmla="*/ 40 h 44"/>
                  <a:gd name="T10" fmla="*/ 30 w 88"/>
                  <a:gd name="T11" fmla="*/ 20 h 44"/>
                  <a:gd name="T12" fmla="*/ 80 w 88"/>
                  <a:gd name="T13" fmla="*/ 44 h 44"/>
                  <a:gd name="T14" fmla="*/ 88 w 88"/>
                  <a:gd name="T15" fmla="*/ 44 h 44"/>
                  <a:gd name="T16" fmla="*/ 88 w 88"/>
                  <a:gd name="T17" fmla="*/ 3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44">
                    <a:moveTo>
                      <a:pt x="88" y="32"/>
                    </a:moveTo>
                    <a:cubicBezTo>
                      <a:pt x="88" y="14"/>
                      <a:pt x="74" y="0"/>
                      <a:pt x="56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2" y="36"/>
                      <a:pt x="22" y="29"/>
                      <a:pt x="30" y="20"/>
                    </a:cubicBezTo>
                    <a:cubicBezTo>
                      <a:pt x="42" y="35"/>
                      <a:pt x="60" y="44"/>
                      <a:pt x="80" y="44"/>
                    </a:cubicBezTo>
                    <a:cubicBezTo>
                      <a:pt x="82" y="44"/>
                      <a:pt x="86" y="44"/>
                      <a:pt x="88" y="44"/>
                    </a:cubicBezTo>
                    <a:cubicBezTo>
                      <a:pt x="88" y="40"/>
                      <a:pt x="88" y="32"/>
                      <a:pt x="88" y="32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Oval 676"/>
              <p:cNvSpPr>
                <a:spLocks noChangeArrowheads="1"/>
              </p:cNvSpPr>
              <p:nvPr/>
            </p:nvSpPr>
            <p:spPr bwMode="auto">
              <a:xfrm>
                <a:off x="2687" y="8106"/>
                <a:ext cx="129" cy="12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Oval 677"/>
              <p:cNvSpPr>
                <a:spLocks noChangeArrowheads="1"/>
              </p:cNvSpPr>
              <p:nvPr/>
            </p:nvSpPr>
            <p:spPr bwMode="auto">
              <a:xfrm>
                <a:off x="2717" y="8140"/>
                <a:ext cx="65" cy="65"/>
              </a:xfrm>
              <a:prstGeom prst="ellipse">
                <a:avLst/>
              </a:prstGeom>
              <a:solidFill>
                <a:srgbClr val="3449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Oval 678"/>
              <p:cNvSpPr>
                <a:spLocks noChangeArrowheads="1"/>
              </p:cNvSpPr>
              <p:nvPr/>
            </p:nvSpPr>
            <p:spPr bwMode="auto">
              <a:xfrm>
                <a:off x="2877" y="8106"/>
                <a:ext cx="129" cy="12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Oval 679"/>
              <p:cNvSpPr>
                <a:spLocks noChangeArrowheads="1"/>
              </p:cNvSpPr>
              <p:nvPr/>
            </p:nvSpPr>
            <p:spPr bwMode="auto">
              <a:xfrm>
                <a:off x="2911" y="8140"/>
                <a:ext cx="65" cy="65"/>
              </a:xfrm>
              <a:prstGeom prst="ellipse">
                <a:avLst/>
              </a:prstGeom>
              <a:solidFill>
                <a:srgbClr val="3449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680"/>
              <p:cNvSpPr/>
              <p:nvPr/>
            </p:nvSpPr>
            <p:spPr bwMode="auto">
              <a:xfrm>
                <a:off x="2700" y="8330"/>
                <a:ext cx="292" cy="99"/>
              </a:xfrm>
              <a:custGeom>
                <a:avLst/>
                <a:gdLst>
                  <a:gd name="T0" fmla="*/ 32 w 36"/>
                  <a:gd name="T1" fmla="*/ 0 h 12"/>
                  <a:gd name="T2" fmla="*/ 18 w 36"/>
                  <a:gd name="T3" fmla="*/ 8 h 12"/>
                  <a:gd name="T4" fmla="*/ 4 w 36"/>
                  <a:gd name="T5" fmla="*/ 0 h 12"/>
                  <a:gd name="T6" fmla="*/ 0 w 36"/>
                  <a:gd name="T7" fmla="*/ 0 h 12"/>
                  <a:gd name="T8" fmla="*/ 18 w 36"/>
                  <a:gd name="T9" fmla="*/ 12 h 12"/>
                  <a:gd name="T10" fmla="*/ 36 w 36"/>
                  <a:gd name="T11" fmla="*/ 0 h 12"/>
                  <a:gd name="T12" fmla="*/ 32 w 36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2">
                    <a:moveTo>
                      <a:pt x="32" y="0"/>
                    </a:moveTo>
                    <a:cubicBezTo>
                      <a:pt x="29" y="5"/>
                      <a:pt x="24" y="8"/>
                      <a:pt x="18" y="8"/>
                    </a:cubicBezTo>
                    <a:cubicBezTo>
                      <a:pt x="12" y="8"/>
                      <a:pt x="7" y="5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7"/>
                      <a:pt x="10" y="12"/>
                      <a:pt x="18" y="12"/>
                    </a:cubicBezTo>
                    <a:cubicBezTo>
                      <a:pt x="26" y="12"/>
                      <a:pt x="33" y="7"/>
                      <a:pt x="36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3449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4211960" y="1542126"/>
              <a:ext cx="813600" cy="813600"/>
              <a:chOff x="13942" y="1960"/>
              <a:chExt cx="1034" cy="1037"/>
            </a:xfrm>
          </p:grpSpPr>
          <p:sp>
            <p:nvSpPr>
              <p:cNvPr id="144" name="Rectangle 803"/>
              <p:cNvSpPr>
                <a:spLocks noChangeArrowheads="1"/>
              </p:cNvSpPr>
              <p:nvPr/>
            </p:nvSpPr>
            <p:spPr bwMode="auto">
              <a:xfrm>
                <a:off x="14004" y="2446"/>
                <a:ext cx="908" cy="551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Rectangle 804"/>
              <p:cNvSpPr>
                <a:spLocks noChangeArrowheads="1"/>
              </p:cNvSpPr>
              <p:nvPr/>
            </p:nvSpPr>
            <p:spPr bwMode="auto">
              <a:xfrm>
                <a:off x="14004" y="2446"/>
                <a:ext cx="908" cy="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Rectangle 805"/>
              <p:cNvSpPr>
                <a:spLocks noChangeArrowheads="1"/>
              </p:cNvSpPr>
              <p:nvPr/>
            </p:nvSpPr>
            <p:spPr bwMode="auto">
              <a:xfrm>
                <a:off x="14069" y="2059"/>
                <a:ext cx="777" cy="291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Rectangle 806"/>
              <p:cNvSpPr>
                <a:spLocks noChangeArrowheads="1"/>
              </p:cNvSpPr>
              <p:nvPr/>
            </p:nvSpPr>
            <p:spPr bwMode="auto">
              <a:xfrm>
                <a:off x="14069" y="2059"/>
                <a:ext cx="777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Rectangle 807"/>
              <p:cNvSpPr>
                <a:spLocks noChangeArrowheads="1"/>
              </p:cNvSpPr>
              <p:nvPr/>
            </p:nvSpPr>
            <p:spPr bwMode="auto">
              <a:xfrm>
                <a:off x="14364" y="2737"/>
                <a:ext cx="192" cy="260"/>
              </a:xfrm>
              <a:prstGeom prst="rect">
                <a:avLst/>
              </a:prstGeom>
              <a:solidFill>
                <a:srgbClr val="3449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Rectangle 809"/>
              <p:cNvSpPr>
                <a:spLocks noChangeArrowheads="1"/>
              </p:cNvSpPr>
              <p:nvPr/>
            </p:nvSpPr>
            <p:spPr bwMode="auto">
              <a:xfrm>
                <a:off x="14364" y="2546"/>
                <a:ext cx="192" cy="130"/>
              </a:xfrm>
              <a:prstGeom prst="rect">
                <a:avLst/>
              </a:prstGeom>
              <a:solidFill>
                <a:srgbClr val="119B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Rectangle 810"/>
              <p:cNvSpPr>
                <a:spLocks noChangeArrowheads="1"/>
              </p:cNvSpPr>
              <p:nvPr/>
            </p:nvSpPr>
            <p:spPr bwMode="auto">
              <a:xfrm>
                <a:off x="14364" y="2546"/>
                <a:ext cx="192" cy="1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Rectangle 811"/>
              <p:cNvSpPr>
                <a:spLocks noChangeArrowheads="1"/>
              </p:cNvSpPr>
              <p:nvPr/>
            </p:nvSpPr>
            <p:spPr bwMode="auto">
              <a:xfrm>
                <a:off x="14103" y="2546"/>
                <a:ext cx="195" cy="130"/>
              </a:xfrm>
              <a:prstGeom prst="rect">
                <a:avLst/>
              </a:prstGeom>
              <a:solidFill>
                <a:srgbClr val="119B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Rectangle 812"/>
              <p:cNvSpPr>
                <a:spLocks noChangeArrowheads="1"/>
              </p:cNvSpPr>
              <p:nvPr/>
            </p:nvSpPr>
            <p:spPr bwMode="auto">
              <a:xfrm>
                <a:off x="14103" y="2546"/>
                <a:ext cx="195" cy="1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Rectangle 813"/>
              <p:cNvSpPr>
                <a:spLocks noChangeArrowheads="1"/>
              </p:cNvSpPr>
              <p:nvPr/>
            </p:nvSpPr>
            <p:spPr bwMode="auto">
              <a:xfrm>
                <a:off x="14103" y="2737"/>
                <a:ext cx="195" cy="130"/>
              </a:xfrm>
              <a:prstGeom prst="rect">
                <a:avLst/>
              </a:prstGeom>
              <a:solidFill>
                <a:srgbClr val="119B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Rectangle 814"/>
              <p:cNvSpPr>
                <a:spLocks noChangeArrowheads="1"/>
              </p:cNvSpPr>
              <p:nvPr/>
            </p:nvSpPr>
            <p:spPr bwMode="auto">
              <a:xfrm>
                <a:off x="14103" y="2737"/>
                <a:ext cx="195" cy="1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Rectangle 815"/>
              <p:cNvSpPr>
                <a:spLocks noChangeArrowheads="1"/>
              </p:cNvSpPr>
              <p:nvPr/>
            </p:nvSpPr>
            <p:spPr bwMode="auto">
              <a:xfrm>
                <a:off x="14620" y="2546"/>
                <a:ext cx="195" cy="130"/>
              </a:xfrm>
              <a:prstGeom prst="rect">
                <a:avLst/>
              </a:prstGeom>
              <a:solidFill>
                <a:srgbClr val="119B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Rectangle 816"/>
              <p:cNvSpPr>
                <a:spLocks noChangeArrowheads="1"/>
              </p:cNvSpPr>
              <p:nvPr/>
            </p:nvSpPr>
            <p:spPr bwMode="auto">
              <a:xfrm>
                <a:off x="14620" y="2546"/>
                <a:ext cx="195" cy="1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Rectangle 817"/>
              <p:cNvSpPr>
                <a:spLocks noChangeArrowheads="1"/>
              </p:cNvSpPr>
              <p:nvPr/>
            </p:nvSpPr>
            <p:spPr bwMode="auto">
              <a:xfrm>
                <a:off x="14620" y="2737"/>
                <a:ext cx="195" cy="130"/>
              </a:xfrm>
              <a:prstGeom prst="rect">
                <a:avLst/>
              </a:prstGeom>
              <a:solidFill>
                <a:srgbClr val="119B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Rectangle 818"/>
              <p:cNvSpPr>
                <a:spLocks noChangeArrowheads="1"/>
              </p:cNvSpPr>
              <p:nvPr/>
            </p:nvSpPr>
            <p:spPr bwMode="auto">
              <a:xfrm>
                <a:off x="14620" y="2737"/>
                <a:ext cx="195" cy="1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819"/>
              <p:cNvSpPr/>
              <p:nvPr/>
            </p:nvSpPr>
            <p:spPr bwMode="auto">
              <a:xfrm>
                <a:off x="14590" y="2802"/>
                <a:ext cx="387" cy="195"/>
              </a:xfrm>
              <a:custGeom>
                <a:avLst/>
                <a:gdLst>
                  <a:gd name="T0" fmla="*/ 46 w 48"/>
                  <a:gd name="T1" fmla="*/ 24 h 24"/>
                  <a:gd name="T2" fmla="*/ 48 w 48"/>
                  <a:gd name="T3" fmla="*/ 16 h 24"/>
                  <a:gd name="T4" fmla="*/ 32 w 48"/>
                  <a:gd name="T5" fmla="*/ 0 h 24"/>
                  <a:gd name="T6" fmla="*/ 17 w 48"/>
                  <a:gd name="T7" fmla="*/ 9 h 24"/>
                  <a:gd name="T8" fmla="*/ 12 w 48"/>
                  <a:gd name="T9" fmla="*/ 8 h 24"/>
                  <a:gd name="T10" fmla="*/ 0 w 48"/>
                  <a:gd name="T11" fmla="*/ 20 h 24"/>
                  <a:gd name="T12" fmla="*/ 1 w 48"/>
                  <a:gd name="T13" fmla="*/ 24 h 24"/>
                  <a:gd name="T14" fmla="*/ 46 w 48"/>
                  <a:gd name="T1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24">
                    <a:moveTo>
                      <a:pt x="46" y="24"/>
                    </a:moveTo>
                    <a:cubicBezTo>
                      <a:pt x="47" y="22"/>
                      <a:pt x="48" y="19"/>
                      <a:pt x="48" y="16"/>
                    </a:cubicBezTo>
                    <a:cubicBezTo>
                      <a:pt x="48" y="7"/>
                      <a:pt x="41" y="0"/>
                      <a:pt x="32" y="0"/>
                    </a:cubicBezTo>
                    <a:cubicBezTo>
                      <a:pt x="26" y="0"/>
                      <a:pt x="20" y="4"/>
                      <a:pt x="17" y="9"/>
                    </a:cubicBezTo>
                    <a:cubicBezTo>
                      <a:pt x="16" y="9"/>
                      <a:pt x="14" y="8"/>
                      <a:pt x="12" y="8"/>
                    </a:cubicBezTo>
                    <a:cubicBezTo>
                      <a:pt x="5" y="8"/>
                      <a:pt x="0" y="13"/>
                      <a:pt x="0" y="20"/>
                    </a:cubicBezTo>
                    <a:cubicBezTo>
                      <a:pt x="0" y="21"/>
                      <a:pt x="0" y="23"/>
                      <a:pt x="1" y="24"/>
                    </a:cubicBezTo>
                    <a:lnTo>
                      <a:pt x="46" y="24"/>
                    </a:lnTo>
                    <a:close/>
                  </a:path>
                </a:pathLst>
              </a:custGeom>
              <a:solidFill>
                <a:srgbClr val="0091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820"/>
              <p:cNvSpPr/>
              <p:nvPr/>
            </p:nvSpPr>
            <p:spPr bwMode="auto">
              <a:xfrm>
                <a:off x="13942" y="2802"/>
                <a:ext cx="257" cy="195"/>
              </a:xfrm>
              <a:custGeom>
                <a:avLst/>
                <a:gdLst>
                  <a:gd name="T0" fmla="*/ 30 w 32"/>
                  <a:gd name="T1" fmla="*/ 24 h 24"/>
                  <a:gd name="T2" fmla="*/ 32 w 32"/>
                  <a:gd name="T3" fmla="*/ 16 h 24"/>
                  <a:gd name="T4" fmla="*/ 16 w 32"/>
                  <a:gd name="T5" fmla="*/ 0 h 24"/>
                  <a:gd name="T6" fmla="*/ 0 w 32"/>
                  <a:gd name="T7" fmla="*/ 16 h 24"/>
                  <a:gd name="T8" fmla="*/ 2 w 32"/>
                  <a:gd name="T9" fmla="*/ 24 h 24"/>
                  <a:gd name="T10" fmla="*/ 30 w 32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4">
                    <a:moveTo>
                      <a:pt x="30" y="24"/>
                    </a:moveTo>
                    <a:cubicBezTo>
                      <a:pt x="31" y="22"/>
                      <a:pt x="32" y="19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9"/>
                      <a:pt x="1" y="22"/>
                      <a:pt x="2" y="24"/>
                    </a:cubicBez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00AD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821"/>
              <p:cNvSpPr/>
              <p:nvPr/>
            </p:nvSpPr>
            <p:spPr bwMode="auto">
              <a:xfrm>
                <a:off x="14720" y="2802"/>
                <a:ext cx="257" cy="195"/>
              </a:xfrm>
              <a:custGeom>
                <a:avLst/>
                <a:gdLst>
                  <a:gd name="T0" fmla="*/ 30 w 32"/>
                  <a:gd name="T1" fmla="*/ 24 h 24"/>
                  <a:gd name="T2" fmla="*/ 32 w 32"/>
                  <a:gd name="T3" fmla="*/ 16 h 24"/>
                  <a:gd name="T4" fmla="*/ 16 w 32"/>
                  <a:gd name="T5" fmla="*/ 0 h 24"/>
                  <a:gd name="T6" fmla="*/ 0 w 32"/>
                  <a:gd name="T7" fmla="*/ 16 h 24"/>
                  <a:gd name="T8" fmla="*/ 2 w 32"/>
                  <a:gd name="T9" fmla="*/ 24 h 24"/>
                  <a:gd name="T10" fmla="*/ 30 w 32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4">
                    <a:moveTo>
                      <a:pt x="30" y="24"/>
                    </a:moveTo>
                    <a:cubicBezTo>
                      <a:pt x="31" y="22"/>
                      <a:pt x="32" y="19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9"/>
                      <a:pt x="1" y="22"/>
                      <a:pt x="2" y="24"/>
                    </a:cubicBez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00AD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Rectangle 822"/>
              <p:cNvSpPr>
                <a:spLocks noChangeArrowheads="1"/>
              </p:cNvSpPr>
              <p:nvPr/>
            </p:nvSpPr>
            <p:spPr bwMode="auto">
              <a:xfrm>
                <a:off x="14103" y="2546"/>
                <a:ext cx="195" cy="31"/>
              </a:xfrm>
              <a:prstGeom prst="rect">
                <a:avLst/>
              </a:prstGeom>
              <a:solidFill>
                <a:srgbClr val="0F8B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Rectangle 823"/>
              <p:cNvSpPr>
                <a:spLocks noChangeArrowheads="1"/>
              </p:cNvSpPr>
              <p:nvPr/>
            </p:nvSpPr>
            <p:spPr bwMode="auto">
              <a:xfrm>
                <a:off x="14103" y="2546"/>
                <a:ext cx="195" cy="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Rectangle 824"/>
              <p:cNvSpPr>
                <a:spLocks noChangeArrowheads="1"/>
              </p:cNvSpPr>
              <p:nvPr/>
            </p:nvSpPr>
            <p:spPr bwMode="auto">
              <a:xfrm>
                <a:off x="14364" y="2546"/>
                <a:ext cx="192" cy="31"/>
              </a:xfrm>
              <a:prstGeom prst="rect">
                <a:avLst/>
              </a:prstGeom>
              <a:solidFill>
                <a:srgbClr val="0F8B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Rectangle 825"/>
              <p:cNvSpPr>
                <a:spLocks noChangeArrowheads="1"/>
              </p:cNvSpPr>
              <p:nvPr/>
            </p:nvSpPr>
            <p:spPr bwMode="auto">
              <a:xfrm>
                <a:off x="14364" y="2546"/>
                <a:ext cx="192" cy="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Rectangle 826"/>
              <p:cNvSpPr>
                <a:spLocks noChangeArrowheads="1"/>
              </p:cNvSpPr>
              <p:nvPr/>
            </p:nvSpPr>
            <p:spPr bwMode="auto">
              <a:xfrm>
                <a:off x="14620" y="2546"/>
                <a:ext cx="195" cy="31"/>
              </a:xfrm>
              <a:prstGeom prst="rect">
                <a:avLst/>
              </a:prstGeom>
              <a:solidFill>
                <a:srgbClr val="0F8B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Rectangle 827"/>
              <p:cNvSpPr>
                <a:spLocks noChangeArrowheads="1"/>
              </p:cNvSpPr>
              <p:nvPr/>
            </p:nvSpPr>
            <p:spPr bwMode="auto">
              <a:xfrm>
                <a:off x="14620" y="2546"/>
                <a:ext cx="195" cy="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Rectangle 828"/>
              <p:cNvSpPr>
                <a:spLocks noChangeArrowheads="1"/>
              </p:cNvSpPr>
              <p:nvPr/>
            </p:nvSpPr>
            <p:spPr bwMode="auto">
              <a:xfrm>
                <a:off x="14103" y="2737"/>
                <a:ext cx="195" cy="34"/>
              </a:xfrm>
              <a:prstGeom prst="rect">
                <a:avLst/>
              </a:prstGeom>
              <a:solidFill>
                <a:srgbClr val="0F8B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Rectangle 829"/>
              <p:cNvSpPr>
                <a:spLocks noChangeArrowheads="1"/>
              </p:cNvSpPr>
              <p:nvPr/>
            </p:nvSpPr>
            <p:spPr bwMode="auto">
              <a:xfrm>
                <a:off x="14103" y="2737"/>
                <a:ext cx="195" cy="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Rectangle 830"/>
              <p:cNvSpPr>
                <a:spLocks noChangeArrowheads="1"/>
              </p:cNvSpPr>
              <p:nvPr/>
            </p:nvSpPr>
            <p:spPr bwMode="auto">
              <a:xfrm>
                <a:off x="14620" y="2737"/>
                <a:ext cx="195" cy="34"/>
              </a:xfrm>
              <a:prstGeom prst="rect">
                <a:avLst/>
              </a:prstGeom>
              <a:solidFill>
                <a:srgbClr val="0F8B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Rectangle 831"/>
              <p:cNvSpPr>
                <a:spLocks noChangeArrowheads="1"/>
              </p:cNvSpPr>
              <p:nvPr/>
            </p:nvSpPr>
            <p:spPr bwMode="auto">
              <a:xfrm>
                <a:off x="14620" y="2737"/>
                <a:ext cx="195" cy="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832"/>
              <p:cNvSpPr/>
              <p:nvPr/>
            </p:nvSpPr>
            <p:spPr bwMode="auto">
              <a:xfrm>
                <a:off x="14004" y="1960"/>
                <a:ext cx="908" cy="99"/>
              </a:xfrm>
              <a:custGeom>
                <a:avLst/>
                <a:gdLst>
                  <a:gd name="T0" fmla="*/ 112 w 112"/>
                  <a:gd name="T1" fmla="*/ 8 h 12"/>
                  <a:gd name="T2" fmla="*/ 108 w 112"/>
                  <a:gd name="T3" fmla="*/ 12 h 12"/>
                  <a:gd name="T4" fmla="*/ 4 w 112"/>
                  <a:gd name="T5" fmla="*/ 12 h 12"/>
                  <a:gd name="T6" fmla="*/ 0 w 112"/>
                  <a:gd name="T7" fmla="*/ 8 h 12"/>
                  <a:gd name="T8" fmla="*/ 0 w 112"/>
                  <a:gd name="T9" fmla="*/ 4 h 12"/>
                  <a:gd name="T10" fmla="*/ 4 w 112"/>
                  <a:gd name="T11" fmla="*/ 0 h 12"/>
                  <a:gd name="T12" fmla="*/ 108 w 112"/>
                  <a:gd name="T13" fmla="*/ 0 h 12"/>
                  <a:gd name="T14" fmla="*/ 112 w 112"/>
                  <a:gd name="T15" fmla="*/ 4 h 12"/>
                  <a:gd name="T16" fmla="*/ 112 w 112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" h="12">
                    <a:moveTo>
                      <a:pt x="112" y="8"/>
                    </a:moveTo>
                    <a:cubicBezTo>
                      <a:pt x="112" y="10"/>
                      <a:pt x="110" y="12"/>
                      <a:pt x="108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" y="12"/>
                      <a:pt x="0" y="10"/>
                      <a:pt x="0" y="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10" y="0"/>
                      <a:pt x="112" y="2"/>
                      <a:pt x="112" y="4"/>
                    </a:cubicBezTo>
                    <a:cubicBezTo>
                      <a:pt x="112" y="8"/>
                      <a:pt x="112" y="8"/>
                      <a:pt x="112" y="8"/>
                    </a:cubicBezTo>
                  </a:path>
                </a:pathLst>
              </a:custGeom>
              <a:solidFill>
                <a:srgbClr val="E74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Rectangle 833"/>
              <p:cNvSpPr>
                <a:spLocks noChangeArrowheads="1"/>
              </p:cNvSpPr>
              <p:nvPr/>
            </p:nvSpPr>
            <p:spPr bwMode="auto">
              <a:xfrm>
                <a:off x="14069" y="2059"/>
                <a:ext cx="777" cy="31"/>
              </a:xfrm>
              <a:prstGeom prst="rect">
                <a:avLst/>
              </a:pr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Rectangle 834"/>
              <p:cNvSpPr>
                <a:spLocks noChangeArrowheads="1"/>
              </p:cNvSpPr>
              <p:nvPr/>
            </p:nvSpPr>
            <p:spPr bwMode="auto">
              <a:xfrm>
                <a:off x="14069" y="2059"/>
                <a:ext cx="777" cy="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835"/>
              <p:cNvSpPr/>
              <p:nvPr/>
            </p:nvSpPr>
            <p:spPr bwMode="auto">
              <a:xfrm>
                <a:off x="13942" y="2350"/>
                <a:ext cx="1034" cy="96"/>
              </a:xfrm>
              <a:custGeom>
                <a:avLst/>
                <a:gdLst>
                  <a:gd name="T0" fmla="*/ 128 w 128"/>
                  <a:gd name="T1" fmla="*/ 8 h 12"/>
                  <a:gd name="T2" fmla="*/ 124 w 128"/>
                  <a:gd name="T3" fmla="*/ 12 h 12"/>
                  <a:gd name="T4" fmla="*/ 4 w 128"/>
                  <a:gd name="T5" fmla="*/ 12 h 12"/>
                  <a:gd name="T6" fmla="*/ 0 w 128"/>
                  <a:gd name="T7" fmla="*/ 8 h 12"/>
                  <a:gd name="T8" fmla="*/ 0 w 128"/>
                  <a:gd name="T9" fmla="*/ 4 h 12"/>
                  <a:gd name="T10" fmla="*/ 4 w 128"/>
                  <a:gd name="T11" fmla="*/ 0 h 12"/>
                  <a:gd name="T12" fmla="*/ 124 w 128"/>
                  <a:gd name="T13" fmla="*/ 0 h 12"/>
                  <a:gd name="T14" fmla="*/ 128 w 128"/>
                  <a:gd name="T15" fmla="*/ 4 h 12"/>
                  <a:gd name="T16" fmla="*/ 128 w 128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" h="12">
                    <a:moveTo>
                      <a:pt x="128" y="8"/>
                    </a:moveTo>
                    <a:cubicBezTo>
                      <a:pt x="128" y="10"/>
                      <a:pt x="126" y="12"/>
                      <a:pt x="12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" y="12"/>
                      <a:pt x="0" y="10"/>
                      <a:pt x="0" y="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6" y="0"/>
                      <a:pt x="128" y="2"/>
                      <a:pt x="128" y="4"/>
                    </a:cubicBezTo>
                    <a:cubicBezTo>
                      <a:pt x="128" y="8"/>
                      <a:pt x="128" y="8"/>
                      <a:pt x="128" y="8"/>
                    </a:cubicBezTo>
                  </a:path>
                </a:pathLst>
              </a:custGeom>
              <a:solidFill>
                <a:srgbClr val="E74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Rectangle 836"/>
              <p:cNvSpPr>
                <a:spLocks noChangeArrowheads="1"/>
              </p:cNvSpPr>
              <p:nvPr/>
            </p:nvSpPr>
            <p:spPr bwMode="auto">
              <a:xfrm>
                <a:off x="14004" y="2446"/>
                <a:ext cx="908" cy="34"/>
              </a:xfrm>
              <a:prstGeom prst="rect">
                <a:avLst/>
              </a:pr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Rectangle 837"/>
              <p:cNvSpPr>
                <a:spLocks noChangeArrowheads="1"/>
              </p:cNvSpPr>
              <p:nvPr/>
            </p:nvSpPr>
            <p:spPr bwMode="auto">
              <a:xfrm>
                <a:off x="14004" y="2446"/>
                <a:ext cx="908" cy="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Rectangle 838"/>
              <p:cNvSpPr>
                <a:spLocks noChangeArrowheads="1"/>
              </p:cNvSpPr>
              <p:nvPr/>
            </p:nvSpPr>
            <p:spPr bwMode="auto">
              <a:xfrm>
                <a:off x="14168" y="2155"/>
                <a:ext cx="257" cy="130"/>
              </a:xfrm>
              <a:prstGeom prst="rect">
                <a:avLst/>
              </a:prstGeom>
              <a:solidFill>
                <a:srgbClr val="119B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Rectangle 839"/>
              <p:cNvSpPr>
                <a:spLocks noChangeArrowheads="1"/>
              </p:cNvSpPr>
              <p:nvPr/>
            </p:nvSpPr>
            <p:spPr bwMode="auto">
              <a:xfrm>
                <a:off x="14168" y="2155"/>
                <a:ext cx="257" cy="1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Rectangle 840"/>
              <p:cNvSpPr>
                <a:spLocks noChangeArrowheads="1"/>
              </p:cNvSpPr>
              <p:nvPr/>
            </p:nvSpPr>
            <p:spPr bwMode="auto">
              <a:xfrm>
                <a:off x="14168" y="2155"/>
                <a:ext cx="257" cy="34"/>
              </a:xfrm>
              <a:prstGeom prst="rect">
                <a:avLst/>
              </a:prstGeom>
              <a:solidFill>
                <a:srgbClr val="0F8B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Rectangle 841"/>
              <p:cNvSpPr>
                <a:spLocks noChangeArrowheads="1"/>
              </p:cNvSpPr>
              <p:nvPr/>
            </p:nvSpPr>
            <p:spPr bwMode="auto">
              <a:xfrm>
                <a:off x="14168" y="2155"/>
                <a:ext cx="257" cy="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Rectangle 842"/>
              <p:cNvSpPr>
                <a:spLocks noChangeArrowheads="1"/>
              </p:cNvSpPr>
              <p:nvPr/>
            </p:nvSpPr>
            <p:spPr bwMode="auto">
              <a:xfrm>
                <a:off x="14490" y="2155"/>
                <a:ext cx="260" cy="130"/>
              </a:xfrm>
              <a:prstGeom prst="rect">
                <a:avLst/>
              </a:prstGeom>
              <a:solidFill>
                <a:srgbClr val="119B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Rectangle 843"/>
              <p:cNvSpPr>
                <a:spLocks noChangeArrowheads="1"/>
              </p:cNvSpPr>
              <p:nvPr/>
            </p:nvSpPr>
            <p:spPr bwMode="auto">
              <a:xfrm>
                <a:off x="14490" y="2155"/>
                <a:ext cx="260" cy="1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Rectangle 844"/>
              <p:cNvSpPr>
                <a:spLocks noChangeArrowheads="1"/>
              </p:cNvSpPr>
              <p:nvPr/>
            </p:nvSpPr>
            <p:spPr bwMode="auto">
              <a:xfrm>
                <a:off x="14490" y="2155"/>
                <a:ext cx="260" cy="34"/>
              </a:xfrm>
              <a:prstGeom prst="rect">
                <a:avLst/>
              </a:prstGeom>
              <a:solidFill>
                <a:srgbClr val="0F8B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Rectangle 845"/>
              <p:cNvSpPr>
                <a:spLocks noChangeArrowheads="1"/>
              </p:cNvSpPr>
              <p:nvPr/>
            </p:nvSpPr>
            <p:spPr bwMode="auto">
              <a:xfrm>
                <a:off x="14490" y="2155"/>
                <a:ext cx="260" cy="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pic>
          <p:nvPicPr>
            <p:cNvPr id="4099" name="Picture 3" descr="C:\Users\Administrator\Desktop\未标题-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139952" y="2859782"/>
              <a:ext cx="884443" cy="791344"/>
            </a:xfrm>
            <a:prstGeom prst="rect">
              <a:avLst/>
            </a:prstGeom>
            <a:noFill/>
          </p:spPr>
        </p:pic>
      </p:grpSp>
      <p:cxnSp>
        <p:nvCxnSpPr>
          <p:cNvPr id="192" name="直接连接符 191"/>
          <p:cNvCxnSpPr/>
          <p:nvPr/>
        </p:nvCxnSpPr>
        <p:spPr>
          <a:xfrm>
            <a:off x="179512" y="1131590"/>
            <a:ext cx="2592288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19220" y="901700"/>
            <a:ext cx="1944370" cy="34651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9480" y="2859405"/>
            <a:ext cx="1533525" cy="21606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90115" y="775970"/>
            <a:ext cx="1532890" cy="20834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460" y="1136015"/>
            <a:ext cx="1871980" cy="3325495"/>
          </a:xfrm>
          <a:prstGeom prst="rect">
            <a:avLst/>
          </a:prstGeom>
        </p:spPr>
      </p:pic>
      <p:sp>
        <p:nvSpPr>
          <p:cNvPr id="186" name="标题 20"/>
          <p:cNvSpPr txBox="1"/>
          <p:nvPr/>
        </p:nvSpPr>
        <p:spPr bwMode="auto">
          <a:xfrm>
            <a:off x="683568" y="206375"/>
            <a:ext cx="4968552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59%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家校沟通难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——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BOSS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校长行业解决方案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6" name="组合 186"/>
          <p:cNvGrpSpPr/>
          <p:nvPr/>
        </p:nvGrpSpPr>
        <p:grpSpPr>
          <a:xfrm>
            <a:off x="251520" y="123478"/>
            <a:ext cx="364725" cy="428603"/>
            <a:chOff x="1114272" y="2626137"/>
            <a:chExt cx="624825" cy="734256"/>
          </a:xfrm>
        </p:grpSpPr>
        <p:sp>
          <p:nvSpPr>
            <p:cNvPr id="188" name="Freeform 170"/>
            <p:cNvSpPr/>
            <p:nvPr/>
          </p:nvSpPr>
          <p:spPr bwMode="auto">
            <a:xfrm>
              <a:off x="1114272" y="3203305"/>
              <a:ext cx="330064" cy="157088"/>
            </a:xfrm>
            <a:custGeom>
              <a:avLst/>
              <a:gdLst>
                <a:gd name="T0" fmla="*/ 52 w 105"/>
                <a:gd name="T1" fmla="*/ 0 h 50"/>
                <a:gd name="T2" fmla="*/ 0 w 105"/>
                <a:gd name="T3" fmla="*/ 50 h 50"/>
                <a:gd name="T4" fmla="*/ 105 w 105"/>
                <a:gd name="T5" fmla="*/ 50 h 50"/>
                <a:gd name="T6" fmla="*/ 52 w 105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" h="50">
                  <a:moveTo>
                    <a:pt x="52" y="0"/>
                  </a:moveTo>
                  <a:cubicBezTo>
                    <a:pt x="20" y="0"/>
                    <a:pt x="0" y="8"/>
                    <a:pt x="0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8"/>
                    <a:pt x="85" y="0"/>
                    <a:pt x="52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Oval 171"/>
            <p:cNvSpPr>
              <a:spLocks noChangeArrowheads="1"/>
            </p:cNvSpPr>
            <p:nvPr/>
          </p:nvSpPr>
          <p:spPr bwMode="auto">
            <a:xfrm>
              <a:off x="1193698" y="3007386"/>
              <a:ext cx="160620" cy="16061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Freeform 172"/>
            <p:cNvSpPr>
              <a:spLocks noEditPoints="1"/>
            </p:cNvSpPr>
            <p:nvPr/>
          </p:nvSpPr>
          <p:spPr bwMode="auto">
            <a:xfrm>
              <a:off x="1234295" y="2626137"/>
              <a:ext cx="504802" cy="441261"/>
            </a:xfrm>
            <a:custGeom>
              <a:avLst/>
              <a:gdLst>
                <a:gd name="T0" fmla="*/ 138 w 160"/>
                <a:gd name="T1" fmla="*/ 0 h 140"/>
                <a:gd name="T2" fmla="*/ 22 w 160"/>
                <a:gd name="T3" fmla="*/ 0 h 140"/>
                <a:gd name="T4" fmla="*/ 0 w 160"/>
                <a:gd name="T5" fmla="*/ 20 h 140"/>
                <a:gd name="T6" fmla="*/ 0 w 160"/>
                <a:gd name="T7" fmla="*/ 80 h 140"/>
                <a:gd name="T8" fmla="*/ 22 w 160"/>
                <a:gd name="T9" fmla="*/ 101 h 140"/>
                <a:gd name="T10" fmla="*/ 80 w 160"/>
                <a:gd name="T11" fmla="*/ 101 h 140"/>
                <a:gd name="T12" fmla="*/ 55 w 160"/>
                <a:gd name="T13" fmla="*/ 140 h 140"/>
                <a:gd name="T14" fmla="*/ 108 w 160"/>
                <a:gd name="T15" fmla="*/ 101 h 140"/>
                <a:gd name="T16" fmla="*/ 138 w 160"/>
                <a:gd name="T17" fmla="*/ 101 h 140"/>
                <a:gd name="T18" fmla="*/ 160 w 160"/>
                <a:gd name="T19" fmla="*/ 80 h 140"/>
                <a:gd name="T20" fmla="*/ 160 w 160"/>
                <a:gd name="T21" fmla="*/ 20 h 140"/>
                <a:gd name="T22" fmla="*/ 138 w 160"/>
                <a:gd name="T23" fmla="*/ 0 h 140"/>
                <a:gd name="T24" fmla="*/ 135 w 160"/>
                <a:gd name="T25" fmla="*/ 66 h 140"/>
                <a:gd name="T26" fmla="*/ 25 w 160"/>
                <a:gd name="T27" fmla="*/ 66 h 140"/>
                <a:gd name="T28" fmla="*/ 25 w 160"/>
                <a:gd name="T29" fmla="*/ 57 h 140"/>
                <a:gd name="T30" fmla="*/ 135 w 160"/>
                <a:gd name="T31" fmla="*/ 57 h 140"/>
                <a:gd name="T32" fmla="*/ 135 w 160"/>
                <a:gd name="T33" fmla="*/ 66 h 140"/>
                <a:gd name="T34" fmla="*/ 135 w 160"/>
                <a:gd name="T35" fmla="*/ 44 h 140"/>
                <a:gd name="T36" fmla="*/ 25 w 160"/>
                <a:gd name="T37" fmla="*/ 44 h 140"/>
                <a:gd name="T38" fmla="*/ 25 w 160"/>
                <a:gd name="T39" fmla="*/ 36 h 140"/>
                <a:gd name="T40" fmla="*/ 135 w 160"/>
                <a:gd name="T41" fmla="*/ 36 h 140"/>
                <a:gd name="T42" fmla="*/ 135 w 160"/>
                <a:gd name="T43" fmla="*/ 4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0" h="140">
                  <a:moveTo>
                    <a:pt x="138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1"/>
                    <a:pt x="10" y="101"/>
                    <a:pt x="22" y="101"/>
                  </a:cubicBezTo>
                  <a:cubicBezTo>
                    <a:pt x="80" y="101"/>
                    <a:pt x="80" y="101"/>
                    <a:pt x="80" y="101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38" y="101"/>
                    <a:pt x="138" y="101"/>
                    <a:pt x="138" y="101"/>
                  </a:cubicBezTo>
                  <a:cubicBezTo>
                    <a:pt x="150" y="101"/>
                    <a:pt x="160" y="91"/>
                    <a:pt x="160" y="80"/>
                  </a:cubicBezTo>
                  <a:cubicBezTo>
                    <a:pt x="160" y="20"/>
                    <a:pt x="160" y="20"/>
                    <a:pt x="160" y="20"/>
                  </a:cubicBezTo>
                  <a:cubicBezTo>
                    <a:pt x="160" y="9"/>
                    <a:pt x="150" y="0"/>
                    <a:pt x="138" y="0"/>
                  </a:cubicBezTo>
                  <a:close/>
                  <a:moveTo>
                    <a:pt x="135" y="66"/>
                  </a:moveTo>
                  <a:cubicBezTo>
                    <a:pt x="25" y="66"/>
                    <a:pt x="25" y="66"/>
                    <a:pt x="25" y="66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135" y="57"/>
                    <a:pt x="135" y="57"/>
                    <a:pt x="135" y="57"/>
                  </a:cubicBezTo>
                  <a:lnTo>
                    <a:pt x="135" y="66"/>
                  </a:lnTo>
                  <a:close/>
                  <a:moveTo>
                    <a:pt x="135" y="44"/>
                  </a:moveTo>
                  <a:cubicBezTo>
                    <a:pt x="25" y="44"/>
                    <a:pt x="25" y="44"/>
                    <a:pt x="25" y="44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135" y="36"/>
                    <a:pt x="135" y="36"/>
                    <a:pt x="135" y="36"/>
                  </a:cubicBezTo>
                  <a:lnTo>
                    <a:pt x="135" y="4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3" name="文本框 55"/>
          <p:cNvSpPr txBox="1">
            <a:spLocks noChangeArrowheads="1"/>
          </p:cNvSpPr>
          <p:nvPr/>
        </p:nvSpPr>
        <p:spPr bwMode="auto">
          <a:xfrm>
            <a:off x="6228184" y="1491630"/>
            <a:ext cx="2664296" cy="22852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案例：南京某培训机构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业务形态：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K12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班课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+1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对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文化课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校区数：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15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个校区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统计时间：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2016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年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3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月至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10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月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 合计发送高互动消息：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6,311,468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 平均每天互动消息：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10,018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条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！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节省信息费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64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万元！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94" name="矩形标注 193"/>
          <p:cNvSpPr/>
          <p:nvPr/>
        </p:nvSpPr>
        <p:spPr>
          <a:xfrm>
            <a:off x="3919196" y="765706"/>
            <a:ext cx="1944216" cy="288032"/>
          </a:xfrm>
          <a:prstGeom prst="wedgeRectCallout">
            <a:avLst>
              <a:gd name="adj1" fmla="val -22213"/>
              <a:gd name="adj2" fmla="val 91822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成长记录</a:t>
            </a:r>
          </a:p>
        </p:txBody>
      </p:sp>
      <p:sp>
        <p:nvSpPr>
          <p:cNvPr id="199" name="矩形标注 198"/>
          <p:cNvSpPr/>
          <p:nvPr/>
        </p:nvSpPr>
        <p:spPr>
          <a:xfrm>
            <a:off x="251233" y="775866"/>
            <a:ext cx="1872208" cy="360040"/>
          </a:xfrm>
          <a:prstGeom prst="wedgeRectCallout">
            <a:avLst>
              <a:gd name="adj1" fmla="val -21611"/>
              <a:gd name="adj2" fmla="val 94467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学讯通（微信端）界面展示</a:t>
            </a:r>
          </a:p>
        </p:txBody>
      </p:sp>
      <p:pic>
        <p:nvPicPr>
          <p:cNvPr id="21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884368" y="123478"/>
            <a:ext cx="999877" cy="430972"/>
          </a:xfrm>
          <a:prstGeom prst="rect">
            <a:avLst/>
          </a:prstGeom>
          <a:noFill/>
        </p:spPr>
      </p:pic>
      <p:sp>
        <p:nvSpPr>
          <p:cNvPr id="193" name="矩形标注 192"/>
          <p:cNvSpPr/>
          <p:nvPr/>
        </p:nvSpPr>
        <p:spPr>
          <a:xfrm>
            <a:off x="2191004" y="775866"/>
            <a:ext cx="1537884" cy="267458"/>
          </a:xfrm>
          <a:prstGeom prst="wedgeRectCallout">
            <a:avLst>
              <a:gd name="adj1" fmla="val -21611"/>
              <a:gd name="adj2" fmla="val 94467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实时到离校提醒</a:t>
            </a:r>
          </a:p>
        </p:txBody>
      </p:sp>
      <p:sp>
        <p:nvSpPr>
          <p:cNvPr id="191" name="矩形标注 190"/>
          <p:cNvSpPr/>
          <p:nvPr/>
        </p:nvSpPr>
        <p:spPr>
          <a:xfrm>
            <a:off x="2190656" y="2859400"/>
            <a:ext cx="1537884" cy="267458"/>
          </a:xfrm>
          <a:prstGeom prst="wedgeRectCallout">
            <a:avLst>
              <a:gd name="adj1" fmla="val 20948"/>
              <a:gd name="adj2" fmla="val 104388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优惠报班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标题 20"/>
          <p:cNvSpPr txBox="1"/>
          <p:nvPr/>
        </p:nvSpPr>
        <p:spPr bwMode="auto">
          <a:xfrm>
            <a:off x="683568" y="206375"/>
            <a:ext cx="4968552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66%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咨询效能低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——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BOSS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校长行业解决方案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0" name="Freeform 8"/>
          <p:cNvSpPr>
            <a:spLocks noEditPoints="1"/>
          </p:cNvSpPr>
          <p:nvPr/>
        </p:nvSpPr>
        <p:spPr>
          <a:xfrm>
            <a:off x="251520" y="123478"/>
            <a:ext cx="243323" cy="425588"/>
          </a:xfrm>
          <a:custGeom>
            <a:avLst/>
            <a:gdLst/>
            <a:ahLst/>
            <a:cxnLst>
              <a:cxn ang="0">
                <a:pos x="38" y="0"/>
              </a:cxn>
              <a:cxn ang="0">
                <a:pos x="4" y="0"/>
              </a:cxn>
              <a:cxn ang="0">
                <a:pos x="0" y="5"/>
              </a:cxn>
              <a:cxn ang="0">
                <a:pos x="0" y="71"/>
              </a:cxn>
              <a:cxn ang="0">
                <a:pos x="4" y="75"/>
              </a:cxn>
              <a:cxn ang="0">
                <a:pos x="38" y="75"/>
              </a:cxn>
              <a:cxn ang="0">
                <a:pos x="43" y="71"/>
              </a:cxn>
              <a:cxn ang="0">
                <a:pos x="43" y="5"/>
              </a:cxn>
              <a:cxn ang="0">
                <a:pos x="38" y="0"/>
              </a:cxn>
              <a:cxn ang="0">
                <a:pos x="14" y="5"/>
              </a:cxn>
              <a:cxn ang="0">
                <a:pos x="28" y="5"/>
              </a:cxn>
              <a:cxn ang="0">
                <a:pos x="28" y="7"/>
              </a:cxn>
              <a:cxn ang="0">
                <a:pos x="14" y="7"/>
              </a:cxn>
              <a:cxn ang="0">
                <a:pos x="14" y="5"/>
              </a:cxn>
              <a:cxn ang="0">
                <a:pos x="21" y="72"/>
              </a:cxn>
              <a:cxn ang="0">
                <a:pos x="18" y="70"/>
              </a:cxn>
              <a:cxn ang="0">
                <a:pos x="21" y="67"/>
              </a:cxn>
              <a:cxn ang="0">
                <a:pos x="24" y="70"/>
              </a:cxn>
              <a:cxn ang="0">
                <a:pos x="21" y="72"/>
              </a:cxn>
              <a:cxn ang="0">
                <a:pos x="39" y="63"/>
              </a:cxn>
              <a:cxn ang="0">
                <a:pos x="3" y="63"/>
              </a:cxn>
              <a:cxn ang="0">
                <a:pos x="3" y="12"/>
              </a:cxn>
              <a:cxn ang="0">
                <a:pos x="39" y="12"/>
              </a:cxn>
              <a:cxn ang="0">
                <a:pos x="39" y="63"/>
              </a:cxn>
            </a:cxnLst>
            <a:rect l="0" t="0" r="0" b="0"/>
            <a:pathLst>
              <a:path w="43" h="75">
                <a:moveTo>
                  <a:pt x="38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3"/>
                  <a:pt x="2" y="75"/>
                  <a:pt x="4" y="75"/>
                </a:cubicBezTo>
                <a:cubicBezTo>
                  <a:pt x="38" y="75"/>
                  <a:pt x="38" y="75"/>
                  <a:pt x="38" y="75"/>
                </a:cubicBezTo>
                <a:cubicBezTo>
                  <a:pt x="41" y="75"/>
                  <a:pt x="43" y="73"/>
                  <a:pt x="43" y="71"/>
                </a:cubicBezTo>
                <a:cubicBezTo>
                  <a:pt x="43" y="5"/>
                  <a:pt x="43" y="5"/>
                  <a:pt x="43" y="5"/>
                </a:cubicBezTo>
                <a:cubicBezTo>
                  <a:pt x="43" y="2"/>
                  <a:pt x="41" y="0"/>
                  <a:pt x="38" y="0"/>
                </a:cubicBezTo>
                <a:close/>
                <a:moveTo>
                  <a:pt x="14" y="5"/>
                </a:moveTo>
                <a:cubicBezTo>
                  <a:pt x="28" y="5"/>
                  <a:pt x="28" y="5"/>
                  <a:pt x="28" y="5"/>
                </a:cubicBezTo>
                <a:cubicBezTo>
                  <a:pt x="28" y="7"/>
                  <a:pt x="28" y="7"/>
                  <a:pt x="28" y="7"/>
                </a:cubicBezTo>
                <a:cubicBezTo>
                  <a:pt x="14" y="7"/>
                  <a:pt x="14" y="7"/>
                  <a:pt x="14" y="7"/>
                </a:cubicBezTo>
                <a:lnTo>
                  <a:pt x="14" y="5"/>
                </a:lnTo>
                <a:close/>
                <a:moveTo>
                  <a:pt x="21" y="72"/>
                </a:moveTo>
                <a:cubicBezTo>
                  <a:pt x="20" y="72"/>
                  <a:pt x="18" y="71"/>
                  <a:pt x="18" y="70"/>
                </a:cubicBezTo>
                <a:cubicBezTo>
                  <a:pt x="18" y="68"/>
                  <a:pt x="20" y="67"/>
                  <a:pt x="21" y="67"/>
                </a:cubicBezTo>
                <a:cubicBezTo>
                  <a:pt x="23" y="67"/>
                  <a:pt x="24" y="68"/>
                  <a:pt x="24" y="70"/>
                </a:cubicBezTo>
                <a:cubicBezTo>
                  <a:pt x="24" y="71"/>
                  <a:pt x="23" y="72"/>
                  <a:pt x="21" y="72"/>
                </a:cubicBezTo>
                <a:close/>
                <a:moveTo>
                  <a:pt x="39" y="63"/>
                </a:moveTo>
                <a:cubicBezTo>
                  <a:pt x="3" y="63"/>
                  <a:pt x="3" y="63"/>
                  <a:pt x="3" y="63"/>
                </a:cubicBezTo>
                <a:cubicBezTo>
                  <a:pt x="3" y="12"/>
                  <a:pt x="3" y="12"/>
                  <a:pt x="3" y="12"/>
                </a:cubicBezTo>
                <a:cubicBezTo>
                  <a:pt x="39" y="12"/>
                  <a:pt x="39" y="12"/>
                  <a:pt x="39" y="12"/>
                </a:cubicBezTo>
                <a:lnTo>
                  <a:pt x="39" y="63"/>
                </a:lnTo>
                <a:close/>
              </a:path>
            </a:pathLst>
          </a:custGeom>
          <a:solidFill>
            <a:srgbClr val="00B0F0"/>
          </a:solidFill>
          <a:ln w="9525">
            <a:noFill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361355" y="2801744"/>
            <a:ext cx="3150709" cy="2140310"/>
            <a:chOff x="8055" y="1886"/>
            <a:chExt cx="8572" cy="5635"/>
          </a:xfrm>
        </p:grpSpPr>
        <p:grpSp>
          <p:nvGrpSpPr>
            <p:cNvPr id="23" name="组合 4"/>
            <p:cNvGrpSpPr/>
            <p:nvPr/>
          </p:nvGrpSpPr>
          <p:grpSpPr>
            <a:xfrm>
              <a:off x="8055" y="3812"/>
              <a:ext cx="1959" cy="1741"/>
              <a:chOff x="3358465" y="3284512"/>
              <a:chExt cx="1244267" cy="1105602"/>
            </a:xfrm>
          </p:grpSpPr>
          <p:sp>
            <p:nvSpPr>
              <p:cNvPr id="44" name="流程图: 可选过程 43"/>
              <p:cNvSpPr/>
              <p:nvPr/>
            </p:nvSpPr>
            <p:spPr>
              <a:xfrm>
                <a:off x="3358465" y="3284512"/>
                <a:ext cx="1244267" cy="1105602"/>
              </a:xfrm>
              <a:prstGeom prst="flowChartAlternateProcess">
                <a:avLst/>
              </a:prstGeom>
              <a:solidFill>
                <a:srgbClr val="199CFF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576279" y="3508271"/>
                <a:ext cx="806563" cy="697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咨询</a:t>
                </a:r>
              </a:p>
              <a:p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主管</a:t>
                </a:r>
              </a:p>
            </p:txBody>
          </p:sp>
        </p:grpSp>
        <p:grpSp>
          <p:nvGrpSpPr>
            <p:cNvPr id="24" name="组合 12"/>
            <p:cNvGrpSpPr/>
            <p:nvPr/>
          </p:nvGrpSpPr>
          <p:grpSpPr>
            <a:xfrm>
              <a:off x="10774" y="6467"/>
              <a:ext cx="2982" cy="1054"/>
              <a:chOff x="5085076" y="4970963"/>
              <a:chExt cx="1893650" cy="669560"/>
            </a:xfrm>
          </p:grpSpPr>
          <p:sp>
            <p:nvSpPr>
              <p:cNvPr id="42" name="流程图: 可选过程 41"/>
              <p:cNvSpPr/>
              <p:nvPr/>
            </p:nvSpPr>
            <p:spPr>
              <a:xfrm>
                <a:off x="5085076" y="4970963"/>
                <a:ext cx="1893650" cy="669560"/>
              </a:xfrm>
              <a:prstGeom prst="flowChartAlternateProcess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43" name="TextBox 4"/>
              <p:cNvSpPr txBox="1"/>
              <p:nvPr/>
            </p:nvSpPr>
            <p:spPr>
              <a:xfrm>
                <a:off x="5328601" y="5095735"/>
                <a:ext cx="1293907" cy="423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100" dirty="0"/>
                  <a:t>限时跟进</a:t>
                </a:r>
              </a:p>
            </p:txBody>
          </p:sp>
        </p:grpSp>
        <p:grpSp>
          <p:nvGrpSpPr>
            <p:cNvPr id="25" name="组合 8"/>
            <p:cNvGrpSpPr/>
            <p:nvPr/>
          </p:nvGrpSpPr>
          <p:grpSpPr>
            <a:xfrm>
              <a:off x="10891" y="3449"/>
              <a:ext cx="3203" cy="2381"/>
              <a:chOff x="5159537" y="3055134"/>
              <a:chExt cx="2034016" cy="1512166"/>
            </a:xfrm>
          </p:grpSpPr>
          <p:sp>
            <p:nvSpPr>
              <p:cNvPr id="40" name="右箭头 39"/>
              <p:cNvSpPr/>
              <p:nvPr/>
            </p:nvSpPr>
            <p:spPr>
              <a:xfrm>
                <a:off x="5159537" y="3055134"/>
                <a:ext cx="2034016" cy="1512166"/>
              </a:xfrm>
              <a:prstGeom prst="rightArrow">
                <a:avLst/>
              </a:prstGeom>
              <a:noFill/>
              <a:ln>
                <a:solidFill>
                  <a:srgbClr val="92D050"/>
                </a:solidFill>
                <a:prstDash val="sysDot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266769" y="3559188"/>
                <a:ext cx="1755758" cy="564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92D050"/>
                    </a:solidFill>
                  </a:rPr>
                  <a:t>分配资源</a:t>
                </a:r>
              </a:p>
            </p:txBody>
          </p:sp>
        </p:grpSp>
        <p:cxnSp>
          <p:nvCxnSpPr>
            <p:cNvPr id="26" name="直接箭头连接符 25"/>
            <p:cNvCxnSpPr/>
            <p:nvPr/>
          </p:nvCxnSpPr>
          <p:spPr>
            <a:xfrm>
              <a:off x="13840" y="2413"/>
              <a:ext cx="1701" cy="1214"/>
            </a:xfrm>
            <a:prstGeom prst="straightConnector1">
              <a:avLst/>
            </a:prstGeom>
            <a:ln w="38100">
              <a:solidFill>
                <a:srgbClr val="199C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 flipH="1" flipV="1">
              <a:off x="9035" y="5738"/>
              <a:ext cx="1474" cy="908"/>
            </a:xfrm>
            <a:prstGeom prst="straightConnector1">
              <a:avLst/>
            </a:prstGeom>
            <a:ln w="38100">
              <a:solidFill>
                <a:srgbClr val="199C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组合 9"/>
            <p:cNvGrpSpPr/>
            <p:nvPr/>
          </p:nvGrpSpPr>
          <p:grpSpPr>
            <a:xfrm>
              <a:off x="14405" y="3812"/>
              <a:ext cx="1959" cy="1741"/>
              <a:chOff x="7391983" y="3284512"/>
              <a:chExt cx="1244267" cy="1105602"/>
            </a:xfrm>
          </p:grpSpPr>
          <p:sp>
            <p:nvSpPr>
              <p:cNvPr id="38" name="流程图: 可选过程 37"/>
              <p:cNvSpPr/>
              <p:nvPr/>
            </p:nvSpPr>
            <p:spPr>
              <a:xfrm>
                <a:off x="7391983" y="3284512"/>
                <a:ext cx="1244267" cy="1105602"/>
              </a:xfrm>
              <a:prstGeom prst="flowChartAlternateProcess">
                <a:avLst/>
              </a:prstGeom>
              <a:solidFill>
                <a:srgbClr val="199CFF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7609163" y="3508272"/>
                <a:ext cx="806563" cy="697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咨询</a:t>
                </a:r>
              </a:p>
              <a:p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人员</a:t>
                </a:r>
              </a:p>
            </p:txBody>
          </p:sp>
        </p:grpSp>
        <p:grpSp>
          <p:nvGrpSpPr>
            <p:cNvPr id="29" name="组合 10"/>
            <p:cNvGrpSpPr/>
            <p:nvPr/>
          </p:nvGrpSpPr>
          <p:grpSpPr>
            <a:xfrm>
              <a:off x="10774" y="1886"/>
              <a:ext cx="2982" cy="1054"/>
              <a:chOff x="5085076" y="2061642"/>
              <a:chExt cx="1893650" cy="669558"/>
            </a:xfrm>
          </p:grpSpPr>
          <p:sp>
            <p:nvSpPr>
              <p:cNvPr id="36" name="流程图: 可选过程 35"/>
              <p:cNvSpPr/>
              <p:nvPr/>
            </p:nvSpPr>
            <p:spPr>
              <a:xfrm>
                <a:off x="5085076" y="2061642"/>
                <a:ext cx="1893650" cy="669558"/>
              </a:xfrm>
              <a:prstGeom prst="flowChartAlternateProcess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159538" y="2187049"/>
                <a:ext cx="1537727" cy="423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100" dirty="0"/>
                  <a:t>公共资源池</a:t>
                </a:r>
              </a:p>
            </p:txBody>
          </p:sp>
        </p:grpSp>
        <p:grpSp>
          <p:nvGrpSpPr>
            <p:cNvPr id="30" name="组合 11"/>
            <p:cNvGrpSpPr/>
            <p:nvPr/>
          </p:nvGrpSpPr>
          <p:grpSpPr>
            <a:xfrm>
              <a:off x="8657" y="2264"/>
              <a:ext cx="2294" cy="1365"/>
              <a:chOff x="3739630" y="2300678"/>
              <a:chExt cx="1456977" cy="866345"/>
            </a:xfrm>
          </p:grpSpPr>
          <p:cxnSp>
            <p:nvCxnSpPr>
              <p:cNvPr id="34" name="直接箭头连接符 33"/>
              <p:cNvCxnSpPr/>
              <p:nvPr/>
            </p:nvCxnSpPr>
            <p:spPr>
              <a:xfrm flipH="1">
                <a:off x="4078981" y="2439389"/>
                <a:ext cx="936540" cy="727634"/>
              </a:xfrm>
              <a:prstGeom prst="straightConnector1">
                <a:avLst/>
              </a:prstGeom>
              <a:ln w="38100">
                <a:solidFill>
                  <a:srgbClr val="199CFF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 rot="19201556">
                <a:off x="3739630" y="2300678"/>
                <a:ext cx="1456977" cy="47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050" dirty="0">
                    <a:solidFill>
                      <a:srgbClr val="199CFF"/>
                    </a:solidFill>
                  </a:rPr>
                  <a:t>反复利用</a:t>
                </a:r>
              </a:p>
            </p:txBody>
          </p:sp>
        </p:grpSp>
        <p:grpSp>
          <p:nvGrpSpPr>
            <p:cNvPr id="31" name="组合 17"/>
            <p:cNvGrpSpPr/>
            <p:nvPr/>
          </p:nvGrpSpPr>
          <p:grpSpPr>
            <a:xfrm>
              <a:off x="13838" y="5702"/>
              <a:ext cx="2789" cy="1058"/>
              <a:chOff x="7031745" y="4488392"/>
              <a:chExt cx="1771261" cy="672103"/>
            </a:xfrm>
          </p:grpSpPr>
          <p:cxnSp>
            <p:nvCxnSpPr>
              <p:cNvPr id="32" name="直接箭头连接符 31"/>
              <p:cNvCxnSpPr/>
              <p:nvPr/>
            </p:nvCxnSpPr>
            <p:spPr>
              <a:xfrm flipH="1">
                <a:off x="7031745" y="4488392"/>
                <a:ext cx="1080120" cy="576622"/>
              </a:xfrm>
              <a:prstGeom prst="straightConnector1">
                <a:avLst/>
              </a:prstGeom>
              <a:ln w="38100">
                <a:solidFill>
                  <a:srgbClr val="199CFF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9614181">
                <a:off x="7072052" y="4680997"/>
                <a:ext cx="1730954" cy="47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050" dirty="0">
                    <a:solidFill>
                      <a:srgbClr val="199CFF"/>
                    </a:solidFill>
                  </a:rPr>
                  <a:t>到期未转化</a:t>
                </a:r>
              </a:p>
            </p:txBody>
          </p:sp>
        </p:grp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628" y="2787774"/>
            <a:ext cx="3712912" cy="216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9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4368" y="123478"/>
            <a:ext cx="999877" cy="430972"/>
          </a:xfrm>
          <a:prstGeom prst="rect">
            <a:avLst/>
          </a:prstGeom>
          <a:noFill/>
        </p:spPr>
      </p:pic>
      <p:grpSp>
        <p:nvGrpSpPr>
          <p:cNvPr id="46" name="组合 45"/>
          <p:cNvGrpSpPr/>
          <p:nvPr/>
        </p:nvGrpSpPr>
        <p:grpSpPr>
          <a:xfrm>
            <a:off x="539552" y="843558"/>
            <a:ext cx="4248472" cy="1734064"/>
            <a:chOff x="539552" y="824538"/>
            <a:chExt cx="4248472" cy="1734064"/>
          </a:xfrm>
        </p:grpSpPr>
        <p:sp>
          <p:nvSpPr>
            <p:cNvPr id="47" name="TextBox 46"/>
            <p:cNvSpPr txBox="1"/>
            <p:nvPr/>
          </p:nvSpPr>
          <p:spPr>
            <a:xfrm>
              <a:off x="683568" y="824538"/>
              <a:ext cx="4104456" cy="17340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lnSpc>
                  <a:spcPct val="200000"/>
                </a:lnSpc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电服宝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咨询学管效能提升法宝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将所有的客户资料汇总于系统中一键呼叫，不再担心资源流失。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语音实时转化为文字，数据自动同步到后台。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管理层实时监控、分析咨询质量，成单率大大提升。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随时随地监控通话，即时掌握数据、调整策略。</a:t>
              </a:r>
            </a:p>
          </p:txBody>
        </p:sp>
        <p:cxnSp>
          <p:nvCxnSpPr>
            <p:cNvPr id="70" name="直接连接符 69"/>
            <p:cNvCxnSpPr/>
            <p:nvPr/>
          </p:nvCxnSpPr>
          <p:spPr>
            <a:xfrm>
              <a:off x="539552" y="896546"/>
              <a:ext cx="3096344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539552" y="1256586"/>
              <a:ext cx="3096344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5289550" y="1275715"/>
            <a:ext cx="3699510" cy="1219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学校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每一个资源均可由咨询主管分配到给每一个咨询师，咨询师在一定时间内有权限对此资源进行回访、促单，超过期限资源将回归公共资源池，所有咨询师均可拥有特定资源进行回访，以让资源达到最大化的利用。</a:t>
            </a:r>
          </a:p>
        </p:txBody>
      </p:sp>
      <p:cxnSp>
        <p:nvCxnSpPr>
          <p:cNvPr id="48" name="直接连接符 47"/>
          <p:cNvCxnSpPr/>
          <p:nvPr/>
        </p:nvCxnSpPr>
        <p:spPr>
          <a:xfrm>
            <a:off x="5940152" y="915566"/>
            <a:ext cx="2232248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5940152" y="1275606"/>
            <a:ext cx="2232248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36096" y="837729"/>
            <a:ext cx="3240360" cy="3658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ctr"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资源池重复跟进机制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标题 20"/>
          <p:cNvSpPr txBox="1"/>
          <p:nvPr/>
        </p:nvSpPr>
        <p:spPr bwMode="auto">
          <a:xfrm>
            <a:off x="683568" y="206375"/>
            <a:ext cx="4968552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66%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咨询效能低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——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BOSS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校长行业解决方案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0" name="Freeform 8"/>
          <p:cNvSpPr>
            <a:spLocks noEditPoints="1"/>
          </p:cNvSpPr>
          <p:nvPr/>
        </p:nvSpPr>
        <p:spPr>
          <a:xfrm>
            <a:off x="251520" y="123478"/>
            <a:ext cx="243323" cy="425588"/>
          </a:xfrm>
          <a:custGeom>
            <a:avLst/>
            <a:gdLst/>
            <a:ahLst/>
            <a:cxnLst>
              <a:cxn ang="0">
                <a:pos x="38" y="0"/>
              </a:cxn>
              <a:cxn ang="0">
                <a:pos x="4" y="0"/>
              </a:cxn>
              <a:cxn ang="0">
                <a:pos x="0" y="5"/>
              </a:cxn>
              <a:cxn ang="0">
                <a:pos x="0" y="71"/>
              </a:cxn>
              <a:cxn ang="0">
                <a:pos x="4" y="75"/>
              </a:cxn>
              <a:cxn ang="0">
                <a:pos x="38" y="75"/>
              </a:cxn>
              <a:cxn ang="0">
                <a:pos x="43" y="71"/>
              </a:cxn>
              <a:cxn ang="0">
                <a:pos x="43" y="5"/>
              </a:cxn>
              <a:cxn ang="0">
                <a:pos x="38" y="0"/>
              </a:cxn>
              <a:cxn ang="0">
                <a:pos x="14" y="5"/>
              </a:cxn>
              <a:cxn ang="0">
                <a:pos x="28" y="5"/>
              </a:cxn>
              <a:cxn ang="0">
                <a:pos x="28" y="7"/>
              </a:cxn>
              <a:cxn ang="0">
                <a:pos x="14" y="7"/>
              </a:cxn>
              <a:cxn ang="0">
                <a:pos x="14" y="5"/>
              </a:cxn>
              <a:cxn ang="0">
                <a:pos x="21" y="72"/>
              </a:cxn>
              <a:cxn ang="0">
                <a:pos x="18" y="70"/>
              </a:cxn>
              <a:cxn ang="0">
                <a:pos x="21" y="67"/>
              </a:cxn>
              <a:cxn ang="0">
                <a:pos x="24" y="70"/>
              </a:cxn>
              <a:cxn ang="0">
                <a:pos x="21" y="72"/>
              </a:cxn>
              <a:cxn ang="0">
                <a:pos x="39" y="63"/>
              </a:cxn>
              <a:cxn ang="0">
                <a:pos x="3" y="63"/>
              </a:cxn>
              <a:cxn ang="0">
                <a:pos x="3" y="12"/>
              </a:cxn>
              <a:cxn ang="0">
                <a:pos x="39" y="12"/>
              </a:cxn>
              <a:cxn ang="0">
                <a:pos x="39" y="63"/>
              </a:cxn>
            </a:cxnLst>
            <a:rect l="0" t="0" r="0" b="0"/>
            <a:pathLst>
              <a:path w="43" h="75">
                <a:moveTo>
                  <a:pt x="38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3"/>
                  <a:pt x="2" y="75"/>
                  <a:pt x="4" y="75"/>
                </a:cubicBezTo>
                <a:cubicBezTo>
                  <a:pt x="38" y="75"/>
                  <a:pt x="38" y="75"/>
                  <a:pt x="38" y="75"/>
                </a:cubicBezTo>
                <a:cubicBezTo>
                  <a:pt x="41" y="75"/>
                  <a:pt x="43" y="73"/>
                  <a:pt x="43" y="71"/>
                </a:cubicBezTo>
                <a:cubicBezTo>
                  <a:pt x="43" y="5"/>
                  <a:pt x="43" y="5"/>
                  <a:pt x="43" y="5"/>
                </a:cubicBezTo>
                <a:cubicBezTo>
                  <a:pt x="43" y="2"/>
                  <a:pt x="41" y="0"/>
                  <a:pt x="38" y="0"/>
                </a:cubicBezTo>
                <a:close/>
                <a:moveTo>
                  <a:pt x="14" y="5"/>
                </a:moveTo>
                <a:cubicBezTo>
                  <a:pt x="28" y="5"/>
                  <a:pt x="28" y="5"/>
                  <a:pt x="28" y="5"/>
                </a:cubicBezTo>
                <a:cubicBezTo>
                  <a:pt x="28" y="7"/>
                  <a:pt x="28" y="7"/>
                  <a:pt x="28" y="7"/>
                </a:cubicBezTo>
                <a:cubicBezTo>
                  <a:pt x="14" y="7"/>
                  <a:pt x="14" y="7"/>
                  <a:pt x="14" y="7"/>
                </a:cubicBezTo>
                <a:lnTo>
                  <a:pt x="14" y="5"/>
                </a:lnTo>
                <a:close/>
                <a:moveTo>
                  <a:pt x="21" y="72"/>
                </a:moveTo>
                <a:cubicBezTo>
                  <a:pt x="20" y="72"/>
                  <a:pt x="18" y="71"/>
                  <a:pt x="18" y="70"/>
                </a:cubicBezTo>
                <a:cubicBezTo>
                  <a:pt x="18" y="68"/>
                  <a:pt x="20" y="67"/>
                  <a:pt x="21" y="67"/>
                </a:cubicBezTo>
                <a:cubicBezTo>
                  <a:pt x="23" y="67"/>
                  <a:pt x="24" y="68"/>
                  <a:pt x="24" y="70"/>
                </a:cubicBezTo>
                <a:cubicBezTo>
                  <a:pt x="24" y="71"/>
                  <a:pt x="23" y="72"/>
                  <a:pt x="21" y="72"/>
                </a:cubicBezTo>
                <a:close/>
                <a:moveTo>
                  <a:pt x="39" y="63"/>
                </a:moveTo>
                <a:cubicBezTo>
                  <a:pt x="3" y="63"/>
                  <a:pt x="3" y="63"/>
                  <a:pt x="3" y="63"/>
                </a:cubicBezTo>
                <a:cubicBezTo>
                  <a:pt x="3" y="12"/>
                  <a:pt x="3" y="12"/>
                  <a:pt x="3" y="12"/>
                </a:cubicBezTo>
                <a:cubicBezTo>
                  <a:pt x="39" y="12"/>
                  <a:pt x="39" y="12"/>
                  <a:pt x="39" y="12"/>
                </a:cubicBezTo>
                <a:lnTo>
                  <a:pt x="39" y="63"/>
                </a:lnTo>
                <a:close/>
              </a:path>
            </a:pathLst>
          </a:custGeom>
          <a:solidFill>
            <a:srgbClr val="00B0F0"/>
          </a:solidFill>
          <a:ln w="9525">
            <a:noFill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275856" y="1131590"/>
            <a:ext cx="5328592" cy="3672408"/>
            <a:chOff x="3130872" y="1059582"/>
            <a:chExt cx="5689600" cy="3672408"/>
          </a:xfrm>
        </p:grpSpPr>
        <p:sp>
          <p:nvSpPr>
            <p:cNvPr id="46" name="TextBox 682"/>
            <p:cNvSpPr/>
            <p:nvPr/>
          </p:nvSpPr>
          <p:spPr>
            <a:xfrm>
              <a:off x="7236296" y="1059582"/>
              <a:ext cx="744891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/>
              <a:r>
                <a:rPr lang="en-US" altLang="zh-CN" sz="2000" dirty="0">
                  <a:solidFill>
                    <a:srgbClr val="7F7F7F"/>
                  </a:solidFill>
                  <a:latin typeface="方正中等线简体" pitchFamily="1" charset="-122"/>
                  <a:ea typeface="方正中等线简体" pitchFamily="1" charset="-122"/>
                </a:rPr>
                <a:t>1000</a:t>
              </a:r>
              <a:endParaRPr lang="zh-CN" altLang="en-US" sz="2000" dirty="0">
                <a:solidFill>
                  <a:srgbClr val="7F7F7F"/>
                </a:solidFill>
                <a:latin typeface="方正中等线简体" pitchFamily="1" charset="-122"/>
                <a:ea typeface="方正中等线简体" pitchFamily="1" charset="-122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3130872" y="1379552"/>
              <a:ext cx="5689600" cy="3352438"/>
              <a:chOff x="971600" y="1379552"/>
              <a:chExt cx="5689600" cy="3352438"/>
            </a:xfrm>
          </p:grpSpPr>
          <p:sp>
            <p:nvSpPr>
              <p:cNvPr id="5" name="直接连接符 278"/>
              <p:cNvSpPr/>
              <p:nvPr/>
            </p:nvSpPr>
            <p:spPr>
              <a:xfrm>
                <a:off x="971600" y="3656881"/>
                <a:ext cx="5689600" cy="0"/>
              </a:xfrm>
              <a:prstGeom prst="line">
                <a:avLst/>
              </a:prstGeom>
              <a:ln w="22225" cap="flat" cmpd="sng">
                <a:solidFill>
                  <a:srgbClr val="A5A5A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/>
                <a:endParaRPr lang="zh-CN" altLang="en-US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TextBox 315"/>
              <p:cNvSpPr/>
              <p:nvPr/>
            </p:nvSpPr>
            <p:spPr>
              <a:xfrm>
                <a:off x="1259632" y="3714031"/>
                <a:ext cx="1008112" cy="43088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 algn="ctr"/>
                <a:r>
                  <a:rPr lang="zh-CN" altLang="en-US" sz="11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通话量</a:t>
                </a:r>
                <a:endParaRPr lang="en-US" altLang="zh-CN" sz="11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  <a:p>
                <a:pPr lvl="0" algn="ctr"/>
                <a:r>
                  <a:rPr lang="zh-CN" altLang="en-US" sz="11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（个</a:t>
                </a:r>
                <a:r>
                  <a:rPr lang="en-US" altLang="zh-CN" sz="11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/</a:t>
                </a:r>
                <a:r>
                  <a:rPr lang="zh-CN" altLang="en-US" sz="11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每天）</a:t>
                </a:r>
                <a:endParaRPr lang="zh-CN" altLang="en-US" sz="2800" dirty="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763688" y="1779662"/>
                <a:ext cx="432048" cy="187220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331640" y="3075806"/>
                <a:ext cx="432048" cy="57606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3059832" y="3363838"/>
                <a:ext cx="432048" cy="2880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2627784" y="2067694"/>
                <a:ext cx="432048" cy="158417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4283968" y="2355726"/>
                <a:ext cx="432048" cy="129614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3851920" y="2931790"/>
                <a:ext cx="432048" cy="72008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5687524" y="2859782"/>
                <a:ext cx="432048" cy="79208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5255476" y="1419622"/>
                <a:ext cx="432048" cy="223224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TextBox 315"/>
              <p:cNvSpPr/>
              <p:nvPr/>
            </p:nvSpPr>
            <p:spPr>
              <a:xfrm>
                <a:off x="2278670" y="3723878"/>
                <a:ext cx="1476648" cy="43088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 algn="ctr"/>
                <a:r>
                  <a:rPr lang="zh-CN" altLang="en-US" sz="11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通话记录整理时间</a:t>
                </a:r>
                <a:endParaRPr lang="en-US" altLang="zh-CN" sz="11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  <a:p>
                <a:pPr lvl="0" algn="ctr"/>
                <a:r>
                  <a:rPr lang="zh-CN" altLang="en-US" sz="11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（分钟</a:t>
                </a:r>
                <a:r>
                  <a:rPr lang="en-US" altLang="zh-CN" sz="11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/</a:t>
                </a:r>
                <a:r>
                  <a:rPr lang="zh-CN" altLang="en-US" sz="11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个）</a:t>
                </a:r>
                <a:endParaRPr lang="zh-CN" altLang="en-US" sz="2800" dirty="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TextBox 315"/>
              <p:cNvSpPr/>
              <p:nvPr/>
            </p:nvSpPr>
            <p:spPr>
              <a:xfrm>
                <a:off x="3851920" y="3723878"/>
                <a:ext cx="835447" cy="43088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 algn="ctr"/>
                <a:r>
                  <a:rPr lang="zh-CN" altLang="en-US" sz="11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转化率</a:t>
                </a:r>
                <a:endParaRPr lang="en-US" altLang="zh-CN" sz="11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  <a:p>
                <a:pPr lvl="0" algn="ctr"/>
                <a:r>
                  <a:rPr lang="zh-CN" altLang="en-US" sz="11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（</a:t>
                </a:r>
                <a:r>
                  <a:rPr lang="en-US" altLang="zh-CN" sz="11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%</a:t>
                </a:r>
                <a:r>
                  <a:rPr lang="zh-CN" altLang="en-US" sz="11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）</a:t>
                </a:r>
                <a:endParaRPr lang="zh-CN" altLang="en-US" sz="2800" dirty="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TextBox 315"/>
              <p:cNvSpPr/>
              <p:nvPr/>
            </p:nvSpPr>
            <p:spPr>
              <a:xfrm>
                <a:off x="5255476" y="3723878"/>
                <a:ext cx="835447" cy="43088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 algn="ctr"/>
                <a:r>
                  <a:rPr lang="zh-CN" altLang="en-US" sz="11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电话费用</a:t>
                </a:r>
                <a:endParaRPr lang="en-US" altLang="zh-CN" sz="11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  <a:p>
                <a:pPr lvl="0" algn="ctr"/>
                <a:r>
                  <a:rPr lang="zh-CN" altLang="en-US" sz="11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（元</a:t>
                </a:r>
                <a:r>
                  <a:rPr lang="en-US" altLang="zh-CN" sz="11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/</a:t>
                </a:r>
                <a:r>
                  <a:rPr lang="zh-CN" altLang="en-US" sz="11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月）</a:t>
                </a:r>
                <a:endParaRPr lang="zh-CN" altLang="en-US" sz="2800" dirty="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TextBox 682"/>
              <p:cNvSpPr/>
              <p:nvPr/>
            </p:nvSpPr>
            <p:spPr>
              <a:xfrm>
                <a:off x="1293688" y="2747704"/>
                <a:ext cx="501842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lvl="0"/>
                <a:r>
                  <a:rPr lang="en-US" altLang="zh-CN" sz="2000" dirty="0">
                    <a:solidFill>
                      <a:srgbClr val="7F7F7F"/>
                    </a:solidFill>
                    <a:latin typeface="方正中等线简体" pitchFamily="1" charset="-122"/>
                    <a:ea typeface="方正中等线简体" pitchFamily="1" charset="-122"/>
                  </a:rPr>
                  <a:t>32</a:t>
                </a:r>
                <a:endParaRPr lang="zh-CN" altLang="en-US" sz="2000" dirty="0">
                  <a:solidFill>
                    <a:srgbClr val="7F7F7F"/>
                  </a:solidFill>
                  <a:latin typeface="方正中等线简体" pitchFamily="1" charset="-122"/>
                  <a:ea typeface="方正中等线简体" pitchFamily="1" charset="-122"/>
                </a:endParaRPr>
              </a:p>
            </p:txBody>
          </p:sp>
          <p:sp>
            <p:nvSpPr>
              <p:cNvPr id="41" name="TextBox 682"/>
              <p:cNvSpPr/>
              <p:nvPr/>
            </p:nvSpPr>
            <p:spPr>
              <a:xfrm>
                <a:off x="1725736" y="1379552"/>
                <a:ext cx="470000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lvl="0"/>
                <a:r>
                  <a:rPr lang="en-US" altLang="zh-CN" sz="2000" b="1" dirty="0">
                    <a:solidFill>
                      <a:srgbClr val="FF0000"/>
                    </a:solidFill>
                    <a:latin typeface="方正中等线简体" pitchFamily="1" charset="-122"/>
                    <a:ea typeface="方正中等线简体" pitchFamily="1" charset="-122"/>
                  </a:rPr>
                  <a:t>83</a:t>
                </a:r>
                <a:endParaRPr lang="zh-CN" altLang="en-US" sz="2000" b="1" dirty="0">
                  <a:solidFill>
                    <a:srgbClr val="FF0000"/>
                  </a:solidFill>
                  <a:latin typeface="方正中等线简体" pitchFamily="1" charset="-122"/>
                  <a:ea typeface="方正中等线简体" pitchFamily="1" charset="-122"/>
                </a:endParaRPr>
              </a:p>
            </p:txBody>
          </p:sp>
          <p:sp>
            <p:nvSpPr>
              <p:cNvPr id="42" name="TextBox 682"/>
              <p:cNvSpPr/>
              <p:nvPr/>
            </p:nvSpPr>
            <p:spPr>
              <a:xfrm>
                <a:off x="2660490" y="1707654"/>
                <a:ext cx="327334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lvl="0"/>
                <a:r>
                  <a:rPr lang="en-US" altLang="zh-CN" sz="2000" dirty="0">
                    <a:solidFill>
                      <a:srgbClr val="7F7F7F"/>
                    </a:solidFill>
                    <a:latin typeface="方正中等线简体" pitchFamily="1" charset="-122"/>
                    <a:ea typeface="方正中等线简体" pitchFamily="1" charset="-122"/>
                  </a:rPr>
                  <a:t>3</a:t>
                </a:r>
                <a:endParaRPr lang="zh-CN" altLang="en-US" sz="2000" dirty="0">
                  <a:solidFill>
                    <a:srgbClr val="7F7F7F"/>
                  </a:solidFill>
                  <a:latin typeface="方正中等线简体" pitchFamily="1" charset="-122"/>
                  <a:ea typeface="方正中等线简体" pitchFamily="1" charset="-122"/>
                </a:endParaRPr>
              </a:p>
            </p:txBody>
          </p:sp>
          <p:sp>
            <p:nvSpPr>
              <p:cNvPr id="43" name="TextBox 682"/>
              <p:cNvSpPr/>
              <p:nvPr/>
            </p:nvSpPr>
            <p:spPr>
              <a:xfrm>
                <a:off x="2987824" y="2963728"/>
                <a:ext cx="542136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lvl="0"/>
                <a:r>
                  <a:rPr lang="en-US" altLang="zh-CN" sz="2000" b="1" dirty="0">
                    <a:solidFill>
                      <a:srgbClr val="FF0000"/>
                    </a:solidFill>
                    <a:latin typeface="方正中等线简体" pitchFamily="1" charset="-122"/>
                    <a:ea typeface="方正中等线简体" pitchFamily="1" charset="-122"/>
                  </a:rPr>
                  <a:t>0.5</a:t>
                </a:r>
                <a:endParaRPr lang="zh-CN" altLang="en-US" sz="2000" b="1" dirty="0">
                  <a:solidFill>
                    <a:srgbClr val="FF0000"/>
                  </a:solidFill>
                  <a:latin typeface="方正中等线简体" pitchFamily="1" charset="-122"/>
                  <a:ea typeface="方正中等线简体" pitchFamily="1" charset="-122"/>
                </a:endParaRPr>
              </a:p>
            </p:txBody>
          </p:sp>
          <p:sp>
            <p:nvSpPr>
              <p:cNvPr id="44" name="TextBox 682"/>
              <p:cNvSpPr/>
              <p:nvPr/>
            </p:nvSpPr>
            <p:spPr>
              <a:xfrm>
                <a:off x="3885594" y="2531680"/>
                <a:ext cx="471033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lvl="0"/>
                <a:r>
                  <a:rPr lang="en-US" altLang="zh-CN" sz="2000" dirty="0">
                    <a:solidFill>
                      <a:srgbClr val="7F7F7F"/>
                    </a:solidFill>
                    <a:latin typeface="方正中等线简体" pitchFamily="1" charset="-122"/>
                    <a:ea typeface="方正中等线简体" pitchFamily="1" charset="-122"/>
                  </a:rPr>
                  <a:t>10</a:t>
                </a:r>
                <a:endParaRPr lang="zh-CN" altLang="en-US" sz="2000" dirty="0">
                  <a:solidFill>
                    <a:srgbClr val="7F7F7F"/>
                  </a:solidFill>
                  <a:latin typeface="方正中等线简体" pitchFamily="1" charset="-122"/>
                  <a:ea typeface="方正中等线简体" pitchFamily="1" charset="-122"/>
                </a:endParaRPr>
              </a:p>
            </p:txBody>
          </p:sp>
          <p:sp>
            <p:nvSpPr>
              <p:cNvPr id="45" name="TextBox 682"/>
              <p:cNvSpPr/>
              <p:nvPr/>
            </p:nvSpPr>
            <p:spPr>
              <a:xfrm>
                <a:off x="4211961" y="2027624"/>
                <a:ext cx="603964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en-US" altLang="zh-CN" sz="2000" b="1" dirty="0">
                    <a:solidFill>
                      <a:srgbClr val="FF0000"/>
                    </a:solidFill>
                    <a:latin typeface="方正中等线简体" pitchFamily="1" charset="-122"/>
                    <a:ea typeface="方正中等线简体" pitchFamily="1" charset="-122"/>
                  </a:rPr>
                  <a:t>14</a:t>
                </a:r>
                <a:endParaRPr lang="zh-CN" altLang="en-US" sz="2000" b="1" dirty="0">
                  <a:solidFill>
                    <a:srgbClr val="FF0000"/>
                  </a:solidFill>
                  <a:latin typeface="方正中等线简体" pitchFamily="1" charset="-122"/>
                  <a:ea typeface="方正中等线简体" pitchFamily="1" charset="-122"/>
                </a:endParaRPr>
              </a:p>
            </p:txBody>
          </p:sp>
          <p:sp>
            <p:nvSpPr>
              <p:cNvPr id="47" name="TextBox 682"/>
              <p:cNvSpPr/>
              <p:nvPr/>
            </p:nvSpPr>
            <p:spPr>
              <a:xfrm>
                <a:off x="5622592" y="2499742"/>
                <a:ext cx="654176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lvl="0"/>
                <a:r>
                  <a:rPr lang="en-US" altLang="zh-CN" sz="2000" b="1" dirty="0">
                    <a:solidFill>
                      <a:srgbClr val="FF0000"/>
                    </a:solidFill>
                    <a:latin typeface="方正中等线简体" pitchFamily="1" charset="-122"/>
                    <a:ea typeface="方正中等线简体" pitchFamily="1" charset="-122"/>
                  </a:rPr>
                  <a:t>300</a:t>
                </a:r>
                <a:endParaRPr lang="zh-CN" altLang="en-US" sz="2000" b="1" dirty="0">
                  <a:solidFill>
                    <a:srgbClr val="FF0000"/>
                  </a:solidFill>
                  <a:latin typeface="方正中等线简体" pitchFamily="1" charset="-122"/>
                  <a:ea typeface="方正中等线简体" pitchFamily="1" charset="-122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3970173" y="4659982"/>
                <a:ext cx="432048" cy="7200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5460287" y="4659982"/>
                <a:ext cx="432048" cy="7200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467544" y="771550"/>
            <a:ext cx="3384376" cy="25237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20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案例分享：长沙某培训机构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L="285750" indent="-285750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业务形态：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K12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班课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文化课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校区数：   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个校区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使用电服宝时间：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月至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转化率提升：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40%</a:t>
            </a:r>
          </a:p>
          <a:p>
            <a:pPr marL="285750" indent="-285750">
              <a:lnSpc>
                <a:spcPct val="20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588224" y="4706729"/>
            <a:ext cx="72008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使用前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956376" y="4706729"/>
            <a:ext cx="72008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使用后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123478"/>
            <a:ext cx="999877" cy="43097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标题 20"/>
          <p:cNvSpPr txBox="1"/>
          <p:nvPr/>
        </p:nvSpPr>
        <p:spPr bwMode="auto">
          <a:xfrm>
            <a:off x="683568" y="206375"/>
            <a:ext cx="4968552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73%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市场开拓难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——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BOSS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校长行业解决方案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79512" y="195486"/>
            <a:ext cx="501349" cy="277629"/>
            <a:chOff x="0" y="0"/>
            <a:chExt cx="747713" cy="414338"/>
          </a:xfrm>
        </p:grpSpPr>
        <p:sp>
          <p:nvSpPr>
            <p:cNvPr id="6" name="Freeform 9"/>
            <p:cNvSpPr>
              <a:spLocks noEditPoints="1"/>
            </p:cNvSpPr>
            <p:nvPr/>
          </p:nvSpPr>
          <p:spPr>
            <a:xfrm>
              <a:off x="12700" y="33338"/>
              <a:ext cx="511175" cy="381000"/>
            </a:xfrm>
            <a:custGeom>
              <a:avLst/>
              <a:gdLst/>
              <a:ahLst/>
              <a:cxnLst>
                <a:cxn ang="0">
                  <a:pos x="61" y="14"/>
                </a:cxn>
                <a:cxn ang="0">
                  <a:pos x="47" y="0"/>
                </a:cxn>
                <a:cxn ang="0">
                  <a:pos x="33" y="14"/>
                </a:cxn>
                <a:cxn ang="0">
                  <a:pos x="19" y="28"/>
                </a:cxn>
                <a:cxn ang="0">
                  <a:pos x="0" y="28"/>
                </a:cxn>
                <a:cxn ang="0">
                  <a:pos x="0" y="56"/>
                </a:cxn>
                <a:cxn ang="0">
                  <a:pos x="47" y="56"/>
                </a:cxn>
                <a:cxn ang="0">
                  <a:pos x="47" y="35"/>
                </a:cxn>
                <a:cxn ang="0">
                  <a:pos x="61" y="35"/>
                </a:cxn>
                <a:cxn ang="0">
                  <a:pos x="61" y="56"/>
                </a:cxn>
                <a:cxn ang="0">
                  <a:pos x="75" y="56"/>
                </a:cxn>
                <a:cxn ang="0">
                  <a:pos x="75" y="28"/>
                </a:cxn>
                <a:cxn ang="0">
                  <a:pos x="75" y="28"/>
                </a:cxn>
                <a:cxn ang="0">
                  <a:pos x="61" y="14"/>
                </a:cxn>
                <a:cxn ang="0">
                  <a:pos x="16" y="45"/>
                </a:cxn>
                <a:cxn ang="0">
                  <a:pos x="5" y="45"/>
                </a:cxn>
                <a:cxn ang="0">
                  <a:pos x="5" y="35"/>
                </a:cxn>
                <a:cxn ang="0">
                  <a:pos x="16" y="35"/>
                </a:cxn>
                <a:cxn ang="0">
                  <a:pos x="16" y="45"/>
                </a:cxn>
                <a:cxn ang="0">
                  <a:pos x="33" y="45"/>
                </a:cxn>
                <a:cxn ang="0">
                  <a:pos x="22" y="45"/>
                </a:cxn>
                <a:cxn ang="0">
                  <a:pos x="22" y="35"/>
                </a:cxn>
                <a:cxn ang="0">
                  <a:pos x="33" y="35"/>
                </a:cxn>
                <a:cxn ang="0">
                  <a:pos x="33" y="45"/>
                </a:cxn>
                <a:cxn ang="0">
                  <a:pos x="45" y="24"/>
                </a:cxn>
                <a:cxn ang="0">
                  <a:pos x="40" y="19"/>
                </a:cxn>
                <a:cxn ang="0">
                  <a:pos x="45" y="13"/>
                </a:cxn>
                <a:cxn ang="0">
                  <a:pos x="50" y="19"/>
                </a:cxn>
                <a:cxn ang="0">
                  <a:pos x="45" y="24"/>
                </a:cxn>
              </a:cxnLst>
              <a:rect l="0" t="0" r="0" b="0"/>
              <a:pathLst>
                <a:path w="75" h="56">
                  <a:moveTo>
                    <a:pt x="61" y="14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8"/>
                    <a:pt x="75" y="28"/>
                    <a:pt x="75" y="28"/>
                  </a:cubicBezTo>
                  <a:lnTo>
                    <a:pt x="61" y="14"/>
                  </a:lnTo>
                  <a:close/>
                  <a:moveTo>
                    <a:pt x="16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16" y="45"/>
                  </a:lnTo>
                  <a:close/>
                  <a:moveTo>
                    <a:pt x="33" y="45"/>
                  </a:moveTo>
                  <a:cubicBezTo>
                    <a:pt x="22" y="45"/>
                    <a:pt x="22" y="45"/>
                    <a:pt x="22" y="4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5"/>
                  </a:lnTo>
                  <a:close/>
                  <a:moveTo>
                    <a:pt x="45" y="24"/>
                  </a:moveTo>
                  <a:cubicBezTo>
                    <a:pt x="42" y="24"/>
                    <a:pt x="40" y="22"/>
                    <a:pt x="40" y="19"/>
                  </a:cubicBezTo>
                  <a:cubicBezTo>
                    <a:pt x="40" y="16"/>
                    <a:pt x="42" y="13"/>
                    <a:pt x="45" y="13"/>
                  </a:cubicBezTo>
                  <a:cubicBezTo>
                    <a:pt x="48" y="13"/>
                    <a:pt x="50" y="16"/>
                    <a:pt x="50" y="19"/>
                  </a:cubicBezTo>
                  <a:cubicBezTo>
                    <a:pt x="50" y="22"/>
                    <a:pt x="48" y="24"/>
                    <a:pt x="45" y="2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0"/>
            <p:cNvSpPr/>
            <p:nvPr/>
          </p:nvSpPr>
          <p:spPr>
            <a:xfrm>
              <a:off x="0" y="0"/>
              <a:ext cx="747713" cy="414338"/>
            </a:xfrm>
            <a:custGeom>
              <a:avLst/>
              <a:gdLst/>
              <a:ahLst/>
              <a:cxnLst>
                <a:cxn ang="0">
                  <a:pos x="403" y="64"/>
                </a:cxn>
                <a:cxn ang="0">
                  <a:pos x="334" y="64"/>
                </a:cxn>
                <a:cxn ang="0">
                  <a:pos x="308" y="64"/>
                </a:cxn>
                <a:cxn ang="0">
                  <a:pos x="278" y="64"/>
                </a:cxn>
                <a:cxn ang="0">
                  <a:pos x="274" y="64"/>
                </a:cxn>
                <a:cxn ang="0">
                  <a:pos x="274" y="64"/>
                </a:cxn>
                <a:cxn ang="0">
                  <a:pos x="274" y="64"/>
                </a:cxn>
                <a:cxn ang="0">
                  <a:pos x="214" y="0"/>
                </a:cxn>
                <a:cxn ang="0">
                  <a:pos x="214" y="0"/>
                </a:cxn>
                <a:cxn ang="0">
                  <a:pos x="214" y="0"/>
                </a:cxn>
                <a:cxn ang="0">
                  <a:pos x="150" y="64"/>
                </a:cxn>
                <a:cxn ang="0">
                  <a:pos x="145" y="64"/>
                </a:cxn>
                <a:cxn ang="0">
                  <a:pos x="145" y="30"/>
                </a:cxn>
                <a:cxn ang="0">
                  <a:pos x="120" y="30"/>
                </a:cxn>
                <a:cxn ang="0">
                  <a:pos x="120" y="64"/>
                </a:cxn>
                <a:cxn ang="0">
                  <a:pos x="64" y="64"/>
                </a:cxn>
                <a:cxn ang="0">
                  <a:pos x="0" y="137"/>
                </a:cxn>
                <a:cxn ang="0">
                  <a:pos x="90" y="137"/>
                </a:cxn>
                <a:cxn ang="0">
                  <a:pos x="90" y="132"/>
                </a:cxn>
                <a:cxn ang="0">
                  <a:pos x="214" y="8"/>
                </a:cxn>
                <a:cxn ang="0">
                  <a:pos x="334" y="132"/>
                </a:cxn>
                <a:cxn ang="0">
                  <a:pos x="334" y="137"/>
                </a:cxn>
                <a:cxn ang="0">
                  <a:pos x="338" y="137"/>
                </a:cxn>
                <a:cxn ang="0">
                  <a:pos x="338" y="261"/>
                </a:cxn>
                <a:cxn ang="0">
                  <a:pos x="355" y="261"/>
                </a:cxn>
                <a:cxn ang="0">
                  <a:pos x="355" y="188"/>
                </a:cxn>
                <a:cxn ang="0">
                  <a:pos x="454" y="188"/>
                </a:cxn>
                <a:cxn ang="0">
                  <a:pos x="454" y="261"/>
                </a:cxn>
                <a:cxn ang="0">
                  <a:pos x="467" y="261"/>
                </a:cxn>
                <a:cxn ang="0">
                  <a:pos x="467" y="137"/>
                </a:cxn>
                <a:cxn ang="0">
                  <a:pos x="471" y="137"/>
                </a:cxn>
                <a:cxn ang="0">
                  <a:pos x="403" y="64"/>
                </a:cxn>
              </a:cxnLst>
              <a:rect l="0" t="0" r="0" b="0"/>
              <a:pathLst>
                <a:path w="471" h="261">
                  <a:moveTo>
                    <a:pt x="403" y="64"/>
                  </a:moveTo>
                  <a:lnTo>
                    <a:pt x="334" y="64"/>
                  </a:lnTo>
                  <a:lnTo>
                    <a:pt x="308" y="64"/>
                  </a:lnTo>
                  <a:lnTo>
                    <a:pt x="278" y="64"/>
                  </a:lnTo>
                  <a:lnTo>
                    <a:pt x="274" y="64"/>
                  </a:lnTo>
                  <a:lnTo>
                    <a:pt x="274" y="64"/>
                  </a:lnTo>
                  <a:lnTo>
                    <a:pt x="274" y="64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150" y="64"/>
                  </a:lnTo>
                  <a:lnTo>
                    <a:pt x="145" y="64"/>
                  </a:lnTo>
                  <a:lnTo>
                    <a:pt x="145" y="30"/>
                  </a:lnTo>
                  <a:lnTo>
                    <a:pt x="120" y="30"/>
                  </a:lnTo>
                  <a:lnTo>
                    <a:pt x="120" y="64"/>
                  </a:lnTo>
                  <a:lnTo>
                    <a:pt x="64" y="64"/>
                  </a:lnTo>
                  <a:lnTo>
                    <a:pt x="0" y="137"/>
                  </a:lnTo>
                  <a:lnTo>
                    <a:pt x="90" y="137"/>
                  </a:lnTo>
                  <a:lnTo>
                    <a:pt x="90" y="132"/>
                  </a:lnTo>
                  <a:lnTo>
                    <a:pt x="214" y="8"/>
                  </a:lnTo>
                  <a:lnTo>
                    <a:pt x="334" y="132"/>
                  </a:lnTo>
                  <a:lnTo>
                    <a:pt x="334" y="137"/>
                  </a:lnTo>
                  <a:lnTo>
                    <a:pt x="338" y="137"/>
                  </a:lnTo>
                  <a:lnTo>
                    <a:pt x="338" y="261"/>
                  </a:lnTo>
                  <a:lnTo>
                    <a:pt x="355" y="261"/>
                  </a:lnTo>
                  <a:lnTo>
                    <a:pt x="355" y="188"/>
                  </a:lnTo>
                  <a:lnTo>
                    <a:pt x="454" y="188"/>
                  </a:lnTo>
                  <a:lnTo>
                    <a:pt x="454" y="261"/>
                  </a:lnTo>
                  <a:lnTo>
                    <a:pt x="467" y="261"/>
                  </a:lnTo>
                  <a:lnTo>
                    <a:pt x="467" y="137"/>
                  </a:lnTo>
                  <a:lnTo>
                    <a:pt x="471" y="137"/>
                  </a:lnTo>
                  <a:lnTo>
                    <a:pt x="403" y="6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07504" y="1635646"/>
            <a:ext cx="5536824" cy="3384376"/>
            <a:chOff x="-108520" y="959582"/>
            <a:chExt cx="5936033" cy="3628392"/>
          </a:xfrm>
        </p:grpSpPr>
        <p:pic>
          <p:nvPicPr>
            <p:cNvPr id="31" name="Picture 11"/>
            <p:cNvPicPr>
              <a:picLocks noChangeAspect="1"/>
            </p:cNvPicPr>
            <p:nvPr/>
          </p:nvPicPr>
          <p:blipFill>
            <a:blip r:embed="rId3" cstate="print"/>
            <a:srcRect l="19220" t="29398" r="17921" b="13718"/>
            <a:stretch>
              <a:fillRect/>
            </a:stretch>
          </p:blipFill>
          <p:spPr>
            <a:xfrm>
              <a:off x="-108520" y="959582"/>
              <a:ext cx="5936033" cy="362839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" name="图片 7" descr="微信截图_2016110411315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576" y="1347614"/>
              <a:ext cx="4112658" cy="27186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0" name="矩形 29"/>
            <p:cNvSpPr/>
            <p:nvPr/>
          </p:nvSpPr>
          <p:spPr>
            <a:xfrm>
              <a:off x="755576" y="1347614"/>
              <a:ext cx="4104456" cy="2736304"/>
            </a:xfrm>
            <a:prstGeom prst="rect">
              <a:avLst/>
            </a:prstGeom>
            <a:solidFill>
              <a:schemeClr val="bg1">
                <a:lumMod val="9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7"/>
            <p:cNvGrpSpPr/>
            <p:nvPr/>
          </p:nvGrpSpPr>
          <p:grpSpPr>
            <a:xfrm>
              <a:off x="2915816" y="3291830"/>
              <a:ext cx="215900" cy="320675"/>
              <a:chOff x="0" y="0"/>
              <a:chExt cx="184150" cy="273050"/>
            </a:xfrm>
          </p:grpSpPr>
          <p:sp>
            <p:nvSpPr>
              <p:cNvPr id="18" name="Freeform 750"/>
              <p:cNvSpPr/>
              <p:nvPr/>
            </p:nvSpPr>
            <p:spPr>
              <a:xfrm>
                <a:off x="0" y="0"/>
                <a:ext cx="184150" cy="273050"/>
              </a:xfrm>
              <a:custGeom>
                <a:avLst/>
                <a:gdLst/>
                <a:ahLst/>
                <a:cxnLst>
                  <a:cxn ang="0">
                    <a:pos x="30" y="95"/>
                  </a:cxn>
                  <a:cxn ang="0">
                    <a:pos x="0" y="33"/>
                  </a:cxn>
                  <a:cxn ang="0">
                    <a:pos x="34" y="0"/>
                  </a:cxn>
                  <a:cxn ang="0">
                    <a:pos x="67" y="33"/>
                  </a:cxn>
                  <a:cxn ang="0">
                    <a:pos x="37" y="95"/>
                  </a:cxn>
                  <a:cxn ang="0">
                    <a:pos x="34" y="100"/>
                  </a:cxn>
                  <a:cxn ang="0">
                    <a:pos x="30" y="95"/>
                  </a:cxn>
                </a:cxnLst>
                <a:rect l="0" t="0" r="0" b="0"/>
                <a:pathLst>
                  <a:path w="67" h="100">
                    <a:moveTo>
                      <a:pt x="30" y="95"/>
                    </a:moveTo>
                    <a:cubicBezTo>
                      <a:pt x="27" y="91"/>
                      <a:pt x="0" y="50"/>
                      <a:pt x="0" y="33"/>
                    </a:cubicBezTo>
                    <a:cubicBezTo>
                      <a:pt x="0" y="15"/>
                      <a:pt x="15" y="0"/>
                      <a:pt x="34" y="0"/>
                    </a:cubicBezTo>
                    <a:cubicBezTo>
                      <a:pt x="52" y="0"/>
                      <a:pt x="67" y="15"/>
                      <a:pt x="67" y="33"/>
                    </a:cubicBezTo>
                    <a:cubicBezTo>
                      <a:pt x="67" y="50"/>
                      <a:pt x="40" y="91"/>
                      <a:pt x="37" y="95"/>
                    </a:cubicBezTo>
                    <a:cubicBezTo>
                      <a:pt x="34" y="100"/>
                      <a:pt x="34" y="100"/>
                      <a:pt x="34" y="100"/>
                    </a:cubicBezTo>
                    <a:lnTo>
                      <a:pt x="30" y="9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Freeform 751"/>
              <p:cNvSpPr/>
              <p:nvPr/>
            </p:nvSpPr>
            <p:spPr>
              <a:xfrm>
                <a:off x="11112" y="9525"/>
                <a:ext cx="161925" cy="244475"/>
              </a:xfrm>
              <a:custGeom>
                <a:avLst/>
                <a:gdLst/>
                <a:ahLst/>
                <a:cxnLst>
                  <a:cxn ang="0">
                    <a:pos x="59" y="29"/>
                  </a:cxn>
                  <a:cxn ang="0">
                    <a:pos x="30" y="89"/>
                  </a:cxn>
                  <a:cxn ang="0">
                    <a:pos x="0" y="29"/>
                  </a:cxn>
                  <a:cxn ang="0">
                    <a:pos x="30" y="0"/>
                  </a:cxn>
                  <a:cxn ang="0">
                    <a:pos x="59" y="29"/>
                  </a:cxn>
                </a:cxnLst>
                <a:rect l="0" t="0" r="0" b="0"/>
                <a:pathLst>
                  <a:path w="59" h="89">
                    <a:moveTo>
                      <a:pt x="59" y="29"/>
                    </a:moveTo>
                    <a:cubicBezTo>
                      <a:pt x="59" y="45"/>
                      <a:pt x="30" y="89"/>
                      <a:pt x="30" y="89"/>
                    </a:cubicBezTo>
                    <a:cubicBezTo>
                      <a:pt x="30" y="89"/>
                      <a:pt x="0" y="45"/>
                      <a:pt x="0" y="29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46" y="0"/>
                      <a:pt x="59" y="13"/>
                      <a:pt x="59" y="29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Oval 752"/>
              <p:cNvSpPr/>
              <p:nvPr/>
            </p:nvSpPr>
            <p:spPr>
              <a:xfrm>
                <a:off x="57150" y="57150"/>
                <a:ext cx="68263" cy="68263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wrap="square" anchor="t"/>
              <a:lstStyle/>
              <a:p>
                <a:pPr lvl="0"/>
                <a:endParaRPr dirty="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23" name="组合 6"/>
            <p:cNvGrpSpPr/>
            <p:nvPr/>
          </p:nvGrpSpPr>
          <p:grpSpPr>
            <a:xfrm>
              <a:off x="1403648" y="3003798"/>
              <a:ext cx="215900" cy="320675"/>
              <a:chOff x="0" y="0"/>
              <a:chExt cx="184150" cy="273050"/>
            </a:xfrm>
          </p:grpSpPr>
          <p:sp>
            <p:nvSpPr>
              <p:cNvPr id="24" name="Freeform 753"/>
              <p:cNvSpPr/>
              <p:nvPr/>
            </p:nvSpPr>
            <p:spPr>
              <a:xfrm>
                <a:off x="0" y="0"/>
                <a:ext cx="184150" cy="273050"/>
              </a:xfrm>
              <a:custGeom>
                <a:avLst/>
                <a:gdLst/>
                <a:ahLst/>
                <a:cxnLst>
                  <a:cxn ang="0">
                    <a:pos x="30" y="96"/>
                  </a:cxn>
                  <a:cxn ang="0">
                    <a:pos x="0" y="34"/>
                  </a:cxn>
                  <a:cxn ang="0">
                    <a:pos x="34" y="0"/>
                  </a:cxn>
                  <a:cxn ang="0">
                    <a:pos x="67" y="34"/>
                  </a:cxn>
                  <a:cxn ang="0">
                    <a:pos x="37" y="96"/>
                  </a:cxn>
                  <a:cxn ang="0">
                    <a:pos x="34" y="100"/>
                  </a:cxn>
                  <a:cxn ang="0">
                    <a:pos x="30" y="96"/>
                  </a:cxn>
                </a:cxnLst>
                <a:rect l="0" t="0" r="0" b="0"/>
                <a:pathLst>
                  <a:path w="67" h="100">
                    <a:moveTo>
                      <a:pt x="30" y="96"/>
                    </a:moveTo>
                    <a:cubicBezTo>
                      <a:pt x="27" y="91"/>
                      <a:pt x="0" y="50"/>
                      <a:pt x="0" y="34"/>
                    </a:cubicBezTo>
                    <a:cubicBezTo>
                      <a:pt x="0" y="15"/>
                      <a:pt x="15" y="0"/>
                      <a:pt x="34" y="0"/>
                    </a:cubicBezTo>
                    <a:cubicBezTo>
                      <a:pt x="52" y="0"/>
                      <a:pt x="67" y="15"/>
                      <a:pt x="67" y="34"/>
                    </a:cubicBezTo>
                    <a:cubicBezTo>
                      <a:pt x="67" y="50"/>
                      <a:pt x="40" y="91"/>
                      <a:pt x="37" y="96"/>
                    </a:cubicBezTo>
                    <a:cubicBezTo>
                      <a:pt x="34" y="100"/>
                      <a:pt x="34" y="100"/>
                      <a:pt x="34" y="100"/>
                    </a:cubicBezTo>
                    <a:lnTo>
                      <a:pt x="30" y="9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Freeform 754"/>
              <p:cNvSpPr/>
              <p:nvPr/>
            </p:nvSpPr>
            <p:spPr>
              <a:xfrm>
                <a:off x="11112" y="11113"/>
                <a:ext cx="161925" cy="242888"/>
              </a:xfrm>
              <a:custGeom>
                <a:avLst/>
                <a:gdLst/>
                <a:ahLst/>
                <a:cxnLst>
                  <a:cxn ang="0">
                    <a:pos x="59" y="30"/>
                  </a:cxn>
                  <a:cxn ang="0">
                    <a:pos x="30" y="89"/>
                  </a:cxn>
                  <a:cxn ang="0">
                    <a:pos x="0" y="30"/>
                  </a:cxn>
                  <a:cxn ang="0">
                    <a:pos x="30" y="0"/>
                  </a:cxn>
                  <a:cxn ang="0">
                    <a:pos x="59" y="30"/>
                  </a:cxn>
                </a:cxnLst>
                <a:rect l="0" t="0" r="0" b="0"/>
                <a:pathLst>
                  <a:path w="59" h="89">
                    <a:moveTo>
                      <a:pt x="59" y="30"/>
                    </a:moveTo>
                    <a:cubicBezTo>
                      <a:pt x="59" y="46"/>
                      <a:pt x="30" y="89"/>
                      <a:pt x="30" y="89"/>
                    </a:cubicBezTo>
                    <a:cubicBezTo>
                      <a:pt x="30" y="89"/>
                      <a:pt x="0" y="46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lose/>
                  </a:path>
                </a:pathLst>
              </a:custGeom>
              <a:solidFill>
                <a:srgbClr val="4C606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Oval 755"/>
              <p:cNvSpPr/>
              <p:nvPr/>
            </p:nvSpPr>
            <p:spPr>
              <a:xfrm>
                <a:off x="57150" y="57150"/>
                <a:ext cx="69850" cy="68263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wrap="square" anchor="t"/>
              <a:lstStyle/>
              <a:p>
                <a:pPr lvl="0"/>
                <a:endParaRPr dirty="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2411760" y="2139702"/>
              <a:ext cx="2475910" cy="1112763"/>
              <a:chOff x="4788024" y="2139702"/>
              <a:chExt cx="2475910" cy="1112763"/>
            </a:xfrm>
          </p:grpSpPr>
          <p:grpSp>
            <p:nvGrpSpPr>
              <p:cNvPr id="13" name="组合 8"/>
              <p:cNvGrpSpPr/>
              <p:nvPr/>
            </p:nvGrpSpPr>
            <p:grpSpPr>
              <a:xfrm>
                <a:off x="4788024" y="2931790"/>
                <a:ext cx="216024" cy="320675"/>
                <a:chOff x="0" y="0"/>
                <a:chExt cx="183782" cy="273050"/>
              </a:xfrm>
            </p:grpSpPr>
            <p:sp>
              <p:nvSpPr>
                <p:cNvPr id="14" name="Freeform 747"/>
                <p:cNvSpPr/>
                <p:nvPr/>
              </p:nvSpPr>
              <p:spPr>
                <a:xfrm>
                  <a:off x="0" y="0"/>
                  <a:ext cx="180975" cy="273050"/>
                </a:xfrm>
                <a:custGeom>
                  <a:avLst/>
                  <a:gdLst/>
                  <a:ahLst/>
                  <a:cxnLst>
                    <a:cxn ang="0">
                      <a:pos x="30" y="96"/>
                    </a:cxn>
                    <a:cxn ang="0">
                      <a:pos x="0" y="34"/>
                    </a:cxn>
                    <a:cxn ang="0">
                      <a:pos x="33" y="0"/>
                    </a:cxn>
                    <a:cxn ang="0">
                      <a:pos x="66" y="34"/>
                    </a:cxn>
                    <a:cxn ang="0">
                      <a:pos x="36" y="96"/>
                    </a:cxn>
                    <a:cxn ang="0">
                      <a:pos x="33" y="100"/>
                    </a:cxn>
                    <a:cxn ang="0">
                      <a:pos x="30" y="96"/>
                    </a:cxn>
                  </a:cxnLst>
                  <a:rect l="0" t="0" r="0" b="0"/>
                  <a:pathLst>
                    <a:path w="66" h="100">
                      <a:moveTo>
                        <a:pt x="30" y="96"/>
                      </a:moveTo>
                      <a:cubicBezTo>
                        <a:pt x="27" y="91"/>
                        <a:pt x="0" y="50"/>
                        <a:pt x="0" y="34"/>
                      </a:cubicBezTo>
                      <a:cubicBezTo>
                        <a:pt x="0" y="15"/>
                        <a:pt x="15" y="0"/>
                        <a:pt x="33" y="0"/>
                      </a:cubicBezTo>
                      <a:cubicBezTo>
                        <a:pt x="51" y="0"/>
                        <a:pt x="66" y="15"/>
                        <a:pt x="66" y="34"/>
                      </a:cubicBezTo>
                      <a:cubicBezTo>
                        <a:pt x="66" y="50"/>
                        <a:pt x="39" y="91"/>
                        <a:pt x="36" y="96"/>
                      </a:cubicBezTo>
                      <a:cubicBezTo>
                        <a:pt x="33" y="100"/>
                        <a:pt x="33" y="100"/>
                        <a:pt x="33" y="100"/>
                      </a:cubicBezTo>
                      <a:lnTo>
                        <a:pt x="30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" name="Freeform 748"/>
                <p:cNvSpPr/>
                <p:nvPr/>
              </p:nvSpPr>
              <p:spPr>
                <a:xfrm>
                  <a:off x="25032" y="11112"/>
                  <a:ext cx="158750" cy="246063"/>
                </a:xfrm>
                <a:custGeom>
                  <a:avLst/>
                  <a:gdLst/>
                  <a:ahLst/>
                  <a:cxnLst>
                    <a:cxn ang="0">
                      <a:pos x="58" y="30"/>
                    </a:cxn>
                    <a:cxn ang="0">
                      <a:pos x="29" y="90"/>
                    </a:cxn>
                    <a:cxn ang="0">
                      <a:pos x="0" y="30"/>
                    </a:cxn>
                    <a:cxn ang="0">
                      <a:pos x="29" y="0"/>
                    </a:cxn>
                    <a:cxn ang="0">
                      <a:pos x="58" y="30"/>
                    </a:cxn>
                  </a:cxnLst>
                  <a:rect l="0" t="0" r="0" b="0"/>
                  <a:pathLst>
                    <a:path w="58" h="90">
                      <a:moveTo>
                        <a:pt x="58" y="30"/>
                      </a:moveTo>
                      <a:cubicBezTo>
                        <a:pt x="58" y="46"/>
                        <a:pt x="29" y="90"/>
                        <a:pt x="29" y="90"/>
                      </a:cubicBezTo>
                      <a:cubicBezTo>
                        <a:pt x="29" y="90"/>
                        <a:pt x="0" y="46"/>
                        <a:pt x="0" y="30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5" y="0"/>
                        <a:pt x="58" y="13"/>
                        <a:pt x="58" y="30"/>
                      </a:cubicBezTo>
                      <a:close/>
                    </a:path>
                  </a:pathLst>
                </a:custGeom>
                <a:solidFill>
                  <a:srgbClr val="3D9077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" name="Oval 749"/>
                <p:cNvSpPr/>
                <p:nvPr/>
              </p:nvSpPr>
              <p:spPr>
                <a:xfrm>
                  <a:off x="72657" y="57150"/>
                  <a:ext cx="65088" cy="68263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txBody>
                <a:bodyPr wrap="square" anchor="t"/>
                <a:lstStyle/>
                <a:p>
                  <a:pPr lvl="0"/>
                  <a:endParaRPr dirty="0"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7" name="组合 4"/>
              <p:cNvGrpSpPr/>
              <p:nvPr/>
            </p:nvGrpSpPr>
            <p:grpSpPr>
              <a:xfrm>
                <a:off x="5364086" y="2139702"/>
                <a:ext cx="188912" cy="285750"/>
                <a:chOff x="-2689123" y="-856896"/>
                <a:chExt cx="160338" cy="242888"/>
              </a:xfrm>
            </p:grpSpPr>
            <p:sp>
              <p:nvSpPr>
                <p:cNvPr id="28" name="Freeform 757"/>
                <p:cNvSpPr/>
                <p:nvPr/>
              </p:nvSpPr>
              <p:spPr>
                <a:xfrm>
                  <a:off x="-2689123" y="-856896"/>
                  <a:ext cx="160338" cy="242888"/>
                </a:xfrm>
                <a:custGeom>
                  <a:avLst/>
                  <a:gdLst/>
                  <a:ahLst/>
                  <a:cxnLst>
                    <a:cxn ang="0">
                      <a:pos x="59" y="29"/>
                    </a:cxn>
                    <a:cxn ang="0">
                      <a:pos x="30" y="89"/>
                    </a:cxn>
                    <a:cxn ang="0">
                      <a:pos x="0" y="29"/>
                    </a:cxn>
                    <a:cxn ang="0">
                      <a:pos x="30" y="0"/>
                    </a:cxn>
                    <a:cxn ang="0">
                      <a:pos x="59" y="29"/>
                    </a:cxn>
                  </a:cxnLst>
                  <a:rect l="0" t="0" r="0" b="0"/>
                  <a:pathLst>
                    <a:path w="59" h="89">
                      <a:moveTo>
                        <a:pt x="59" y="29"/>
                      </a:moveTo>
                      <a:cubicBezTo>
                        <a:pt x="59" y="46"/>
                        <a:pt x="30" y="89"/>
                        <a:pt x="30" y="89"/>
                      </a:cubicBezTo>
                      <a:cubicBezTo>
                        <a:pt x="30" y="89"/>
                        <a:pt x="0" y="46"/>
                        <a:pt x="0" y="29"/>
                      </a:cubicBezTo>
                      <a:cubicBezTo>
                        <a:pt x="0" y="13"/>
                        <a:pt x="13" y="0"/>
                        <a:pt x="30" y="0"/>
                      </a:cubicBezTo>
                      <a:cubicBezTo>
                        <a:pt x="46" y="0"/>
                        <a:pt x="59" y="13"/>
                        <a:pt x="59" y="29"/>
                      </a:cubicBezTo>
                      <a:close/>
                    </a:path>
                  </a:pathLst>
                </a:custGeom>
                <a:solidFill>
                  <a:srgbClr val="EBAC07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" name="Oval 758"/>
                <p:cNvSpPr/>
                <p:nvPr/>
              </p:nvSpPr>
              <p:spPr>
                <a:xfrm>
                  <a:off x="-2635152" y="-802745"/>
                  <a:ext cx="68263" cy="68263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txBody>
                <a:bodyPr wrap="square" anchor="t"/>
                <a:lstStyle/>
                <a:p>
                  <a:pPr lvl="0"/>
                  <a:endParaRPr dirty="0"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</p:grpSp>
          <p:sp>
            <p:nvSpPr>
              <p:cNvPr id="43" name="Rectangle 763"/>
              <p:cNvSpPr/>
              <p:nvPr/>
            </p:nvSpPr>
            <p:spPr>
              <a:xfrm>
                <a:off x="6026770" y="2499742"/>
                <a:ext cx="30162" cy="461963"/>
              </a:xfrm>
              <a:prstGeom prst="rect">
                <a:avLst/>
              </a:prstGeom>
              <a:solidFill>
                <a:srgbClr val="3D9077"/>
              </a:solidFill>
              <a:ln w="9525">
                <a:noFill/>
              </a:ln>
            </p:spPr>
            <p:txBody>
              <a:bodyPr wrap="square" anchor="t"/>
              <a:lstStyle/>
              <a:p>
                <a:pPr lvl="0"/>
                <a:endParaRPr dirty="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44" name="Rectangle 776"/>
              <p:cNvSpPr/>
              <p:nvPr/>
            </p:nvSpPr>
            <p:spPr>
              <a:xfrm>
                <a:off x="5652120" y="2852167"/>
                <a:ext cx="314325" cy="42863"/>
              </a:xfrm>
              <a:prstGeom prst="rect">
                <a:avLst/>
              </a:prstGeom>
              <a:solidFill>
                <a:srgbClr val="3D9077"/>
              </a:solidFill>
              <a:ln w="9525">
                <a:noFill/>
              </a:ln>
            </p:spPr>
            <p:txBody>
              <a:bodyPr wrap="square" anchor="t"/>
              <a:lstStyle/>
              <a:p>
                <a:pPr lvl="0"/>
                <a:endParaRPr dirty="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45" name="Rectangle 777"/>
              <p:cNvSpPr/>
              <p:nvPr/>
            </p:nvSpPr>
            <p:spPr>
              <a:xfrm>
                <a:off x="5834682" y="2791842"/>
                <a:ext cx="131763" cy="44450"/>
              </a:xfrm>
              <a:prstGeom prst="rect">
                <a:avLst/>
              </a:prstGeom>
              <a:solidFill>
                <a:srgbClr val="3D9077"/>
              </a:solidFill>
              <a:ln w="9525">
                <a:noFill/>
              </a:ln>
            </p:spPr>
            <p:txBody>
              <a:bodyPr wrap="square" anchor="t"/>
              <a:lstStyle/>
              <a:p>
                <a:pPr lvl="0"/>
                <a:endParaRPr dirty="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46" name="Rectangle 778"/>
              <p:cNvSpPr/>
              <p:nvPr/>
            </p:nvSpPr>
            <p:spPr>
              <a:xfrm>
                <a:off x="5875957" y="2731517"/>
                <a:ext cx="90488" cy="44450"/>
              </a:xfrm>
              <a:prstGeom prst="rect">
                <a:avLst/>
              </a:prstGeom>
              <a:solidFill>
                <a:srgbClr val="3D9077"/>
              </a:solidFill>
              <a:ln w="9525">
                <a:noFill/>
              </a:ln>
            </p:spPr>
            <p:txBody>
              <a:bodyPr wrap="square" anchor="t"/>
              <a:lstStyle/>
              <a:p>
                <a:pPr lvl="0"/>
                <a:endParaRPr dirty="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47" name="Rectangle 779"/>
              <p:cNvSpPr/>
              <p:nvPr/>
            </p:nvSpPr>
            <p:spPr>
              <a:xfrm>
                <a:off x="5723557" y="2671192"/>
                <a:ext cx="242888" cy="44450"/>
              </a:xfrm>
              <a:prstGeom prst="rect">
                <a:avLst/>
              </a:prstGeom>
              <a:solidFill>
                <a:srgbClr val="3D9077"/>
              </a:solidFill>
              <a:ln w="9525">
                <a:noFill/>
              </a:ln>
            </p:spPr>
            <p:txBody>
              <a:bodyPr wrap="square" anchor="t"/>
              <a:lstStyle/>
              <a:p>
                <a:pPr lvl="0"/>
                <a:endParaRPr dirty="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48" name="Rectangle 780"/>
              <p:cNvSpPr/>
              <p:nvPr/>
            </p:nvSpPr>
            <p:spPr>
              <a:xfrm>
                <a:off x="5855593" y="2599308"/>
                <a:ext cx="103188" cy="44450"/>
              </a:xfrm>
              <a:prstGeom prst="rect">
                <a:avLst/>
              </a:prstGeom>
              <a:solidFill>
                <a:srgbClr val="3D9077"/>
              </a:solidFill>
              <a:ln w="9525">
                <a:noFill/>
              </a:ln>
            </p:spPr>
            <p:txBody>
              <a:bodyPr wrap="square" anchor="t"/>
              <a:lstStyle/>
              <a:p>
                <a:pPr lvl="0"/>
                <a:endParaRPr dirty="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49" name="Rectangle 781"/>
              <p:cNvSpPr/>
              <p:nvPr/>
            </p:nvSpPr>
            <p:spPr>
              <a:xfrm>
                <a:off x="5904806" y="2538983"/>
                <a:ext cx="53975" cy="44450"/>
              </a:xfrm>
              <a:prstGeom prst="rect">
                <a:avLst/>
              </a:prstGeom>
              <a:solidFill>
                <a:srgbClr val="3D9077"/>
              </a:solidFill>
              <a:ln w="9525">
                <a:noFill/>
              </a:ln>
            </p:spPr>
            <p:txBody>
              <a:bodyPr wrap="square" anchor="t"/>
              <a:lstStyle/>
              <a:p>
                <a:pPr lvl="0"/>
                <a:endParaRPr dirty="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50" name="Freeform 798"/>
              <p:cNvSpPr>
                <a:spLocks noEditPoints="1"/>
              </p:cNvSpPr>
              <p:nvPr/>
            </p:nvSpPr>
            <p:spPr>
              <a:xfrm>
                <a:off x="5076056" y="2758505"/>
                <a:ext cx="576064" cy="358775"/>
              </a:xfrm>
              <a:custGeom>
                <a:avLst/>
                <a:gdLst/>
                <a:ahLst/>
                <a:cxnLst>
                  <a:cxn ang="0">
                    <a:pos x="1088" y="219"/>
                  </a:cxn>
                  <a:cxn ang="0">
                    <a:pos x="1033" y="219"/>
                  </a:cxn>
                  <a:cxn ang="0">
                    <a:pos x="999" y="226"/>
                  </a:cxn>
                  <a:cxn ang="0">
                    <a:pos x="985" y="226"/>
                  </a:cxn>
                  <a:cxn ang="0">
                    <a:pos x="985" y="226"/>
                  </a:cxn>
                  <a:cxn ang="0">
                    <a:pos x="951" y="219"/>
                  </a:cxn>
                  <a:cxn ang="0">
                    <a:pos x="895" y="219"/>
                  </a:cxn>
                  <a:cxn ang="0">
                    <a:pos x="861" y="226"/>
                  </a:cxn>
                  <a:cxn ang="0">
                    <a:pos x="847" y="226"/>
                  </a:cxn>
                  <a:cxn ang="0">
                    <a:pos x="847" y="226"/>
                  </a:cxn>
                  <a:cxn ang="0">
                    <a:pos x="813" y="219"/>
                  </a:cxn>
                  <a:cxn ang="0">
                    <a:pos x="758" y="219"/>
                  </a:cxn>
                  <a:cxn ang="0">
                    <a:pos x="723" y="226"/>
                  </a:cxn>
                  <a:cxn ang="0">
                    <a:pos x="709" y="226"/>
                  </a:cxn>
                  <a:cxn ang="0">
                    <a:pos x="709" y="226"/>
                  </a:cxn>
                  <a:cxn ang="0">
                    <a:pos x="675" y="219"/>
                  </a:cxn>
                  <a:cxn ang="0">
                    <a:pos x="620" y="219"/>
                  </a:cxn>
                  <a:cxn ang="0">
                    <a:pos x="585" y="226"/>
                  </a:cxn>
                  <a:cxn ang="0">
                    <a:pos x="572" y="226"/>
                  </a:cxn>
                  <a:cxn ang="0">
                    <a:pos x="572" y="226"/>
                  </a:cxn>
                  <a:cxn ang="0">
                    <a:pos x="537" y="219"/>
                  </a:cxn>
                  <a:cxn ang="0">
                    <a:pos x="482" y="219"/>
                  </a:cxn>
                  <a:cxn ang="0">
                    <a:pos x="447" y="226"/>
                  </a:cxn>
                  <a:cxn ang="0">
                    <a:pos x="434" y="226"/>
                  </a:cxn>
                  <a:cxn ang="0">
                    <a:pos x="434" y="226"/>
                  </a:cxn>
                  <a:cxn ang="0">
                    <a:pos x="399" y="219"/>
                  </a:cxn>
                  <a:cxn ang="0">
                    <a:pos x="344" y="219"/>
                  </a:cxn>
                  <a:cxn ang="0">
                    <a:pos x="310" y="226"/>
                  </a:cxn>
                  <a:cxn ang="0">
                    <a:pos x="296" y="226"/>
                  </a:cxn>
                  <a:cxn ang="0">
                    <a:pos x="296" y="226"/>
                  </a:cxn>
                  <a:cxn ang="0">
                    <a:pos x="261" y="219"/>
                  </a:cxn>
                  <a:cxn ang="0">
                    <a:pos x="206" y="219"/>
                  </a:cxn>
                  <a:cxn ang="0">
                    <a:pos x="172" y="226"/>
                  </a:cxn>
                  <a:cxn ang="0">
                    <a:pos x="158" y="226"/>
                  </a:cxn>
                  <a:cxn ang="0">
                    <a:pos x="158" y="226"/>
                  </a:cxn>
                  <a:cxn ang="0">
                    <a:pos x="124" y="219"/>
                  </a:cxn>
                  <a:cxn ang="0">
                    <a:pos x="68" y="219"/>
                  </a:cxn>
                  <a:cxn ang="0">
                    <a:pos x="34" y="226"/>
                  </a:cxn>
                  <a:cxn ang="0">
                    <a:pos x="20" y="226"/>
                  </a:cxn>
                  <a:cxn ang="0">
                    <a:pos x="20" y="226"/>
                  </a:cxn>
                  <a:cxn ang="0">
                    <a:pos x="1116" y="202"/>
                  </a:cxn>
                  <a:cxn ang="0">
                    <a:pos x="1135" y="173"/>
                  </a:cxn>
                  <a:cxn ang="0">
                    <a:pos x="1145" y="164"/>
                  </a:cxn>
                  <a:cxn ang="0">
                    <a:pos x="1175" y="143"/>
                  </a:cxn>
                  <a:cxn ang="0">
                    <a:pos x="1175" y="143"/>
                  </a:cxn>
                  <a:cxn ang="0">
                    <a:pos x="1212" y="105"/>
                  </a:cxn>
                  <a:cxn ang="0">
                    <a:pos x="1233" y="76"/>
                  </a:cxn>
                  <a:cxn ang="0">
                    <a:pos x="1242" y="66"/>
                  </a:cxn>
                  <a:cxn ang="0">
                    <a:pos x="1271" y="47"/>
                  </a:cxn>
                  <a:cxn ang="0">
                    <a:pos x="1271" y="47"/>
                  </a:cxn>
                  <a:cxn ang="0">
                    <a:pos x="1311" y="7"/>
                  </a:cxn>
                  <a:cxn ang="0">
                    <a:pos x="1493" y="0"/>
                  </a:cxn>
                  <a:cxn ang="0">
                    <a:pos x="1459" y="7"/>
                  </a:cxn>
                  <a:cxn ang="0">
                    <a:pos x="1445" y="7"/>
                  </a:cxn>
                  <a:cxn ang="0">
                    <a:pos x="1445" y="7"/>
                  </a:cxn>
                  <a:cxn ang="0">
                    <a:pos x="1411" y="0"/>
                  </a:cxn>
                  <a:cxn ang="0">
                    <a:pos x="1355" y="0"/>
                  </a:cxn>
                  <a:cxn ang="0">
                    <a:pos x="1321" y="7"/>
                  </a:cxn>
                </a:cxnLst>
                <a:rect l="0" t="0" r="0" b="0"/>
                <a:pathLst>
                  <a:path w="1510" h="226">
                    <a:moveTo>
                      <a:pt x="1088" y="226"/>
                    </a:moveTo>
                    <a:lnTo>
                      <a:pt x="1068" y="226"/>
                    </a:lnTo>
                    <a:lnTo>
                      <a:pt x="1068" y="219"/>
                    </a:lnTo>
                    <a:lnTo>
                      <a:pt x="1088" y="219"/>
                    </a:lnTo>
                    <a:lnTo>
                      <a:pt x="1088" y="226"/>
                    </a:lnTo>
                    <a:close/>
                    <a:moveTo>
                      <a:pt x="1054" y="226"/>
                    </a:moveTo>
                    <a:lnTo>
                      <a:pt x="1033" y="226"/>
                    </a:lnTo>
                    <a:lnTo>
                      <a:pt x="1033" y="219"/>
                    </a:lnTo>
                    <a:lnTo>
                      <a:pt x="1054" y="219"/>
                    </a:lnTo>
                    <a:lnTo>
                      <a:pt x="1054" y="226"/>
                    </a:lnTo>
                    <a:close/>
                    <a:moveTo>
                      <a:pt x="1019" y="226"/>
                    </a:moveTo>
                    <a:lnTo>
                      <a:pt x="999" y="226"/>
                    </a:lnTo>
                    <a:lnTo>
                      <a:pt x="999" y="219"/>
                    </a:lnTo>
                    <a:lnTo>
                      <a:pt x="1019" y="219"/>
                    </a:lnTo>
                    <a:lnTo>
                      <a:pt x="1019" y="226"/>
                    </a:lnTo>
                    <a:close/>
                    <a:moveTo>
                      <a:pt x="985" y="226"/>
                    </a:moveTo>
                    <a:lnTo>
                      <a:pt x="964" y="226"/>
                    </a:lnTo>
                    <a:lnTo>
                      <a:pt x="964" y="219"/>
                    </a:lnTo>
                    <a:lnTo>
                      <a:pt x="985" y="219"/>
                    </a:lnTo>
                    <a:lnTo>
                      <a:pt x="985" y="226"/>
                    </a:lnTo>
                    <a:close/>
                    <a:moveTo>
                      <a:pt x="951" y="226"/>
                    </a:moveTo>
                    <a:lnTo>
                      <a:pt x="930" y="226"/>
                    </a:lnTo>
                    <a:lnTo>
                      <a:pt x="930" y="219"/>
                    </a:lnTo>
                    <a:lnTo>
                      <a:pt x="951" y="219"/>
                    </a:lnTo>
                    <a:lnTo>
                      <a:pt x="951" y="226"/>
                    </a:lnTo>
                    <a:close/>
                    <a:moveTo>
                      <a:pt x="916" y="226"/>
                    </a:moveTo>
                    <a:lnTo>
                      <a:pt x="895" y="226"/>
                    </a:lnTo>
                    <a:lnTo>
                      <a:pt x="895" y="219"/>
                    </a:lnTo>
                    <a:lnTo>
                      <a:pt x="916" y="219"/>
                    </a:lnTo>
                    <a:lnTo>
                      <a:pt x="916" y="226"/>
                    </a:lnTo>
                    <a:close/>
                    <a:moveTo>
                      <a:pt x="882" y="226"/>
                    </a:moveTo>
                    <a:lnTo>
                      <a:pt x="861" y="226"/>
                    </a:lnTo>
                    <a:lnTo>
                      <a:pt x="861" y="219"/>
                    </a:lnTo>
                    <a:lnTo>
                      <a:pt x="882" y="219"/>
                    </a:lnTo>
                    <a:lnTo>
                      <a:pt x="882" y="226"/>
                    </a:lnTo>
                    <a:close/>
                    <a:moveTo>
                      <a:pt x="847" y="226"/>
                    </a:moveTo>
                    <a:lnTo>
                      <a:pt x="827" y="226"/>
                    </a:lnTo>
                    <a:lnTo>
                      <a:pt x="827" y="219"/>
                    </a:lnTo>
                    <a:lnTo>
                      <a:pt x="847" y="219"/>
                    </a:lnTo>
                    <a:lnTo>
                      <a:pt x="847" y="226"/>
                    </a:lnTo>
                    <a:close/>
                    <a:moveTo>
                      <a:pt x="813" y="226"/>
                    </a:moveTo>
                    <a:lnTo>
                      <a:pt x="792" y="226"/>
                    </a:lnTo>
                    <a:lnTo>
                      <a:pt x="792" y="219"/>
                    </a:lnTo>
                    <a:lnTo>
                      <a:pt x="813" y="219"/>
                    </a:lnTo>
                    <a:lnTo>
                      <a:pt x="813" y="226"/>
                    </a:lnTo>
                    <a:close/>
                    <a:moveTo>
                      <a:pt x="778" y="226"/>
                    </a:moveTo>
                    <a:lnTo>
                      <a:pt x="758" y="226"/>
                    </a:lnTo>
                    <a:lnTo>
                      <a:pt x="758" y="219"/>
                    </a:lnTo>
                    <a:lnTo>
                      <a:pt x="778" y="219"/>
                    </a:lnTo>
                    <a:lnTo>
                      <a:pt x="778" y="226"/>
                    </a:lnTo>
                    <a:close/>
                    <a:moveTo>
                      <a:pt x="744" y="226"/>
                    </a:moveTo>
                    <a:lnTo>
                      <a:pt x="723" y="226"/>
                    </a:lnTo>
                    <a:lnTo>
                      <a:pt x="723" y="219"/>
                    </a:lnTo>
                    <a:lnTo>
                      <a:pt x="744" y="219"/>
                    </a:lnTo>
                    <a:lnTo>
                      <a:pt x="744" y="226"/>
                    </a:lnTo>
                    <a:close/>
                    <a:moveTo>
                      <a:pt x="709" y="226"/>
                    </a:moveTo>
                    <a:lnTo>
                      <a:pt x="689" y="226"/>
                    </a:lnTo>
                    <a:lnTo>
                      <a:pt x="689" y="219"/>
                    </a:lnTo>
                    <a:lnTo>
                      <a:pt x="709" y="219"/>
                    </a:lnTo>
                    <a:lnTo>
                      <a:pt x="709" y="226"/>
                    </a:lnTo>
                    <a:close/>
                    <a:moveTo>
                      <a:pt x="675" y="226"/>
                    </a:moveTo>
                    <a:lnTo>
                      <a:pt x="654" y="226"/>
                    </a:lnTo>
                    <a:lnTo>
                      <a:pt x="654" y="219"/>
                    </a:lnTo>
                    <a:lnTo>
                      <a:pt x="675" y="219"/>
                    </a:lnTo>
                    <a:lnTo>
                      <a:pt x="675" y="226"/>
                    </a:lnTo>
                    <a:close/>
                    <a:moveTo>
                      <a:pt x="640" y="226"/>
                    </a:moveTo>
                    <a:lnTo>
                      <a:pt x="620" y="226"/>
                    </a:lnTo>
                    <a:lnTo>
                      <a:pt x="620" y="219"/>
                    </a:lnTo>
                    <a:lnTo>
                      <a:pt x="640" y="219"/>
                    </a:lnTo>
                    <a:lnTo>
                      <a:pt x="640" y="226"/>
                    </a:lnTo>
                    <a:close/>
                    <a:moveTo>
                      <a:pt x="606" y="226"/>
                    </a:moveTo>
                    <a:lnTo>
                      <a:pt x="585" y="226"/>
                    </a:lnTo>
                    <a:lnTo>
                      <a:pt x="585" y="219"/>
                    </a:lnTo>
                    <a:lnTo>
                      <a:pt x="606" y="219"/>
                    </a:lnTo>
                    <a:lnTo>
                      <a:pt x="606" y="226"/>
                    </a:lnTo>
                    <a:close/>
                    <a:moveTo>
                      <a:pt x="572" y="226"/>
                    </a:moveTo>
                    <a:lnTo>
                      <a:pt x="551" y="226"/>
                    </a:lnTo>
                    <a:lnTo>
                      <a:pt x="551" y="219"/>
                    </a:lnTo>
                    <a:lnTo>
                      <a:pt x="572" y="219"/>
                    </a:lnTo>
                    <a:lnTo>
                      <a:pt x="572" y="226"/>
                    </a:lnTo>
                    <a:close/>
                    <a:moveTo>
                      <a:pt x="537" y="226"/>
                    </a:moveTo>
                    <a:lnTo>
                      <a:pt x="516" y="226"/>
                    </a:lnTo>
                    <a:lnTo>
                      <a:pt x="516" y="219"/>
                    </a:lnTo>
                    <a:lnTo>
                      <a:pt x="537" y="219"/>
                    </a:lnTo>
                    <a:lnTo>
                      <a:pt x="537" y="226"/>
                    </a:lnTo>
                    <a:close/>
                    <a:moveTo>
                      <a:pt x="503" y="226"/>
                    </a:moveTo>
                    <a:lnTo>
                      <a:pt x="482" y="226"/>
                    </a:lnTo>
                    <a:lnTo>
                      <a:pt x="482" y="219"/>
                    </a:lnTo>
                    <a:lnTo>
                      <a:pt x="503" y="219"/>
                    </a:lnTo>
                    <a:lnTo>
                      <a:pt x="503" y="226"/>
                    </a:lnTo>
                    <a:close/>
                    <a:moveTo>
                      <a:pt x="468" y="226"/>
                    </a:moveTo>
                    <a:lnTo>
                      <a:pt x="447" y="226"/>
                    </a:lnTo>
                    <a:lnTo>
                      <a:pt x="447" y="219"/>
                    </a:lnTo>
                    <a:lnTo>
                      <a:pt x="468" y="219"/>
                    </a:lnTo>
                    <a:lnTo>
                      <a:pt x="468" y="226"/>
                    </a:lnTo>
                    <a:close/>
                    <a:moveTo>
                      <a:pt x="434" y="226"/>
                    </a:moveTo>
                    <a:lnTo>
                      <a:pt x="413" y="226"/>
                    </a:lnTo>
                    <a:lnTo>
                      <a:pt x="413" y="219"/>
                    </a:lnTo>
                    <a:lnTo>
                      <a:pt x="434" y="219"/>
                    </a:lnTo>
                    <a:lnTo>
                      <a:pt x="434" y="226"/>
                    </a:lnTo>
                    <a:close/>
                    <a:moveTo>
                      <a:pt x="399" y="226"/>
                    </a:moveTo>
                    <a:lnTo>
                      <a:pt x="379" y="226"/>
                    </a:lnTo>
                    <a:lnTo>
                      <a:pt x="379" y="219"/>
                    </a:lnTo>
                    <a:lnTo>
                      <a:pt x="399" y="219"/>
                    </a:lnTo>
                    <a:lnTo>
                      <a:pt x="399" y="226"/>
                    </a:lnTo>
                    <a:close/>
                    <a:moveTo>
                      <a:pt x="365" y="226"/>
                    </a:moveTo>
                    <a:lnTo>
                      <a:pt x="344" y="226"/>
                    </a:lnTo>
                    <a:lnTo>
                      <a:pt x="344" y="219"/>
                    </a:lnTo>
                    <a:lnTo>
                      <a:pt x="365" y="219"/>
                    </a:lnTo>
                    <a:lnTo>
                      <a:pt x="365" y="226"/>
                    </a:lnTo>
                    <a:close/>
                    <a:moveTo>
                      <a:pt x="330" y="226"/>
                    </a:moveTo>
                    <a:lnTo>
                      <a:pt x="310" y="226"/>
                    </a:lnTo>
                    <a:lnTo>
                      <a:pt x="310" y="219"/>
                    </a:lnTo>
                    <a:lnTo>
                      <a:pt x="330" y="219"/>
                    </a:lnTo>
                    <a:lnTo>
                      <a:pt x="330" y="226"/>
                    </a:lnTo>
                    <a:close/>
                    <a:moveTo>
                      <a:pt x="296" y="226"/>
                    </a:moveTo>
                    <a:lnTo>
                      <a:pt x="275" y="226"/>
                    </a:lnTo>
                    <a:lnTo>
                      <a:pt x="275" y="219"/>
                    </a:lnTo>
                    <a:lnTo>
                      <a:pt x="296" y="219"/>
                    </a:lnTo>
                    <a:lnTo>
                      <a:pt x="296" y="226"/>
                    </a:lnTo>
                    <a:close/>
                    <a:moveTo>
                      <a:pt x="261" y="226"/>
                    </a:moveTo>
                    <a:lnTo>
                      <a:pt x="241" y="226"/>
                    </a:lnTo>
                    <a:lnTo>
                      <a:pt x="241" y="219"/>
                    </a:lnTo>
                    <a:lnTo>
                      <a:pt x="261" y="219"/>
                    </a:lnTo>
                    <a:lnTo>
                      <a:pt x="261" y="226"/>
                    </a:lnTo>
                    <a:close/>
                    <a:moveTo>
                      <a:pt x="227" y="226"/>
                    </a:moveTo>
                    <a:lnTo>
                      <a:pt x="206" y="226"/>
                    </a:lnTo>
                    <a:lnTo>
                      <a:pt x="206" y="219"/>
                    </a:lnTo>
                    <a:lnTo>
                      <a:pt x="227" y="219"/>
                    </a:lnTo>
                    <a:lnTo>
                      <a:pt x="227" y="226"/>
                    </a:lnTo>
                    <a:close/>
                    <a:moveTo>
                      <a:pt x="192" y="226"/>
                    </a:moveTo>
                    <a:lnTo>
                      <a:pt x="172" y="226"/>
                    </a:lnTo>
                    <a:lnTo>
                      <a:pt x="172" y="219"/>
                    </a:lnTo>
                    <a:lnTo>
                      <a:pt x="192" y="219"/>
                    </a:lnTo>
                    <a:lnTo>
                      <a:pt x="192" y="226"/>
                    </a:lnTo>
                    <a:close/>
                    <a:moveTo>
                      <a:pt x="158" y="226"/>
                    </a:moveTo>
                    <a:lnTo>
                      <a:pt x="137" y="226"/>
                    </a:lnTo>
                    <a:lnTo>
                      <a:pt x="137" y="219"/>
                    </a:lnTo>
                    <a:lnTo>
                      <a:pt x="158" y="219"/>
                    </a:lnTo>
                    <a:lnTo>
                      <a:pt x="158" y="226"/>
                    </a:lnTo>
                    <a:close/>
                    <a:moveTo>
                      <a:pt x="124" y="226"/>
                    </a:moveTo>
                    <a:lnTo>
                      <a:pt x="103" y="226"/>
                    </a:lnTo>
                    <a:lnTo>
                      <a:pt x="103" y="219"/>
                    </a:lnTo>
                    <a:lnTo>
                      <a:pt x="124" y="219"/>
                    </a:lnTo>
                    <a:lnTo>
                      <a:pt x="124" y="226"/>
                    </a:lnTo>
                    <a:close/>
                    <a:moveTo>
                      <a:pt x="89" y="226"/>
                    </a:moveTo>
                    <a:lnTo>
                      <a:pt x="68" y="226"/>
                    </a:lnTo>
                    <a:lnTo>
                      <a:pt x="68" y="219"/>
                    </a:lnTo>
                    <a:lnTo>
                      <a:pt x="89" y="219"/>
                    </a:lnTo>
                    <a:lnTo>
                      <a:pt x="89" y="226"/>
                    </a:lnTo>
                    <a:close/>
                    <a:moveTo>
                      <a:pt x="55" y="226"/>
                    </a:moveTo>
                    <a:lnTo>
                      <a:pt x="34" y="226"/>
                    </a:lnTo>
                    <a:lnTo>
                      <a:pt x="34" y="219"/>
                    </a:lnTo>
                    <a:lnTo>
                      <a:pt x="55" y="219"/>
                    </a:lnTo>
                    <a:lnTo>
                      <a:pt x="55" y="226"/>
                    </a:lnTo>
                    <a:close/>
                    <a:moveTo>
                      <a:pt x="20" y="226"/>
                    </a:moveTo>
                    <a:lnTo>
                      <a:pt x="0" y="226"/>
                    </a:lnTo>
                    <a:lnTo>
                      <a:pt x="0" y="219"/>
                    </a:lnTo>
                    <a:lnTo>
                      <a:pt x="20" y="219"/>
                    </a:lnTo>
                    <a:lnTo>
                      <a:pt x="20" y="226"/>
                    </a:lnTo>
                    <a:close/>
                    <a:moveTo>
                      <a:pt x="1100" y="217"/>
                    </a:moveTo>
                    <a:lnTo>
                      <a:pt x="1095" y="212"/>
                    </a:lnTo>
                    <a:lnTo>
                      <a:pt x="1111" y="197"/>
                    </a:lnTo>
                    <a:lnTo>
                      <a:pt x="1116" y="202"/>
                    </a:lnTo>
                    <a:lnTo>
                      <a:pt x="1100" y="217"/>
                    </a:lnTo>
                    <a:close/>
                    <a:moveTo>
                      <a:pt x="1125" y="192"/>
                    </a:moveTo>
                    <a:lnTo>
                      <a:pt x="1121" y="188"/>
                    </a:lnTo>
                    <a:lnTo>
                      <a:pt x="1135" y="173"/>
                    </a:lnTo>
                    <a:lnTo>
                      <a:pt x="1140" y="178"/>
                    </a:lnTo>
                    <a:lnTo>
                      <a:pt x="1125" y="192"/>
                    </a:lnTo>
                    <a:close/>
                    <a:moveTo>
                      <a:pt x="1150" y="167"/>
                    </a:moveTo>
                    <a:lnTo>
                      <a:pt x="1145" y="164"/>
                    </a:lnTo>
                    <a:lnTo>
                      <a:pt x="1159" y="148"/>
                    </a:lnTo>
                    <a:lnTo>
                      <a:pt x="1164" y="154"/>
                    </a:lnTo>
                    <a:lnTo>
                      <a:pt x="1150" y="167"/>
                    </a:lnTo>
                    <a:close/>
                    <a:moveTo>
                      <a:pt x="1175" y="143"/>
                    </a:moveTo>
                    <a:lnTo>
                      <a:pt x="1169" y="138"/>
                    </a:lnTo>
                    <a:lnTo>
                      <a:pt x="1183" y="124"/>
                    </a:lnTo>
                    <a:lnTo>
                      <a:pt x="1188" y="130"/>
                    </a:lnTo>
                    <a:lnTo>
                      <a:pt x="1175" y="143"/>
                    </a:lnTo>
                    <a:close/>
                    <a:moveTo>
                      <a:pt x="1199" y="119"/>
                    </a:moveTo>
                    <a:lnTo>
                      <a:pt x="1193" y="114"/>
                    </a:lnTo>
                    <a:lnTo>
                      <a:pt x="1209" y="100"/>
                    </a:lnTo>
                    <a:lnTo>
                      <a:pt x="1212" y="105"/>
                    </a:lnTo>
                    <a:lnTo>
                      <a:pt x="1199" y="119"/>
                    </a:lnTo>
                    <a:close/>
                    <a:moveTo>
                      <a:pt x="1223" y="95"/>
                    </a:moveTo>
                    <a:lnTo>
                      <a:pt x="1218" y="90"/>
                    </a:lnTo>
                    <a:lnTo>
                      <a:pt x="1233" y="76"/>
                    </a:lnTo>
                    <a:lnTo>
                      <a:pt x="1237" y="80"/>
                    </a:lnTo>
                    <a:lnTo>
                      <a:pt x="1223" y="95"/>
                    </a:lnTo>
                    <a:close/>
                    <a:moveTo>
                      <a:pt x="1247" y="71"/>
                    </a:moveTo>
                    <a:lnTo>
                      <a:pt x="1242" y="66"/>
                    </a:lnTo>
                    <a:lnTo>
                      <a:pt x="1257" y="50"/>
                    </a:lnTo>
                    <a:lnTo>
                      <a:pt x="1262" y="55"/>
                    </a:lnTo>
                    <a:lnTo>
                      <a:pt x="1247" y="71"/>
                    </a:lnTo>
                    <a:close/>
                    <a:moveTo>
                      <a:pt x="1271" y="47"/>
                    </a:moveTo>
                    <a:lnTo>
                      <a:pt x="1266" y="42"/>
                    </a:lnTo>
                    <a:lnTo>
                      <a:pt x="1281" y="26"/>
                    </a:lnTo>
                    <a:lnTo>
                      <a:pt x="1287" y="31"/>
                    </a:lnTo>
                    <a:lnTo>
                      <a:pt x="1271" y="47"/>
                    </a:lnTo>
                    <a:close/>
                    <a:moveTo>
                      <a:pt x="1295" y="23"/>
                    </a:moveTo>
                    <a:lnTo>
                      <a:pt x="1292" y="18"/>
                    </a:lnTo>
                    <a:lnTo>
                      <a:pt x="1305" y="2"/>
                    </a:lnTo>
                    <a:lnTo>
                      <a:pt x="1311" y="7"/>
                    </a:lnTo>
                    <a:lnTo>
                      <a:pt x="1295" y="23"/>
                    </a:lnTo>
                    <a:close/>
                    <a:moveTo>
                      <a:pt x="1510" y="7"/>
                    </a:moveTo>
                    <a:lnTo>
                      <a:pt x="1493" y="7"/>
                    </a:lnTo>
                    <a:lnTo>
                      <a:pt x="1493" y="0"/>
                    </a:lnTo>
                    <a:lnTo>
                      <a:pt x="1510" y="0"/>
                    </a:lnTo>
                    <a:lnTo>
                      <a:pt x="1510" y="7"/>
                    </a:lnTo>
                    <a:close/>
                    <a:moveTo>
                      <a:pt x="1479" y="7"/>
                    </a:moveTo>
                    <a:lnTo>
                      <a:pt x="1459" y="7"/>
                    </a:lnTo>
                    <a:lnTo>
                      <a:pt x="1459" y="0"/>
                    </a:lnTo>
                    <a:lnTo>
                      <a:pt x="1479" y="0"/>
                    </a:lnTo>
                    <a:lnTo>
                      <a:pt x="1479" y="7"/>
                    </a:lnTo>
                    <a:close/>
                    <a:moveTo>
                      <a:pt x="1445" y="7"/>
                    </a:moveTo>
                    <a:lnTo>
                      <a:pt x="1424" y="7"/>
                    </a:lnTo>
                    <a:lnTo>
                      <a:pt x="1424" y="0"/>
                    </a:lnTo>
                    <a:lnTo>
                      <a:pt x="1445" y="0"/>
                    </a:lnTo>
                    <a:lnTo>
                      <a:pt x="1445" y="7"/>
                    </a:lnTo>
                    <a:close/>
                    <a:moveTo>
                      <a:pt x="1411" y="7"/>
                    </a:moveTo>
                    <a:lnTo>
                      <a:pt x="1390" y="7"/>
                    </a:lnTo>
                    <a:lnTo>
                      <a:pt x="1390" y="0"/>
                    </a:lnTo>
                    <a:lnTo>
                      <a:pt x="1411" y="0"/>
                    </a:lnTo>
                    <a:lnTo>
                      <a:pt x="1411" y="7"/>
                    </a:lnTo>
                    <a:close/>
                    <a:moveTo>
                      <a:pt x="1376" y="7"/>
                    </a:moveTo>
                    <a:lnTo>
                      <a:pt x="1355" y="7"/>
                    </a:lnTo>
                    <a:lnTo>
                      <a:pt x="1355" y="0"/>
                    </a:lnTo>
                    <a:lnTo>
                      <a:pt x="1376" y="0"/>
                    </a:lnTo>
                    <a:lnTo>
                      <a:pt x="1376" y="7"/>
                    </a:lnTo>
                    <a:close/>
                    <a:moveTo>
                      <a:pt x="1342" y="7"/>
                    </a:moveTo>
                    <a:lnTo>
                      <a:pt x="1321" y="7"/>
                    </a:lnTo>
                    <a:lnTo>
                      <a:pt x="1321" y="0"/>
                    </a:lnTo>
                    <a:lnTo>
                      <a:pt x="1342" y="0"/>
                    </a:lnTo>
                    <a:lnTo>
                      <a:pt x="1342" y="7"/>
                    </a:lnTo>
                    <a:close/>
                  </a:path>
                </a:pathLst>
              </a:custGeom>
              <a:solidFill>
                <a:srgbClr val="3D9077"/>
              </a:solidFill>
              <a:ln w="12700">
                <a:solidFill>
                  <a:srgbClr val="00B05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TextBox 1513"/>
              <p:cNvSpPr/>
              <p:nvPr/>
            </p:nvSpPr>
            <p:spPr>
              <a:xfrm>
                <a:off x="6022775" y="2507847"/>
                <a:ext cx="1241159" cy="44545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>
                <a:spAutoFit/>
              </a:bodyPr>
              <a:lstStyle/>
              <a:p>
                <a:pPr lvl="0"/>
                <a:r>
                  <a:rPr lang="en-US" altLang="zh-CN" sz="1050" b="1" dirty="0">
                    <a:solidFill>
                      <a:srgbClr val="3D907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A</a:t>
                </a:r>
                <a:r>
                  <a:rPr lang="zh-CN" altLang="en-US" sz="1050" b="1" dirty="0">
                    <a:solidFill>
                      <a:srgbClr val="3D907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区生源</a:t>
                </a:r>
                <a:r>
                  <a:rPr lang="en-US" altLang="zh-CN" sz="1050" b="1" dirty="0">
                    <a:solidFill>
                      <a:srgbClr val="3D907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3500</a:t>
                </a:r>
                <a:r>
                  <a:rPr lang="zh-CN" altLang="en-US" sz="1050" b="1" dirty="0">
                    <a:solidFill>
                      <a:srgbClr val="3D907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人</a:t>
                </a:r>
                <a:endParaRPr lang="en-US" altLang="zh-CN" sz="1050" b="1" dirty="0">
                  <a:solidFill>
                    <a:srgbClr val="3D90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  <a:p>
                <a:pPr lvl="0"/>
                <a:r>
                  <a:rPr lang="zh-CN" altLang="en-US" sz="1050" b="1" dirty="0">
                    <a:solidFill>
                      <a:srgbClr val="3D907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已报读</a:t>
                </a:r>
                <a:r>
                  <a:rPr lang="en-US" altLang="zh-CN" sz="1050" b="1" dirty="0">
                    <a:solidFill>
                      <a:srgbClr val="3D907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10</a:t>
                </a:r>
                <a:r>
                  <a:rPr lang="zh-CN" altLang="en-US" sz="1050" b="1" dirty="0">
                    <a:solidFill>
                      <a:srgbClr val="3D907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人</a:t>
                </a:r>
                <a:endParaRPr lang="zh-CN" altLang="en-US" sz="1100" b="1" dirty="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431879" y="1419622"/>
              <a:ext cx="2195905" cy="648072"/>
              <a:chOff x="136672" y="1419622"/>
              <a:chExt cx="2195905" cy="648072"/>
            </a:xfrm>
          </p:grpSpPr>
          <p:grpSp>
            <p:nvGrpSpPr>
              <p:cNvPr id="9" name="组合 10"/>
              <p:cNvGrpSpPr/>
              <p:nvPr/>
            </p:nvGrpSpPr>
            <p:grpSpPr>
              <a:xfrm>
                <a:off x="2116554" y="1745432"/>
                <a:ext cx="216023" cy="322262"/>
                <a:chOff x="-189883" y="0"/>
                <a:chExt cx="183780" cy="274638"/>
              </a:xfrm>
            </p:grpSpPr>
            <p:sp>
              <p:nvSpPr>
                <p:cNvPr id="10" name="Freeform 744"/>
                <p:cNvSpPr/>
                <p:nvPr/>
              </p:nvSpPr>
              <p:spPr>
                <a:xfrm>
                  <a:off x="-189883" y="0"/>
                  <a:ext cx="180974" cy="274638"/>
                </a:xfrm>
                <a:custGeom>
                  <a:avLst/>
                  <a:gdLst/>
                  <a:ahLst/>
                  <a:cxnLst>
                    <a:cxn ang="0">
                      <a:pos x="30" y="95"/>
                    </a:cxn>
                    <a:cxn ang="0">
                      <a:pos x="0" y="33"/>
                    </a:cxn>
                    <a:cxn ang="0">
                      <a:pos x="33" y="0"/>
                    </a:cxn>
                    <a:cxn ang="0">
                      <a:pos x="66" y="33"/>
                    </a:cxn>
                    <a:cxn ang="0">
                      <a:pos x="36" y="95"/>
                    </a:cxn>
                    <a:cxn ang="0">
                      <a:pos x="33" y="100"/>
                    </a:cxn>
                    <a:cxn ang="0">
                      <a:pos x="30" y="95"/>
                    </a:cxn>
                  </a:cxnLst>
                  <a:rect l="0" t="0" r="0" b="0"/>
                  <a:pathLst>
                    <a:path w="66" h="100">
                      <a:moveTo>
                        <a:pt x="30" y="95"/>
                      </a:moveTo>
                      <a:cubicBezTo>
                        <a:pt x="27" y="91"/>
                        <a:pt x="0" y="50"/>
                        <a:pt x="0" y="33"/>
                      </a:cubicBezTo>
                      <a:cubicBezTo>
                        <a:pt x="0" y="15"/>
                        <a:pt x="15" y="0"/>
                        <a:pt x="33" y="0"/>
                      </a:cubicBezTo>
                      <a:cubicBezTo>
                        <a:pt x="52" y="0"/>
                        <a:pt x="66" y="15"/>
                        <a:pt x="66" y="33"/>
                      </a:cubicBezTo>
                      <a:cubicBezTo>
                        <a:pt x="66" y="50"/>
                        <a:pt x="40" y="91"/>
                        <a:pt x="36" y="95"/>
                      </a:cubicBezTo>
                      <a:cubicBezTo>
                        <a:pt x="33" y="100"/>
                        <a:pt x="33" y="100"/>
                        <a:pt x="33" y="100"/>
                      </a:cubicBezTo>
                      <a:lnTo>
                        <a:pt x="30" y="9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" name="Freeform 745"/>
                <p:cNvSpPr/>
                <p:nvPr/>
              </p:nvSpPr>
              <p:spPr>
                <a:xfrm>
                  <a:off x="-168027" y="11112"/>
                  <a:ext cx="161924" cy="244476"/>
                </a:xfrm>
                <a:custGeom>
                  <a:avLst/>
                  <a:gdLst/>
                  <a:ahLst/>
                  <a:cxnLst>
                    <a:cxn ang="0">
                      <a:pos x="59" y="29"/>
                    </a:cxn>
                    <a:cxn ang="0">
                      <a:pos x="29" y="89"/>
                    </a:cxn>
                    <a:cxn ang="0">
                      <a:pos x="0" y="29"/>
                    </a:cxn>
                    <a:cxn ang="0">
                      <a:pos x="29" y="0"/>
                    </a:cxn>
                    <a:cxn ang="0">
                      <a:pos x="59" y="29"/>
                    </a:cxn>
                  </a:cxnLst>
                  <a:rect l="0" t="0" r="0" b="0"/>
                  <a:pathLst>
                    <a:path w="59" h="89">
                      <a:moveTo>
                        <a:pt x="59" y="29"/>
                      </a:moveTo>
                      <a:cubicBezTo>
                        <a:pt x="59" y="45"/>
                        <a:pt x="29" y="89"/>
                        <a:pt x="29" y="89"/>
                      </a:cubicBezTo>
                      <a:cubicBezTo>
                        <a:pt x="29" y="89"/>
                        <a:pt x="0" y="45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5" y="0"/>
                        <a:pt x="59" y="13"/>
                        <a:pt x="59" y="29"/>
                      </a:cubicBezTo>
                      <a:close/>
                    </a:path>
                  </a:pathLst>
                </a:custGeom>
                <a:solidFill>
                  <a:srgbClr val="F83003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" name="Oval 746"/>
                <p:cNvSpPr/>
                <p:nvPr/>
              </p:nvSpPr>
              <p:spPr>
                <a:xfrm>
                  <a:off x="-121989" y="58737"/>
                  <a:ext cx="68263" cy="68263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txBody>
                <a:bodyPr wrap="square" anchor="t"/>
                <a:lstStyle/>
                <a:p>
                  <a:pPr lvl="0"/>
                  <a:endParaRPr dirty="0"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</p:grpSp>
          <p:grpSp>
            <p:nvGrpSpPr>
              <p:cNvPr id="61" name="组合 60"/>
              <p:cNvGrpSpPr/>
              <p:nvPr/>
            </p:nvGrpSpPr>
            <p:grpSpPr>
              <a:xfrm flipH="1">
                <a:off x="1331640" y="1419622"/>
                <a:ext cx="432048" cy="461963"/>
                <a:chOff x="3657153" y="1262584"/>
                <a:chExt cx="1050925" cy="461963"/>
              </a:xfrm>
            </p:grpSpPr>
            <p:sp>
              <p:nvSpPr>
                <p:cNvPr id="52" name="Rectangle 762"/>
                <p:cNvSpPr/>
                <p:nvPr/>
              </p:nvSpPr>
              <p:spPr>
                <a:xfrm>
                  <a:off x="4677916" y="1262584"/>
                  <a:ext cx="30162" cy="461963"/>
                </a:xfrm>
                <a:prstGeom prst="rect">
                  <a:avLst/>
                </a:prstGeom>
                <a:solidFill>
                  <a:srgbClr val="F83003"/>
                </a:solidFill>
                <a:ln w="9525">
                  <a:noFill/>
                </a:ln>
              </p:spPr>
              <p:txBody>
                <a:bodyPr wrap="square" anchor="t"/>
                <a:lstStyle/>
                <a:p>
                  <a:pPr lvl="0"/>
                  <a:endParaRPr dirty="0"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53" name="Rectangle 782"/>
                <p:cNvSpPr/>
                <p:nvPr/>
              </p:nvSpPr>
              <p:spPr>
                <a:xfrm>
                  <a:off x="3904803" y="1557859"/>
                  <a:ext cx="712788" cy="44450"/>
                </a:xfrm>
                <a:prstGeom prst="rect">
                  <a:avLst/>
                </a:prstGeom>
                <a:solidFill>
                  <a:srgbClr val="F83003"/>
                </a:solidFill>
                <a:ln w="9525">
                  <a:noFill/>
                </a:ln>
              </p:spPr>
              <p:txBody>
                <a:bodyPr wrap="square" anchor="t"/>
                <a:lstStyle/>
                <a:p>
                  <a:pPr lvl="0"/>
                  <a:endParaRPr dirty="0"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54" name="Rectangle 783"/>
                <p:cNvSpPr/>
                <p:nvPr/>
              </p:nvSpPr>
              <p:spPr>
                <a:xfrm>
                  <a:off x="3815903" y="1621359"/>
                  <a:ext cx="801688" cy="42863"/>
                </a:xfrm>
                <a:prstGeom prst="rect">
                  <a:avLst/>
                </a:prstGeom>
                <a:solidFill>
                  <a:srgbClr val="F83003"/>
                </a:solidFill>
                <a:ln w="9525">
                  <a:noFill/>
                </a:ln>
              </p:spPr>
              <p:txBody>
                <a:bodyPr wrap="square" anchor="t"/>
                <a:lstStyle/>
                <a:p>
                  <a:pPr lvl="0"/>
                  <a:endParaRPr dirty="0"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55" name="Rectangle 784"/>
                <p:cNvSpPr/>
                <p:nvPr/>
              </p:nvSpPr>
              <p:spPr>
                <a:xfrm>
                  <a:off x="3657153" y="1497534"/>
                  <a:ext cx="960438" cy="44450"/>
                </a:xfrm>
                <a:prstGeom prst="rect">
                  <a:avLst/>
                </a:prstGeom>
                <a:solidFill>
                  <a:srgbClr val="F83003"/>
                </a:solidFill>
                <a:ln w="9525">
                  <a:noFill/>
                </a:ln>
              </p:spPr>
              <p:txBody>
                <a:bodyPr wrap="square" anchor="t"/>
                <a:lstStyle/>
                <a:p>
                  <a:pPr lvl="0"/>
                  <a:endParaRPr dirty="0"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56" name="Rectangle 785"/>
                <p:cNvSpPr/>
                <p:nvPr/>
              </p:nvSpPr>
              <p:spPr>
                <a:xfrm>
                  <a:off x="4398516" y="1437209"/>
                  <a:ext cx="219075" cy="44450"/>
                </a:xfrm>
                <a:prstGeom prst="rect">
                  <a:avLst/>
                </a:prstGeom>
                <a:solidFill>
                  <a:srgbClr val="F83003"/>
                </a:solidFill>
                <a:ln w="9525">
                  <a:noFill/>
                </a:ln>
              </p:spPr>
              <p:txBody>
                <a:bodyPr wrap="square" anchor="t"/>
                <a:lstStyle/>
                <a:p>
                  <a:pPr lvl="0"/>
                  <a:endParaRPr dirty="0"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57" name="Rectangle 786"/>
                <p:cNvSpPr/>
                <p:nvPr/>
              </p:nvSpPr>
              <p:spPr>
                <a:xfrm>
                  <a:off x="4355653" y="1376884"/>
                  <a:ext cx="261938" cy="44450"/>
                </a:xfrm>
                <a:prstGeom prst="rect">
                  <a:avLst/>
                </a:prstGeom>
                <a:solidFill>
                  <a:srgbClr val="F83003"/>
                </a:solidFill>
                <a:ln w="9525">
                  <a:noFill/>
                </a:ln>
              </p:spPr>
              <p:txBody>
                <a:bodyPr wrap="square" anchor="t"/>
                <a:lstStyle/>
                <a:p>
                  <a:pPr lvl="0"/>
                  <a:endParaRPr dirty="0"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58" name="Rectangle 787"/>
                <p:cNvSpPr/>
                <p:nvPr/>
              </p:nvSpPr>
              <p:spPr>
                <a:xfrm>
                  <a:off x="4477891" y="1316559"/>
                  <a:ext cx="139700" cy="44450"/>
                </a:xfrm>
                <a:prstGeom prst="rect">
                  <a:avLst/>
                </a:prstGeom>
                <a:solidFill>
                  <a:srgbClr val="F83003"/>
                </a:solidFill>
                <a:ln w="9525">
                  <a:noFill/>
                </a:ln>
              </p:spPr>
              <p:txBody>
                <a:bodyPr wrap="square" anchor="t"/>
                <a:lstStyle/>
                <a:p>
                  <a:pPr lvl="0"/>
                  <a:endParaRPr dirty="0"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</p:grpSp>
          <p:sp>
            <p:nvSpPr>
              <p:cNvPr id="59" name="Freeform 797"/>
              <p:cNvSpPr>
                <a:spLocks noEditPoints="1"/>
              </p:cNvSpPr>
              <p:nvPr/>
            </p:nvSpPr>
            <p:spPr>
              <a:xfrm flipH="1">
                <a:off x="1835696" y="1635646"/>
                <a:ext cx="280858" cy="249362"/>
              </a:xfrm>
              <a:custGeom>
                <a:avLst/>
                <a:gdLst/>
                <a:ahLst/>
                <a:cxnLst>
                  <a:cxn ang="0">
                    <a:pos x="482" y="219"/>
                  </a:cxn>
                  <a:cxn ang="0">
                    <a:pos x="500" y="210"/>
                  </a:cxn>
                  <a:cxn ang="0">
                    <a:pos x="448" y="224"/>
                  </a:cxn>
                  <a:cxn ang="0">
                    <a:pos x="469" y="224"/>
                  </a:cxn>
                  <a:cxn ang="0">
                    <a:pos x="413" y="217"/>
                  </a:cxn>
                  <a:cxn ang="0">
                    <a:pos x="400" y="224"/>
                  </a:cxn>
                  <a:cxn ang="0">
                    <a:pos x="400" y="217"/>
                  </a:cxn>
                  <a:cxn ang="0">
                    <a:pos x="345" y="224"/>
                  </a:cxn>
                  <a:cxn ang="0">
                    <a:pos x="365" y="224"/>
                  </a:cxn>
                  <a:cxn ang="0">
                    <a:pos x="310" y="217"/>
                  </a:cxn>
                  <a:cxn ang="0">
                    <a:pos x="296" y="224"/>
                  </a:cxn>
                  <a:cxn ang="0">
                    <a:pos x="296" y="217"/>
                  </a:cxn>
                  <a:cxn ang="0">
                    <a:pos x="241" y="224"/>
                  </a:cxn>
                  <a:cxn ang="0">
                    <a:pos x="262" y="224"/>
                  </a:cxn>
                  <a:cxn ang="0">
                    <a:pos x="207" y="217"/>
                  </a:cxn>
                  <a:cxn ang="0">
                    <a:pos x="193" y="224"/>
                  </a:cxn>
                  <a:cxn ang="0">
                    <a:pos x="193" y="217"/>
                  </a:cxn>
                  <a:cxn ang="0">
                    <a:pos x="138" y="224"/>
                  </a:cxn>
                  <a:cxn ang="0">
                    <a:pos x="158" y="224"/>
                  </a:cxn>
                  <a:cxn ang="0">
                    <a:pos x="103" y="217"/>
                  </a:cxn>
                  <a:cxn ang="0">
                    <a:pos x="90" y="224"/>
                  </a:cxn>
                  <a:cxn ang="0">
                    <a:pos x="90" y="217"/>
                  </a:cxn>
                  <a:cxn ang="0">
                    <a:pos x="34" y="224"/>
                  </a:cxn>
                  <a:cxn ang="0">
                    <a:pos x="55" y="224"/>
                  </a:cxn>
                  <a:cxn ang="0">
                    <a:pos x="0" y="217"/>
                  </a:cxn>
                  <a:cxn ang="0">
                    <a:pos x="510" y="200"/>
                  </a:cxn>
                  <a:cxn ang="0">
                    <a:pos x="524" y="186"/>
                  </a:cxn>
                  <a:cxn ang="0">
                    <a:pos x="529" y="170"/>
                  </a:cxn>
                  <a:cxn ang="0">
                    <a:pos x="534" y="176"/>
                  </a:cxn>
                  <a:cxn ang="0">
                    <a:pos x="569" y="131"/>
                  </a:cxn>
                  <a:cxn ang="0">
                    <a:pos x="582" y="127"/>
                  </a:cxn>
                  <a:cxn ang="0">
                    <a:pos x="598" y="112"/>
                  </a:cxn>
                  <a:cxn ang="0">
                    <a:pos x="603" y="98"/>
                  </a:cxn>
                  <a:cxn ang="0">
                    <a:pos x="606" y="103"/>
                  </a:cxn>
                  <a:cxn ang="0">
                    <a:pos x="641" y="58"/>
                  </a:cxn>
                  <a:cxn ang="0">
                    <a:pos x="656" y="53"/>
                  </a:cxn>
                  <a:cxn ang="0">
                    <a:pos x="670" y="39"/>
                  </a:cxn>
                  <a:cxn ang="0">
                    <a:pos x="675" y="24"/>
                  </a:cxn>
                  <a:cxn ang="0">
                    <a:pos x="681" y="29"/>
                  </a:cxn>
                  <a:cxn ang="0">
                    <a:pos x="910" y="0"/>
                  </a:cxn>
                  <a:cxn ang="0">
                    <a:pos x="896" y="7"/>
                  </a:cxn>
                  <a:cxn ang="0">
                    <a:pos x="896" y="0"/>
                  </a:cxn>
                  <a:cxn ang="0">
                    <a:pos x="841" y="7"/>
                  </a:cxn>
                  <a:cxn ang="0">
                    <a:pos x="861" y="7"/>
                  </a:cxn>
                  <a:cxn ang="0">
                    <a:pos x="806" y="0"/>
                  </a:cxn>
                  <a:cxn ang="0">
                    <a:pos x="792" y="7"/>
                  </a:cxn>
                  <a:cxn ang="0">
                    <a:pos x="792" y="0"/>
                  </a:cxn>
                  <a:cxn ang="0">
                    <a:pos x="737" y="7"/>
                  </a:cxn>
                  <a:cxn ang="0">
                    <a:pos x="758" y="7"/>
                  </a:cxn>
                  <a:cxn ang="0">
                    <a:pos x="703" y="0"/>
                  </a:cxn>
                </a:cxnLst>
                <a:rect l="0" t="0" r="0" b="0"/>
                <a:pathLst>
                  <a:path w="927" h="224">
                    <a:moveTo>
                      <a:pt x="486" y="224"/>
                    </a:moveTo>
                    <a:lnTo>
                      <a:pt x="482" y="224"/>
                    </a:lnTo>
                    <a:lnTo>
                      <a:pt x="482" y="219"/>
                    </a:lnTo>
                    <a:lnTo>
                      <a:pt x="482" y="219"/>
                    </a:lnTo>
                    <a:lnTo>
                      <a:pt x="494" y="205"/>
                    </a:lnTo>
                    <a:lnTo>
                      <a:pt x="500" y="210"/>
                    </a:lnTo>
                    <a:lnTo>
                      <a:pt x="486" y="224"/>
                    </a:lnTo>
                    <a:close/>
                    <a:moveTo>
                      <a:pt x="469" y="224"/>
                    </a:moveTo>
                    <a:lnTo>
                      <a:pt x="448" y="224"/>
                    </a:lnTo>
                    <a:lnTo>
                      <a:pt x="448" y="217"/>
                    </a:lnTo>
                    <a:lnTo>
                      <a:pt x="469" y="217"/>
                    </a:lnTo>
                    <a:lnTo>
                      <a:pt x="469" y="224"/>
                    </a:lnTo>
                    <a:close/>
                    <a:moveTo>
                      <a:pt x="434" y="224"/>
                    </a:moveTo>
                    <a:lnTo>
                      <a:pt x="413" y="224"/>
                    </a:lnTo>
                    <a:lnTo>
                      <a:pt x="413" y="217"/>
                    </a:lnTo>
                    <a:lnTo>
                      <a:pt x="434" y="217"/>
                    </a:lnTo>
                    <a:lnTo>
                      <a:pt x="434" y="224"/>
                    </a:lnTo>
                    <a:close/>
                    <a:moveTo>
                      <a:pt x="400" y="224"/>
                    </a:moveTo>
                    <a:lnTo>
                      <a:pt x="379" y="224"/>
                    </a:lnTo>
                    <a:lnTo>
                      <a:pt x="379" y="217"/>
                    </a:lnTo>
                    <a:lnTo>
                      <a:pt x="400" y="217"/>
                    </a:lnTo>
                    <a:lnTo>
                      <a:pt x="400" y="224"/>
                    </a:lnTo>
                    <a:close/>
                    <a:moveTo>
                      <a:pt x="365" y="224"/>
                    </a:moveTo>
                    <a:lnTo>
                      <a:pt x="345" y="224"/>
                    </a:lnTo>
                    <a:lnTo>
                      <a:pt x="345" y="217"/>
                    </a:lnTo>
                    <a:lnTo>
                      <a:pt x="365" y="217"/>
                    </a:lnTo>
                    <a:lnTo>
                      <a:pt x="365" y="224"/>
                    </a:lnTo>
                    <a:close/>
                    <a:moveTo>
                      <a:pt x="331" y="224"/>
                    </a:moveTo>
                    <a:lnTo>
                      <a:pt x="310" y="224"/>
                    </a:lnTo>
                    <a:lnTo>
                      <a:pt x="310" y="217"/>
                    </a:lnTo>
                    <a:lnTo>
                      <a:pt x="331" y="217"/>
                    </a:lnTo>
                    <a:lnTo>
                      <a:pt x="331" y="224"/>
                    </a:lnTo>
                    <a:close/>
                    <a:moveTo>
                      <a:pt x="296" y="224"/>
                    </a:moveTo>
                    <a:lnTo>
                      <a:pt x="276" y="224"/>
                    </a:lnTo>
                    <a:lnTo>
                      <a:pt x="276" y="217"/>
                    </a:lnTo>
                    <a:lnTo>
                      <a:pt x="296" y="217"/>
                    </a:lnTo>
                    <a:lnTo>
                      <a:pt x="296" y="224"/>
                    </a:lnTo>
                    <a:close/>
                    <a:moveTo>
                      <a:pt x="262" y="224"/>
                    </a:moveTo>
                    <a:lnTo>
                      <a:pt x="241" y="224"/>
                    </a:lnTo>
                    <a:lnTo>
                      <a:pt x="241" y="217"/>
                    </a:lnTo>
                    <a:lnTo>
                      <a:pt x="262" y="217"/>
                    </a:lnTo>
                    <a:lnTo>
                      <a:pt x="262" y="224"/>
                    </a:lnTo>
                    <a:close/>
                    <a:moveTo>
                      <a:pt x="227" y="224"/>
                    </a:moveTo>
                    <a:lnTo>
                      <a:pt x="207" y="224"/>
                    </a:lnTo>
                    <a:lnTo>
                      <a:pt x="207" y="217"/>
                    </a:lnTo>
                    <a:lnTo>
                      <a:pt x="227" y="217"/>
                    </a:lnTo>
                    <a:lnTo>
                      <a:pt x="227" y="224"/>
                    </a:lnTo>
                    <a:close/>
                    <a:moveTo>
                      <a:pt x="193" y="224"/>
                    </a:moveTo>
                    <a:lnTo>
                      <a:pt x="172" y="224"/>
                    </a:lnTo>
                    <a:lnTo>
                      <a:pt x="172" y="217"/>
                    </a:lnTo>
                    <a:lnTo>
                      <a:pt x="193" y="217"/>
                    </a:lnTo>
                    <a:lnTo>
                      <a:pt x="193" y="224"/>
                    </a:lnTo>
                    <a:close/>
                    <a:moveTo>
                      <a:pt x="158" y="224"/>
                    </a:moveTo>
                    <a:lnTo>
                      <a:pt x="138" y="224"/>
                    </a:lnTo>
                    <a:lnTo>
                      <a:pt x="138" y="217"/>
                    </a:lnTo>
                    <a:lnTo>
                      <a:pt x="158" y="217"/>
                    </a:lnTo>
                    <a:lnTo>
                      <a:pt x="158" y="224"/>
                    </a:lnTo>
                    <a:close/>
                    <a:moveTo>
                      <a:pt x="124" y="224"/>
                    </a:moveTo>
                    <a:lnTo>
                      <a:pt x="103" y="224"/>
                    </a:lnTo>
                    <a:lnTo>
                      <a:pt x="103" y="217"/>
                    </a:lnTo>
                    <a:lnTo>
                      <a:pt x="124" y="217"/>
                    </a:lnTo>
                    <a:lnTo>
                      <a:pt x="124" y="224"/>
                    </a:lnTo>
                    <a:close/>
                    <a:moveTo>
                      <a:pt x="90" y="224"/>
                    </a:moveTo>
                    <a:lnTo>
                      <a:pt x="69" y="224"/>
                    </a:lnTo>
                    <a:lnTo>
                      <a:pt x="69" y="217"/>
                    </a:lnTo>
                    <a:lnTo>
                      <a:pt x="90" y="217"/>
                    </a:lnTo>
                    <a:lnTo>
                      <a:pt x="90" y="224"/>
                    </a:lnTo>
                    <a:close/>
                    <a:moveTo>
                      <a:pt x="55" y="224"/>
                    </a:moveTo>
                    <a:lnTo>
                      <a:pt x="34" y="224"/>
                    </a:lnTo>
                    <a:lnTo>
                      <a:pt x="34" y="217"/>
                    </a:lnTo>
                    <a:lnTo>
                      <a:pt x="55" y="217"/>
                    </a:lnTo>
                    <a:lnTo>
                      <a:pt x="55" y="224"/>
                    </a:lnTo>
                    <a:close/>
                    <a:moveTo>
                      <a:pt x="21" y="224"/>
                    </a:moveTo>
                    <a:lnTo>
                      <a:pt x="0" y="224"/>
                    </a:lnTo>
                    <a:lnTo>
                      <a:pt x="0" y="217"/>
                    </a:lnTo>
                    <a:lnTo>
                      <a:pt x="21" y="217"/>
                    </a:lnTo>
                    <a:lnTo>
                      <a:pt x="21" y="224"/>
                    </a:lnTo>
                    <a:close/>
                    <a:moveTo>
                      <a:pt x="510" y="200"/>
                    </a:moveTo>
                    <a:lnTo>
                      <a:pt x="505" y="194"/>
                    </a:lnTo>
                    <a:lnTo>
                      <a:pt x="520" y="181"/>
                    </a:lnTo>
                    <a:lnTo>
                      <a:pt x="524" y="186"/>
                    </a:lnTo>
                    <a:lnTo>
                      <a:pt x="510" y="200"/>
                    </a:lnTo>
                    <a:close/>
                    <a:moveTo>
                      <a:pt x="534" y="176"/>
                    </a:moveTo>
                    <a:lnTo>
                      <a:pt x="529" y="170"/>
                    </a:lnTo>
                    <a:lnTo>
                      <a:pt x="544" y="157"/>
                    </a:lnTo>
                    <a:lnTo>
                      <a:pt x="548" y="160"/>
                    </a:lnTo>
                    <a:lnTo>
                      <a:pt x="534" y="176"/>
                    </a:lnTo>
                    <a:close/>
                    <a:moveTo>
                      <a:pt x="558" y="151"/>
                    </a:moveTo>
                    <a:lnTo>
                      <a:pt x="553" y="146"/>
                    </a:lnTo>
                    <a:lnTo>
                      <a:pt x="569" y="131"/>
                    </a:lnTo>
                    <a:lnTo>
                      <a:pt x="574" y="136"/>
                    </a:lnTo>
                    <a:lnTo>
                      <a:pt x="558" y="151"/>
                    </a:lnTo>
                    <a:close/>
                    <a:moveTo>
                      <a:pt x="582" y="127"/>
                    </a:moveTo>
                    <a:lnTo>
                      <a:pt x="577" y="122"/>
                    </a:lnTo>
                    <a:lnTo>
                      <a:pt x="593" y="107"/>
                    </a:lnTo>
                    <a:lnTo>
                      <a:pt x="598" y="112"/>
                    </a:lnTo>
                    <a:lnTo>
                      <a:pt x="582" y="127"/>
                    </a:lnTo>
                    <a:close/>
                    <a:moveTo>
                      <a:pt x="606" y="103"/>
                    </a:moveTo>
                    <a:lnTo>
                      <a:pt x="603" y="98"/>
                    </a:lnTo>
                    <a:lnTo>
                      <a:pt x="617" y="82"/>
                    </a:lnTo>
                    <a:lnTo>
                      <a:pt x="622" y="88"/>
                    </a:lnTo>
                    <a:lnTo>
                      <a:pt x="606" y="103"/>
                    </a:lnTo>
                    <a:close/>
                    <a:moveTo>
                      <a:pt x="632" y="77"/>
                    </a:moveTo>
                    <a:lnTo>
                      <a:pt x="627" y="74"/>
                    </a:lnTo>
                    <a:lnTo>
                      <a:pt x="641" y="58"/>
                    </a:lnTo>
                    <a:lnTo>
                      <a:pt x="646" y="63"/>
                    </a:lnTo>
                    <a:lnTo>
                      <a:pt x="632" y="77"/>
                    </a:lnTo>
                    <a:close/>
                    <a:moveTo>
                      <a:pt x="656" y="53"/>
                    </a:moveTo>
                    <a:lnTo>
                      <a:pt x="651" y="48"/>
                    </a:lnTo>
                    <a:lnTo>
                      <a:pt x="665" y="34"/>
                    </a:lnTo>
                    <a:lnTo>
                      <a:pt x="670" y="39"/>
                    </a:lnTo>
                    <a:lnTo>
                      <a:pt x="656" y="53"/>
                    </a:lnTo>
                    <a:close/>
                    <a:moveTo>
                      <a:pt x="681" y="29"/>
                    </a:moveTo>
                    <a:lnTo>
                      <a:pt x="675" y="24"/>
                    </a:lnTo>
                    <a:lnTo>
                      <a:pt x="691" y="10"/>
                    </a:lnTo>
                    <a:lnTo>
                      <a:pt x="694" y="15"/>
                    </a:lnTo>
                    <a:lnTo>
                      <a:pt x="681" y="29"/>
                    </a:lnTo>
                    <a:close/>
                    <a:moveTo>
                      <a:pt x="927" y="7"/>
                    </a:moveTo>
                    <a:lnTo>
                      <a:pt x="910" y="7"/>
                    </a:lnTo>
                    <a:lnTo>
                      <a:pt x="910" y="0"/>
                    </a:lnTo>
                    <a:lnTo>
                      <a:pt x="927" y="0"/>
                    </a:lnTo>
                    <a:lnTo>
                      <a:pt x="927" y="7"/>
                    </a:lnTo>
                    <a:close/>
                    <a:moveTo>
                      <a:pt x="896" y="7"/>
                    </a:moveTo>
                    <a:lnTo>
                      <a:pt x="875" y="7"/>
                    </a:lnTo>
                    <a:lnTo>
                      <a:pt x="875" y="0"/>
                    </a:lnTo>
                    <a:lnTo>
                      <a:pt x="896" y="0"/>
                    </a:lnTo>
                    <a:lnTo>
                      <a:pt x="896" y="7"/>
                    </a:lnTo>
                    <a:close/>
                    <a:moveTo>
                      <a:pt x="861" y="7"/>
                    </a:moveTo>
                    <a:lnTo>
                      <a:pt x="841" y="7"/>
                    </a:lnTo>
                    <a:lnTo>
                      <a:pt x="841" y="0"/>
                    </a:lnTo>
                    <a:lnTo>
                      <a:pt x="861" y="0"/>
                    </a:lnTo>
                    <a:lnTo>
                      <a:pt x="861" y="7"/>
                    </a:lnTo>
                    <a:close/>
                    <a:moveTo>
                      <a:pt x="827" y="7"/>
                    </a:moveTo>
                    <a:lnTo>
                      <a:pt x="806" y="7"/>
                    </a:lnTo>
                    <a:lnTo>
                      <a:pt x="806" y="0"/>
                    </a:lnTo>
                    <a:lnTo>
                      <a:pt x="827" y="0"/>
                    </a:lnTo>
                    <a:lnTo>
                      <a:pt x="827" y="7"/>
                    </a:lnTo>
                    <a:close/>
                    <a:moveTo>
                      <a:pt x="792" y="7"/>
                    </a:moveTo>
                    <a:lnTo>
                      <a:pt x="772" y="7"/>
                    </a:lnTo>
                    <a:lnTo>
                      <a:pt x="772" y="0"/>
                    </a:lnTo>
                    <a:lnTo>
                      <a:pt x="792" y="0"/>
                    </a:lnTo>
                    <a:lnTo>
                      <a:pt x="792" y="7"/>
                    </a:lnTo>
                    <a:close/>
                    <a:moveTo>
                      <a:pt x="758" y="7"/>
                    </a:moveTo>
                    <a:lnTo>
                      <a:pt x="737" y="7"/>
                    </a:lnTo>
                    <a:lnTo>
                      <a:pt x="737" y="0"/>
                    </a:lnTo>
                    <a:lnTo>
                      <a:pt x="758" y="0"/>
                    </a:lnTo>
                    <a:lnTo>
                      <a:pt x="758" y="7"/>
                    </a:lnTo>
                    <a:close/>
                    <a:moveTo>
                      <a:pt x="724" y="7"/>
                    </a:moveTo>
                    <a:lnTo>
                      <a:pt x="703" y="7"/>
                    </a:lnTo>
                    <a:lnTo>
                      <a:pt x="703" y="0"/>
                    </a:lnTo>
                    <a:lnTo>
                      <a:pt x="724" y="0"/>
                    </a:lnTo>
                    <a:lnTo>
                      <a:pt x="724" y="7"/>
                    </a:lnTo>
                    <a:close/>
                  </a:path>
                </a:pathLst>
              </a:custGeom>
              <a:solidFill>
                <a:srgbClr val="F83003"/>
              </a:solid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TextBox 1512"/>
              <p:cNvSpPr/>
              <p:nvPr/>
            </p:nvSpPr>
            <p:spPr>
              <a:xfrm>
                <a:off x="136672" y="1419622"/>
                <a:ext cx="1230848" cy="44545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lvl="0" algn="r"/>
                <a:r>
                  <a:rPr lang="en-US" altLang="zh-CN" sz="1050" b="1" dirty="0">
                    <a:solidFill>
                      <a:srgbClr val="F8300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B</a:t>
                </a:r>
                <a:r>
                  <a:rPr lang="zh-CN" altLang="en-US" sz="1050" b="1" dirty="0">
                    <a:solidFill>
                      <a:srgbClr val="F8300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区生源</a:t>
                </a:r>
                <a:r>
                  <a:rPr lang="en-US" altLang="zh-CN" sz="1050" b="1" dirty="0">
                    <a:solidFill>
                      <a:srgbClr val="F8300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8000</a:t>
                </a:r>
                <a:r>
                  <a:rPr lang="zh-CN" altLang="en-US" sz="1050" b="1" dirty="0">
                    <a:solidFill>
                      <a:srgbClr val="F8300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人</a:t>
                </a:r>
                <a:endParaRPr lang="en-US" altLang="zh-CN" sz="1050" b="1" dirty="0">
                  <a:solidFill>
                    <a:srgbClr val="F830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  <a:p>
                <a:pPr lvl="0" algn="r"/>
                <a:r>
                  <a:rPr lang="zh-CN" altLang="en-US" sz="1050" b="1" dirty="0">
                    <a:solidFill>
                      <a:srgbClr val="F8300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已报读</a:t>
                </a:r>
                <a:r>
                  <a:rPr lang="en-US" altLang="zh-CN" sz="1050" b="1" dirty="0">
                    <a:solidFill>
                      <a:srgbClr val="F8300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300</a:t>
                </a:r>
                <a:r>
                  <a:rPr lang="zh-CN" altLang="en-US" sz="1050" b="1" dirty="0">
                    <a:solidFill>
                      <a:srgbClr val="F8300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人</a:t>
                </a:r>
                <a:endParaRPr lang="zh-CN" altLang="en-US" sz="1100" b="1" dirty="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pic>
        <p:nvPicPr>
          <p:cNvPr id="1027" name="Picture 3" descr="C:\Users\Administrator\Desktop\微信截图_2016111011462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00192" y="1779662"/>
            <a:ext cx="1829902" cy="3096344"/>
          </a:xfrm>
          <a:prstGeom prst="rect">
            <a:avLst/>
          </a:prstGeom>
          <a:noFill/>
        </p:spPr>
      </p:pic>
      <p:sp>
        <p:nvSpPr>
          <p:cNvPr id="65" name="TextBox 64"/>
          <p:cNvSpPr txBox="1"/>
          <p:nvPr/>
        </p:nvSpPr>
        <p:spPr>
          <a:xfrm>
            <a:off x="1187624" y="843558"/>
            <a:ext cx="309634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数据化生源地域分析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300192" y="843558"/>
            <a:ext cx="16561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地推神器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95536" y="1271831"/>
            <a:ext cx="5400600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大数据分析透视离散数据内在联系性和规律性，助力有效市场推广的线下活动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透视学员数据的内在联系，助力校长招生、推广、新校区精确选址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652120" y="1203598"/>
            <a:ext cx="3312368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客户信息一键提交，告别传统纸质录入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，省心省时</a:t>
            </a:r>
            <a:endParaRPr lang="zh-CN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数据化管控客户资源，搜集、跟进更便捷高效</a:t>
            </a:r>
          </a:p>
        </p:txBody>
      </p:sp>
      <p:pic>
        <p:nvPicPr>
          <p:cNvPr id="70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84368" y="123478"/>
            <a:ext cx="999877" cy="430972"/>
          </a:xfrm>
          <a:prstGeom prst="rect">
            <a:avLst/>
          </a:prstGeom>
          <a:noFill/>
        </p:spPr>
      </p:pic>
      <p:cxnSp>
        <p:nvCxnSpPr>
          <p:cNvPr id="71" name="直接连接符 70"/>
          <p:cNvCxnSpPr/>
          <p:nvPr/>
        </p:nvCxnSpPr>
        <p:spPr>
          <a:xfrm>
            <a:off x="6228184" y="771550"/>
            <a:ext cx="1872208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6228184" y="1203598"/>
            <a:ext cx="1872208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1403648" y="771550"/>
            <a:ext cx="2808312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1403648" y="1203598"/>
            <a:ext cx="2808312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标题 20"/>
          <p:cNvSpPr txBox="1"/>
          <p:nvPr/>
        </p:nvSpPr>
        <p:spPr bwMode="auto">
          <a:xfrm>
            <a:off x="683568" y="206375"/>
            <a:ext cx="4968552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50%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教务混乱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——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BOSS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校长行业解决方案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" name="组合 6"/>
          <p:cNvGrpSpPr/>
          <p:nvPr/>
        </p:nvGrpSpPr>
        <p:grpSpPr>
          <a:xfrm>
            <a:off x="251520" y="195486"/>
            <a:ext cx="408117" cy="269931"/>
            <a:chOff x="0" y="0"/>
            <a:chExt cx="762000" cy="50323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>
            <a:xfrm>
              <a:off x="277812" y="122238"/>
              <a:ext cx="484188" cy="368300"/>
            </a:xfrm>
            <a:custGeom>
              <a:avLst/>
              <a:gdLst/>
              <a:ahLst/>
              <a:cxnLst>
                <a:cxn ang="0">
                  <a:pos x="68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2"/>
                </a:cxn>
                <a:cxn ang="0">
                  <a:pos x="4" y="45"/>
                </a:cxn>
                <a:cxn ang="0">
                  <a:pos x="24" y="45"/>
                </a:cxn>
                <a:cxn ang="0">
                  <a:pos x="24" y="52"/>
                </a:cxn>
                <a:cxn ang="0">
                  <a:pos x="17" y="52"/>
                </a:cxn>
                <a:cxn ang="0">
                  <a:pos x="16" y="53"/>
                </a:cxn>
                <a:cxn ang="0">
                  <a:pos x="17" y="54"/>
                </a:cxn>
                <a:cxn ang="0">
                  <a:pos x="55" y="54"/>
                </a:cxn>
                <a:cxn ang="0">
                  <a:pos x="56" y="53"/>
                </a:cxn>
                <a:cxn ang="0">
                  <a:pos x="55" y="52"/>
                </a:cxn>
                <a:cxn ang="0">
                  <a:pos x="48" y="52"/>
                </a:cxn>
                <a:cxn ang="0">
                  <a:pos x="48" y="45"/>
                </a:cxn>
                <a:cxn ang="0">
                  <a:pos x="68" y="45"/>
                </a:cxn>
                <a:cxn ang="0">
                  <a:pos x="71" y="42"/>
                </a:cxn>
                <a:cxn ang="0">
                  <a:pos x="71" y="4"/>
                </a:cxn>
                <a:cxn ang="0">
                  <a:pos x="68" y="0"/>
                </a:cxn>
                <a:cxn ang="0">
                  <a:pos x="59" y="42"/>
                </a:cxn>
                <a:cxn ang="0">
                  <a:pos x="58" y="41"/>
                </a:cxn>
                <a:cxn ang="0">
                  <a:pos x="59" y="40"/>
                </a:cxn>
                <a:cxn ang="0">
                  <a:pos x="60" y="41"/>
                </a:cxn>
                <a:cxn ang="0">
                  <a:pos x="59" y="42"/>
                </a:cxn>
                <a:cxn ang="0">
                  <a:pos x="68" y="37"/>
                </a:cxn>
                <a:cxn ang="0">
                  <a:pos x="4" y="37"/>
                </a:cxn>
                <a:cxn ang="0">
                  <a:pos x="4" y="4"/>
                </a:cxn>
                <a:cxn ang="0">
                  <a:pos x="68" y="4"/>
                </a:cxn>
                <a:cxn ang="0">
                  <a:pos x="68" y="37"/>
                </a:cxn>
              </a:cxnLst>
              <a:rect l="0" t="0" r="0" b="0"/>
              <a:pathLst>
                <a:path w="71" h="54">
                  <a:moveTo>
                    <a:pt x="6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2" y="45"/>
                    <a:pt x="4" y="45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6" y="52"/>
                    <a:pt x="16" y="53"/>
                    <a:pt x="16" y="53"/>
                  </a:cubicBezTo>
                  <a:cubicBezTo>
                    <a:pt x="16" y="54"/>
                    <a:pt x="16" y="54"/>
                    <a:pt x="17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4"/>
                    <a:pt x="56" y="54"/>
                    <a:pt x="56" y="53"/>
                  </a:cubicBezTo>
                  <a:cubicBezTo>
                    <a:pt x="56" y="53"/>
                    <a:pt x="56" y="52"/>
                    <a:pt x="55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70" y="45"/>
                    <a:pt x="71" y="44"/>
                    <a:pt x="71" y="42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2"/>
                    <a:pt x="70" y="0"/>
                    <a:pt x="68" y="0"/>
                  </a:cubicBezTo>
                  <a:close/>
                  <a:moveTo>
                    <a:pt x="59" y="42"/>
                  </a:moveTo>
                  <a:cubicBezTo>
                    <a:pt x="58" y="42"/>
                    <a:pt x="58" y="41"/>
                    <a:pt x="58" y="41"/>
                  </a:cubicBezTo>
                  <a:cubicBezTo>
                    <a:pt x="58" y="41"/>
                    <a:pt x="58" y="40"/>
                    <a:pt x="59" y="40"/>
                  </a:cubicBezTo>
                  <a:cubicBezTo>
                    <a:pt x="59" y="40"/>
                    <a:pt x="60" y="41"/>
                    <a:pt x="60" y="41"/>
                  </a:cubicBezTo>
                  <a:cubicBezTo>
                    <a:pt x="60" y="41"/>
                    <a:pt x="59" y="42"/>
                    <a:pt x="59" y="42"/>
                  </a:cubicBezTo>
                  <a:close/>
                  <a:moveTo>
                    <a:pt x="68" y="37"/>
                  </a:moveTo>
                  <a:cubicBezTo>
                    <a:pt x="4" y="37"/>
                    <a:pt x="4" y="37"/>
                    <a:pt x="4" y="3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8" y="4"/>
                    <a:pt x="68" y="4"/>
                    <a:pt x="68" y="4"/>
                  </a:cubicBezTo>
                  <a:lnTo>
                    <a:pt x="68" y="37"/>
                  </a:lnTo>
                  <a:close/>
                </a:path>
              </a:pathLst>
            </a:custGeom>
            <a:solidFill>
              <a:srgbClr val="2CA5DF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>
            <a:xfrm>
              <a:off x="0" y="360363"/>
              <a:ext cx="238125" cy="142875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7" y="21"/>
                </a:cxn>
                <a:cxn ang="0">
                  <a:pos x="29" y="21"/>
                </a:cxn>
                <a:cxn ang="0">
                  <a:pos x="35" y="15"/>
                </a:cxn>
                <a:cxn ang="0">
                  <a:pos x="35" y="0"/>
                </a:cxn>
                <a:cxn ang="0">
                  <a:pos x="0" y="0"/>
                </a:cxn>
                <a:cxn ang="0">
                  <a:pos x="0" y="15"/>
                </a:cxn>
                <a:cxn ang="0">
                  <a:pos x="18" y="10"/>
                </a:cxn>
                <a:cxn ang="0">
                  <a:pos x="21" y="13"/>
                </a:cxn>
                <a:cxn ang="0">
                  <a:pos x="18" y="15"/>
                </a:cxn>
                <a:cxn ang="0">
                  <a:pos x="15" y="13"/>
                </a:cxn>
                <a:cxn ang="0">
                  <a:pos x="18" y="10"/>
                </a:cxn>
              </a:cxnLst>
              <a:rect l="0" t="0" r="0" b="0"/>
              <a:pathLst>
                <a:path w="35" h="21">
                  <a:moveTo>
                    <a:pt x="0" y="15"/>
                  </a:moveTo>
                  <a:cubicBezTo>
                    <a:pt x="0" y="18"/>
                    <a:pt x="3" y="21"/>
                    <a:pt x="7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2" y="21"/>
                    <a:pt x="35" y="18"/>
                    <a:pt x="35" y="15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5"/>
                  </a:lnTo>
                  <a:close/>
                  <a:moveTo>
                    <a:pt x="18" y="10"/>
                  </a:moveTo>
                  <a:cubicBezTo>
                    <a:pt x="19" y="10"/>
                    <a:pt x="21" y="11"/>
                    <a:pt x="21" y="13"/>
                  </a:cubicBezTo>
                  <a:cubicBezTo>
                    <a:pt x="21" y="14"/>
                    <a:pt x="19" y="15"/>
                    <a:pt x="18" y="15"/>
                  </a:cubicBezTo>
                  <a:cubicBezTo>
                    <a:pt x="16" y="15"/>
                    <a:pt x="15" y="14"/>
                    <a:pt x="15" y="13"/>
                  </a:cubicBezTo>
                  <a:cubicBezTo>
                    <a:pt x="15" y="11"/>
                    <a:pt x="16" y="10"/>
                    <a:pt x="18" y="10"/>
                  </a:cubicBezTo>
                  <a:close/>
                </a:path>
              </a:pathLst>
            </a:custGeom>
            <a:solidFill>
              <a:srgbClr val="2CA5DF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>
            <a:xfrm>
              <a:off x="0" y="0"/>
              <a:ext cx="238125" cy="354013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7" y="0"/>
                </a:cxn>
                <a:cxn ang="0">
                  <a:pos x="0" y="6"/>
                </a:cxn>
                <a:cxn ang="0">
                  <a:pos x="0" y="52"/>
                </a:cxn>
                <a:cxn ang="0">
                  <a:pos x="35" y="52"/>
                </a:cxn>
                <a:cxn ang="0">
                  <a:pos x="35" y="6"/>
                </a:cxn>
                <a:cxn ang="0">
                  <a:pos x="29" y="0"/>
                </a:cxn>
                <a:cxn ang="0">
                  <a:pos x="30" y="22"/>
                </a:cxn>
                <a:cxn ang="0">
                  <a:pos x="5" y="22"/>
                </a:cxn>
                <a:cxn ang="0">
                  <a:pos x="5" y="16"/>
                </a:cxn>
                <a:cxn ang="0">
                  <a:pos x="30" y="16"/>
                </a:cxn>
                <a:cxn ang="0">
                  <a:pos x="30" y="22"/>
                </a:cxn>
                <a:cxn ang="0">
                  <a:pos x="30" y="11"/>
                </a:cxn>
                <a:cxn ang="0">
                  <a:pos x="5" y="11"/>
                </a:cxn>
                <a:cxn ang="0">
                  <a:pos x="5" y="5"/>
                </a:cxn>
                <a:cxn ang="0">
                  <a:pos x="30" y="5"/>
                </a:cxn>
                <a:cxn ang="0">
                  <a:pos x="30" y="11"/>
                </a:cxn>
              </a:cxnLst>
              <a:rect l="0" t="0" r="0" b="0"/>
              <a:pathLst>
                <a:path w="35" h="52">
                  <a:moveTo>
                    <a:pt x="2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2" y="0"/>
                    <a:pt x="29" y="0"/>
                  </a:cubicBezTo>
                  <a:close/>
                  <a:moveTo>
                    <a:pt x="30" y="22"/>
                  </a:moveTo>
                  <a:cubicBezTo>
                    <a:pt x="5" y="22"/>
                    <a:pt x="5" y="22"/>
                    <a:pt x="5" y="2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30" y="16"/>
                    <a:pt x="30" y="16"/>
                    <a:pt x="30" y="16"/>
                  </a:cubicBezTo>
                  <a:lnTo>
                    <a:pt x="30" y="22"/>
                  </a:lnTo>
                  <a:close/>
                  <a:moveTo>
                    <a:pt x="30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30" y="5"/>
                    <a:pt x="30" y="5"/>
                    <a:pt x="30" y="5"/>
                  </a:cubicBezTo>
                  <a:lnTo>
                    <a:pt x="30" y="11"/>
                  </a:lnTo>
                  <a:close/>
                </a:path>
              </a:pathLst>
            </a:custGeom>
            <a:solidFill>
              <a:srgbClr val="2CA5DF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83568" y="1267212"/>
            <a:ext cx="3888432" cy="3737348"/>
            <a:chOff x="2243138" y="333375"/>
            <a:chExt cx="4657725" cy="4476750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43138" y="333375"/>
              <a:ext cx="4657725" cy="4476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339752" y="360834"/>
              <a:ext cx="685800" cy="266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8" name="组合 47"/>
          <p:cNvGrpSpPr/>
          <p:nvPr/>
        </p:nvGrpSpPr>
        <p:grpSpPr>
          <a:xfrm>
            <a:off x="4937474" y="1491630"/>
            <a:ext cx="3955006" cy="3024336"/>
            <a:chOff x="3707904" y="1038506"/>
            <a:chExt cx="5112568" cy="3909508"/>
          </a:xfrm>
        </p:grpSpPr>
        <p:pic>
          <p:nvPicPr>
            <p:cNvPr id="15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07904" y="2715766"/>
              <a:ext cx="1638782" cy="1013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6" name="组合 15"/>
            <p:cNvGrpSpPr/>
            <p:nvPr/>
          </p:nvGrpSpPr>
          <p:grpSpPr>
            <a:xfrm>
              <a:off x="5004048" y="1419622"/>
              <a:ext cx="1211044" cy="1024729"/>
              <a:chOff x="5148064" y="3363838"/>
              <a:chExt cx="1872208" cy="1584176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5148064" y="3363838"/>
                <a:ext cx="1872208" cy="1224136"/>
              </a:xfrm>
              <a:prstGeom prst="rect">
                <a:avLst/>
              </a:prstGeom>
              <a:solidFill>
                <a:srgbClr val="00B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220072" y="3435846"/>
                <a:ext cx="1728192" cy="1080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012160" y="4587974"/>
                <a:ext cx="144016" cy="288032"/>
              </a:xfrm>
              <a:prstGeom prst="rect">
                <a:avLst/>
              </a:prstGeom>
              <a:solidFill>
                <a:srgbClr val="00B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5292080" y="3507853"/>
                <a:ext cx="1584176" cy="941643"/>
              </a:xfrm>
              <a:prstGeom prst="rect">
                <a:avLst/>
              </a:prstGeom>
              <a:solidFill>
                <a:srgbClr val="00B4FF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5508104" y="4876006"/>
                <a:ext cx="1152128" cy="72008"/>
              </a:xfrm>
              <a:prstGeom prst="rect">
                <a:avLst/>
              </a:prstGeom>
              <a:solidFill>
                <a:srgbClr val="00B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6588224" y="1427623"/>
              <a:ext cx="1094522" cy="1216135"/>
              <a:chOff x="3419872" y="1707654"/>
              <a:chExt cx="1296144" cy="1440160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3419872" y="1707654"/>
                <a:ext cx="1296144" cy="1440160"/>
              </a:xfrm>
              <a:prstGeom prst="rect">
                <a:avLst/>
              </a:prstGeom>
              <a:solidFill>
                <a:srgbClr val="00B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26" name="Picture 18" descr="C:\Users\Administrator\Desktop\45S58PICtQI_1024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558406" y="1918196"/>
                <a:ext cx="1013594" cy="1013594"/>
              </a:xfrm>
              <a:prstGeom prst="rect">
                <a:avLst/>
              </a:prstGeom>
              <a:noFill/>
            </p:spPr>
          </p:pic>
          <p:sp>
            <p:nvSpPr>
              <p:cNvPr id="27" name="圆角矩形 26"/>
              <p:cNvSpPr/>
              <p:nvPr/>
            </p:nvSpPr>
            <p:spPr>
              <a:xfrm>
                <a:off x="3491880" y="1779662"/>
                <a:ext cx="1152128" cy="1224136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7956376" y="2211710"/>
              <a:ext cx="845146" cy="1338147"/>
              <a:chOff x="1187624" y="1635646"/>
              <a:chExt cx="864096" cy="1368152"/>
            </a:xfrm>
          </p:grpSpPr>
          <p:grpSp>
            <p:nvGrpSpPr>
              <p:cNvPr id="29" name="组合 40"/>
              <p:cNvGrpSpPr/>
              <p:nvPr/>
            </p:nvGrpSpPr>
            <p:grpSpPr>
              <a:xfrm>
                <a:off x="1187624" y="1635646"/>
                <a:ext cx="864096" cy="1368152"/>
                <a:chOff x="1187624" y="1635646"/>
                <a:chExt cx="864096" cy="1368152"/>
              </a:xfrm>
            </p:grpSpPr>
            <p:sp>
              <p:nvSpPr>
                <p:cNvPr id="31" name="圆角矩形 30"/>
                <p:cNvSpPr/>
                <p:nvPr/>
              </p:nvSpPr>
              <p:spPr>
                <a:xfrm>
                  <a:off x="1187624" y="1635646"/>
                  <a:ext cx="864096" cy="1368152"/>
                </a:xfrm>
                <a:prstGeom prst="roundRect">
                  <a:avLst/>
                </a:prstGeom>
                <a:solidFill>
                  <a:srgbClr val="00B4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圆角矩形 31"/>
                <p:cNvSpPr/>
                <p:nvPr/>
              </p:nvSpPr>
              <p:spPr>
                <a:xfrm>
                  <a:off x="1259632" y="1707654"/>
                  <a:ext cx="720080" cy="100811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椭圆 32"/>
                <p:cNvSpPr/>
                <p:nvPr/>
              </p:nvSpPr>
              <p:spPr>
                <a:xfrm>
                  <a:off x="1547664" y="2787774"/>
                  <a:ext cx="144016" cy="14401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0" name="圆角矩形 29"/>
              <p:cNvSpPr/>
              <p:nvPr/>
            </p:nvSpPr>
            <p:spPr>
              <a:xfrm>
                <a:off x="1331640" y="1779662"/>
                <a:ext cx="565777" cy="864096"/>
              </a:xfrm>
              <a:prstGeom prst="roundRect">
                <a:avLst/>
              </a:prstGeom>
              <a:solidFill>
                <a:srgbClr val="00B4FF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5364088" y="3579862"/>
              <a:ext cx="2376264" cy="1368152"/>
              <a:chOff x="2771800" y="3507854"/>
              <a:chExt cx="2376264" cy="1368152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3347864" y="3507854"/>
                <a:ext cx="1296144" cy="1296144"/>
              </a:xfrm>
              <a:prstGeom prst="ellipse">
                <a:avLst/>
              </a:prstGeom>
              <a:solidFill>
                <a:srgbClr val="00B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4139952" y="3867894"/>
                <a:ext cx="1008112" cy="1008112"/>
              </a:xfrm>
              <a:prstGeom prst="ellipse">
                <a:avLst/>
              </a:prstGeom>
              <a:solidFill>
                <a:srgbClr val="00B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2771800" y="4011910"/>
                <a:ext cx="812626" cy="812626"/>
              </a:xfrm>
              <a:prstGeom prst="ellipse">
                <a:avLst/>
              </a:prstGeom>
              <a:solidFill>
                <a:srgbClr val="00B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3039294" y="3651870"/>
                <a:ext cx="668610" cy="668610"/>
              </a:xfrm>
              <a:prstGeom prst="ellipse">
                <a:avLst/>
              </a:prstGeom>
              <a:solidFill>
                <a:srgbClr val="00B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3127342" y="3852088"/>
                <a:ext cx="1535896" cy="755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 种 考 勤</a:t>
                </a:r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 式</a:t>
                </a:r>
              </a:p>
            </p:txBody>
          </p:sp>
        </p:grpSp>
        <p:cxnSp>
          <p:nvCxnSpPr>
            <p:cNvPr id="40" name="肘形连接符 39"/>
            <p:cNvCxnSpPr>
              <a:stCxn id="15" idx="2"/>
              <a:endCxn id="37" idx="1"/>
            </p:cNvCxnSpPr>
            <p:nvPr/>
          </p:nvCxnSpPr>
          <p:spPr>
            <a:xfrm rot="16200000" flipH="1">
              <a:off x="4768242" y="3488071"/>
              <a:ext cx="473905" cy="95579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4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肘形连接符 40"/>
            <p:cNvCxnSpPr>
              <a:stCxn id="23" idx="2"/>
            </p:cNvCxnSpPr>
            <p:nvPr/>
          </p:nvCxnSpPr>
          <p:spPr>
            <a:xfrm rot="16200000" flipH="1">
              <a:off x="5342813" y="2711108"/>
              <a:ext cx="1296144" cy="76263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4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肘形连接符 41"/>
            <p:cNvCxnSpPr>
              <a:stCxn id="25" idx="2"/>
            </p:cNvCxnSpPr>
            <p:nvPr/>
          </p:nvCxnSpPr>
          <p:spPr>
            <a:xfrm rot="5400000">
              <a:off x="6281791" y="2950192"/>
              <a:ext cx="1160129" cy="54726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4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肘形连接符 42"/>
            <p:cNvCxnSpPr/>
            <p:nvPr/>
          </p:nvCxnSpPr>
          <p:spPr>
            <a:xfrm rot="5400000">
              <a:off x="7145886" y="3238224"/>
              <a:ext cx="1160129" cy="547261"/>
            </a:xfrm>
            <a:prstGeom prst="bentConnector3">
              <a:avLst>
                <a:gd name="adj1" fmla="val 27011"/>
              </a:avLst>
            </a:prstGeom>
            <a:ln w="19050">
              <a:solidFill>
                <a:srgbClr val="00B4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3707904" y="2341675"/>
              <a:ext cx="15841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00B4FF"/>
                  </a:solidFill>
                  <a:latin typeface="迷你简卡通" pitchFamily="65" charset="-122"/>
                  <a:ea typeface="迷你简卡通" pitchFamily="65" charset="-122"/>
                </a:rPr>
                <a:t>学生卡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004049" y="1038506"/>
              <a:ext cx="1224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00B4FF"/>
                  </a:solidFill>
                  <a:latin typeface="迷你简卡通" pitchFamily="65" charset="-122"/>
                  <a:ea typeface="迷你简卡通" pitchFamily="65" charset="-122"/>
                </a:rPr>
                <a:t>PC</a:t>
              </a:r>
              <a:endParaRPr lang="zh-CN" altLang="en-US" sz="1600" b="1" dirty="0">
                <a:solidFill>
                  <a:srgbClr val="00B4FF"/>
                </a:solidFill>
                <a:latin typeface="迷你简卡通" pitchFamily="65" charset="-122"/>
                <a:ea typeface="迷你简卡通" pitchFamily="65" charset="-122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88223" y="1038506"/>
              <a:ext cx="10801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00B4FF"/>
                  </a:solidFill>
                  <a:latin typeface="迷你简卡通" pitchFamily="65" charset="-122"/>
                  <a:ea typeface="迷你简卡通" pitchFamily="65" charset="-122"/>
                </a:rPr>
                <a:t>指纹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956376" y="1799392"/>
              <a:ext cx="864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00B4FF"/>
                  </a:solidFill>
                  <a:latin typeface="迷你简卡通" pitchFamily="65" charset="-122"/>
                  <a:ea typeface="迷你简卡通" pitchFamily="65" charset="-122"/>
                </a:rPr>
                <a:t>APP</a:t>
              </a:r>
              <a:endParaRPr lang="zh-CN" altLang="en-US" sz="1600" b="1" dirty="0">
                <a:solidFill>
                  <a:srgbClr val="00B4FF"/>
                </a:solidFill>
                <a:latin typeface="迷你简卡通" pitchFamily="65" charset="-122"/>
                <a:ea typeface="迷你简卡通" pitchFamily="65" charset="-122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115616" y="782583"/>
            <a:ext cx="69127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排课冲突实时检测，多种签到考勤方式，账务数据清晰准确</a:t>
            </a:r>
          </a:p>
        </p:txBody>
      </p:sp>
      <p:pic>
        <p:nvPicPr>
          <p:cNvPr id="51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884368" y="123478"/>
            <a:ext cx="999877" cy="43097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870" y="1245210"/>
            <a:ext cx="8861425" cy="3126740"/>
          </a:xfrm>
          <a:prstGeom prst="rect">
            <a:avLst/>
          </a:prstGeom>
        </p:spPr>
      </p:pic>
      <p:pic>
        <p:nvPicPr>
          <p:cNvPr id="7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4368" y="123478"/>
            <a:ext cx="999877" cy="430972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475656" y="843558"/>
            <a:ext cx="26642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20"/>
          <p:cNvSpPr txBox="1"/>
          <p:nvPr/>
        </p:nvSpPr>
        <p:spPr bwMode="auto">
          <a:xfrm>
            <a:off x="683568" y="206375"/>
            <a:ext cx="4968552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50%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教务混乱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——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BOSS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校长行业解决方案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12" name="组合 6"/>
          <p:cNvGrpSpPr/>
          <p:nvPr/>
        </p:nvGrpSpPr>
        <p:grpSpPr>
          <a:xfrm>
            <a:off x="251520" y="195486"/>
            <a:ext cx="408117" cy="269931"/>
            <a:chOff x="0" y="0"/>
            <a:chExt cx="762000" cy="503238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>
            <a:xfrm>
              <a:off x="277812" y="122238"/>
              <a:ext cx="484188" cy="368300"/>
            </a:xfrm>
            <a:custGeom>
              <a:avLst/>
              <a:gdLst/>
              <a:ahLst/>
              <a:cxnLst>
                <a:cxn ang="0">
                  <a:pos x="68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2"/>
                </a:cxn>
                <a:cxn ang="0">
                  <a:pos x="4" y="45"/>
                </a:cxn>
                <a:cxn ang="0">
                  <a:pos x="24" y="45"/>
                </a:cxn>
                <a:cxn ang="0">
                  <a:pos x="24" y="52"/>
                </a:cxn>
                <a:cxn ang="0">
                  <a:pos x="17" y="52"/>
                </a:cxn>
                <a:cxn ang="0">
                  <a:pos x="16" y="53"/>
                </a:cxn>
                <a:cxn ang="0">
                  <a:pos x="17" y="54"/>
                </a:cxn>
                <a:cxn ang="0">
                  <a:pos x="55" y="54"/>
                </a:cxn>
                <a:cxn ang="0">
                  <a:pos x="56" y="53"/>
                </a:cxn>
                <a:cxn ang="0">
                  <a:pos x="55" y="52"/>
                </a:cxn>
                <a:cxn ang="0">
                  <a:pos x="48" y="52"/>
                </a:cxn>
                <a:cxn ang="0">
                  <a:pos x="48" y="45"/>
                </a:cxn>
                <a:cxn ang="0">
                  <a:pos x="68" y="45"/>
                </a:cxn>
                <a:cxn ang="0">
                  <a:pos x="71" y="42"/>
                </a:cxn>
                <a:cxn ang="0">
                  <a:pos x="71" y="4"/>
                </a:cxn>
                <a:cxn ang="0">
                  <a:pos x="68" y="0"/>
                </a:cxn>
                <a:cxn ang="0">
                  <a:pos x="59" y="42"/>
                </a:cxn>
                <a:cxn ang="0">
                  <a:pos x="58" y="41"/>
                </a:cxn>
                <a:cxn ang="0">
                  <a:pos x="59" y="40"/>
                </a:cxn>
                <a:cxn ang="0">
                  <a:pos x="60" y="41"/>
                </a:cxn>
                <a:cxn ang="0">
                  <a:pos x="59" y="42"/>
                </a:cxn>
                <a:cxn ang="0">
                  <a:pos x="68" y="37"/>
                </a:cxn>
                <a:cxn ang="0">
                  <a:pos x="4" y="37"/>
                </a:cxn>
                <a:cxn ang="0">
                  <a:pos x="4" y="4"/>
                </a:cxn>
                <a:cxn ang="0">
                  <a:pos x="68" y="4"/>
                </a:cxn>
                <a:cxn ang="0">
                  <a:pos x="68" y="37"/>
                </a:cxn>
              </a:cxnLst>
              <a:rect l="0" t="0" r="0" b="0"/>
              <a:pathLst>
                <a:path w="71" h="54">
                  <a:moveTo>
                    <a:pt x="6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2" y="45"/>
                    <a:pt x="4" y="45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6" y="52"/>
                    <a:pt x="16" y="53"/>
                    <a:pt x="16" y="53"/>
                  </a:cubicBezTo>
                  <a:cubicBezTo>
                    <a:pt x="16" y="54"/>
                    <a:pt x="16" y="54"/>
                    <a:pt x="17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4"/>
                    <a:pt x="56" y="54"/>
                    <a:pt x="56" y="53"/>
                  </a:cubicBezTo>
                  <a:cubicBezTo>
                    <a:pt x="56" y="53"/>
                    <a:pt x="56" y="52"/>
                    <a:pt x="55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70" y="45"/>
                    <a:pt x="71" y="44"/>
                    <a:pt x="71" y="42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2"/>
                    <a:pt x="70" y="0"/>
                    <a:pt x="68" y="0"/>
                  </a:cubicBezTo>
                  <a:close/>
                  <a:moveTo>
                    <a:pt x="59" y="42"/>
                  </a:moveTo>
                  <a:cubicBezTo>
                    <a:pt x="58" y="42"/>
                    <a:pt x="58" y="41"/>
                    <a:pt x="58" y="41"/>
                  </a:cubicBezTo>
                  <a:cubicBezTo>
                    <a:pt x="58" y="41"/>
                    <a:pt x="58" y="40"/>
                    <a:pt x="59" y="40"/>
                  </a:cubicBezTo>
                  <a:cubicBezTo>
                    <a:pt x="59" y="40"/>
                    <a:pt x="60" y="41"/>
                    <a:pt x="60" y="41"/>
                  </a:cubicBezTo>
                  <a:cubicBezTo>
                    <a:pt x="60" y="41"/>
                    <a:pt x="59" y="42"/>
                    <a:pt x="59" y="42"/>
                  </a:cubicBezTo>
                  <a:close/>
                  <a:moveTo>
                    <a:pt x="68" y="37"/>
                  </a:moveTo>
                  <a:cubicBezTo>
                    <a:pt x="4" y="37"/>
                    <a:pt x="4" y="37"/>
                    <a:pt x="4" y="3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8" y="4"/>
                    <a:pt x="68" y="4"/>
                    <a:pt x="68" y="4"/>
                  </a:cubicBezTo>
                  <a:lnTo>
                    <a:pt x="68" y="37"/>
                  </a:lnTo>
                  <a:close/>
                </a:path>
              </a:pathLst>
            </a:custGeom>
            <a:solidFill>
              <a:srgbClr val="2CA5DF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>
            <a:xfrm>
              <a:off x="0" y="360363"/>
              <a:ext cx="238125" cy="142875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7" y="21"/>
                </a:cxn>
                <a:cxn ang="0">
                  <a:pos x="29" y="21"/>
                </a:cxn>
                <a:cxn ang="0">
                  <a:pos x="35" y="15"/>
                </a:cxn>
                <a:cxn ang="0">
                  <a:pos x="35" y="0"/>
                </a:cxn>
                <a:cxn ang="0">
                  <a:pos x="0" y="0"/>
                </a:cxn>
                <a:cxn ang="0">
                  <a:pos x="0" y="15"/>
                </a:cxn>
                <a:cxn ang="0">
                  <a:pos x="18" y="10"/>
                </a:cxn>
                <a:cxn ang="0">
                  <a:pos x="21" y="13"/>
                </a:cxn>
                <a:cxn ang="0">
                  <a:pos x="18" y="15"/>
                </a:cxn>
                <a:cxn ang="0">
                  <a:pos x="15" y="13"/>
                </a:cxn>
                <a:cxn ang="0">
                  <a:pos x="18" y="10"/>
                </a:cxn>
              </a:cxnLst>
              <a:rect l="0" t="0" r="0" b="0"/>
              <a:pathLst>
                <a:path w="35" h="21">
                  <a:moveTo>
                    <a:pt x="0" y="15"/>
                  </a:moveTo>
                  <a:cubicBezTo>
                    <a:pt x="0" y="18"/>
                    <a:pt x="3" y="21"/>
                    <a:pt x="7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2" y="21"/>
                    <a:pt x="35" y="18"/>
                    <a:pt x="35" y="15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5"/>
                  </a:lnTo>
                  <a:close/>
                  <a:moveTo>
                    <a:pt x="18" y="10"/>
                  </a:moveTo>
                  <a:cubicBezTo>
                    <a:pt x="19" y="10"/>
                    <a:pt x="21" y="11"/>
                    <a:pt x="21" y="13"/>
                  </a:cubicBezTo>
                  <a:cubicBezTo>
                    <a:pt x="21" y="14"/>
                    <a:pt x="19" y="15"/>
                    <a:pt x="18" y="15"/>
                  </a:cubicBezTo>
                  <a:cubicBezTo>
                    <a:pt x="16" y="15"/>
                    <a:pt x="15" y="14"/>
                    <a:pt x="15" y="13"/>
                  </a:cubicBezTo>
                  <a:cubicBezTo>
                    <a:pt x="15" y="11"/>
                    <a:pt x="16" y="10"/>
                    <a:pt x="18" y="10"/>
                  </a:cubicBezTo>
                  <a:close/>
                </a:path>
              </a:pathLst>
            </a:custGeom>
            <a:solidFill>
              <a:srgbClr val="2CA5DF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7"/>
            <p:cNvSpPr>
              <a:spLocks noEditPoints="1"/>
            </p:cNvSpPr>
            <p:nvPr/>
          </p:nvSpPr>
          <p:spPr>
            <a:xfrm>
              <a:off x="0" y="0"/>
              <a:ext cx="238125" cy="354013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7" y="0"/>
                </a:cxn>
                <a:cxn ang="0">
                  <a:pos x="0" y="6"/>
                </a:cxn>
                <a:cxn ang="0">
                  <a:pos x="0" y="52"/>
                </a:cxn>
                <a:cxn ang="0">
                  <a:pos x="35" y="52"/>
                </a:cxn>
                <a:cxn ang="0">
                  <a:pos x="35" y="6"/>
                </a:cxn>
                <a:cxn ang="0">
                  <a:pos x="29" y="0"/>
                </a:cxn>
                <a:cxn ang="0">
                  <a:pos x="30" y="22"/>
                </a:cxn>
                <a:cxn ang="0">
                  <a:pos x="5" y="22"/>
                </a:cxn>
                <a:cxn ang="0">
                  <a:pos x="5" y="16"/>
                </a:cxn>
                <a:cxn ang="0">
                  <a:pos x="30" y="16"/>
                </a:cxn>
                <a:cxn ang="0">
                  <a:pos x="30" y="22"/>
                </a:cxn>
                <a:cxn ang="0">
                  <a:pos x="30" y="11"/>
                </a:cxn>
                <a:cxn ang="0">
                  <a:pos x="5" y="11"/>
                </a:cxn>
                <a:cxn ang="0">
                  <a:pos x="5" y="5"/>
                </a:cxn>
                <a:cxn ang="0">
                  <a:pos x="30" y="5"/>
                </a:cxn>
                <a:cxn ang="0">
                  <a:pos x="30" y="11"/>
                </a:cxn>
              </a:cxnLst>
              <a:rect l="0" t="0" r="0" b="0"/>
              <a:pathLst>
                <a:path w="35" h="52">
                  <a:moveTo>
                    <a:pt x="2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2" y="0"/>
                    <a:pt x="29" y="0"/>
                  </a:cubicBezTo>
                  <a:close/>
                  <a:moveTo>
                    <a:pt x="30" y="22"/>
                  </a:moveTo>
                  <a:cubicBezTo>
                    <a:pt x="5" y="22"/>
                    <a:pt x="5" y="22"/>
                    <a:pt x="5" y="2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30" y="16"/>
                    <a:pt x="30" y="16"/>
                    <a:pt x="30" y="16"/>
                  </a:cubicBezTo>
                  <a:lnTo>
                    <a:pt x="30" y="22"/>
                  </a:lnTo>
                  <a:close/>
                  <a:moveTo>
                    <a:pt x="30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30" y="5"/>
                    <a:pt x="30" y="5"/>
                    <a:pt x="30" y="5"/>
                  </a:cubicBezTo>
                  <a:lnTo>
                    <a:pt x="30" y="11"/>
                  </a:lnTo>
                  <a:close/>
                </a:path>
              </a:pathLst>
            </a:custGeom>
            <a:solidFill>
              <a:srgbClr val="2CA5DF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79512" y="649600"/>
            <a:ext cx="87849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BOSS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长拥有可视化排课、精准考勤课消、扣费、实时监控现金收入转化、实时精准分析报表、海量题库最大化实现教学资源共享等功能，全面覆盖招生管理、教务管理、人事管理、财务管理、数据统计，极大提升校区运营管理效能，让学校运营管理更高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05091" y="1544633"/>
            <a:ext cx="885190" cy="3581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学员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739311" y="3122608"/>
            <a:ext cx="885190" cy="3581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739311" y="1544633"/>
            <a:ext cx="885190" cy="3581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财务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91486" y="3122608"/>
            <a:ext cx="885190" cy="3581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OA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1486" y="1996118"/>
            <a:ext cx="1408430" cy="98742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60791" y="1996118"/>
            <a:ext cx="1653540" cy="70866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1486" y="3575998"/>
            <a:ext cx="1469390" cy="14509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3" name="矩形 32"/>
          <p:cNvSpPr/>
          <p:nvPr/>
        </p:nvSpPr>
        <p:spPr>
          <a:xfrm>
            <a:off x="4313476" y="1544633"/>
            <a:ext cx="885190" cy="3581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报表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115616" y="1544633"/>
            <a:ext cx="885190" cy="3581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招生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05091" y="1996118"/>
            <a:ext cx="1328400" cy="56931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02046" y="1996118"/>
            <a:ext cx="1328400" cy="314738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39311" y="3575998"/>
            <a:ext cx="1290388" cy="13284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39311" y="1996118"/>
            <a:ext cx="1329761" cy="9864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标题 20"/>
          <p:cNvSpPr txBox="1"/>
          <p:nvPr/>
        </p:nvSpPr>
        <p:spPr bwMode="auto">
          <a:xfrm>
            <a:off x="683568" y="206375"/>
            <a:ext cx="4968552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50%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教务混乱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——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BOSS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校长行业解决方案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251520" y="195486"/>
            <a:ext cx="408117" cy="269931"/>
            <a:chOff x="0" y="0"/>
            <a:chExt cx="762000" cy="50323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>
            <a:xfrm>
              <a:off x="277812" y="122238"/>
              <a:ext cx="484188" cy="368300"/>
            </a:xfrm>
            <a:custGeom>
              <a:avLst/>
              <a:gdLst/>
              <a:ahLst/>
              <a:cxnLst>
                <a:cxn ang="0">
                  <a:pos x="68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2"/>
                </a:cxn>
                <a:cxn ang="0">
                  <a:pos x="4" y="45"/>
                </a:cxn>
                <a:cxn ang="0">
                  <a:pos x="24" y="45"/>
                </a:cxn>
                <a:cxn ang="0">
                  <a:pos x="24" y="52"/>
                </a:cxn>
                <a:cxn ang="0">
                  <a:pos x="17" y="52"/>
                </a:cxn>
                <a:cxn ang="0">
                  <a:pos x="16" y="53"/>
                </a:cxn>
                <a:cxn ang="0">
                  <a:pos x="17" y="54"/>
                </a:cxn>
                <a:cxn ang="0">
                  <a:pos x="55" y="54"/>
                </a:cxn>
                <a:cxn ang="0">
                  <a:pos x="56" y="53"/>
                </a:cxn>
                <a:cxn ang="0">
                  <a:pos x="55" y="52"/>
                </a:cxn>
                <a:cxn ang="0">
                  <a:pos x="48" y="52"/>
                </a:cxn>
                <a:cxn ang="0">
                  <a:pos x="48" y="45"/>
                </a:cxn>
                <a:cxn ang="0">
                  <a:pos x="68" y="45"/>
                </a:cxn>
                <a:cxn ang="0">
                  <a:pos x="71" y="42"/>
                </a:cxn>
                <a:cxn ang="0">
                  <a:pos x="71" y="4"/>
                </a:cxn>
                <a:cxn ang="0">
                  <a:pos x="68" y="0"/>
                </a:cxn>
                <a:cxn ang="0">
                  <a:pos x="59" y="42"/>
                </a:cxn>
                <a:cxn ang="0">
                  <a:pos x="58" y="41"/>
                </a:cxn>
                <a:cxn ang="0">
                  <a:pos x="59" y="40"/>
                </a:cxn>
                <a:cxn ang="0">
                  <a:pos x="60" y="41"/>
                </a:cxn>
                <a:cxn ang="0">
                  <a:pos x="59" y="42"/>
                </a:cxn>
                <a:cxn ang="0">
                  <a:pos x="68" y="37"/>
                </a:cxn>
                <a:cxn ang="0">
                  <a:pos x="4" y="37"/>
                </a:cxn>
                <a:cxn ang="0">
                  <a:pos x="4" y="4"/>
                </a:cxn>
                <a:cxn ang="0">
                  <a:pos x="68" y="4"/>
                </a:cxn>
                <a:cxn ang="0">
                  <a:pos x="68" y="37"/>
                </a:cxn>
              </a:cxnLst>
              <a:rect l="0" t="0" r="0" b="0"/>
              <a:pathLst>
                <a:path w="71" h="54">
                  <a:moveTo>
                    <a:pt x="6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2" y="45"/>
                    <a:pt x="4" y="45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6" y="52"/>
                    <a:pt x="16" y="53"/>
                    <a:pt x="16" y="53"/>
                  </a:cubicBezTo>
                  <a:cubicBezTo>
                    <a:pt x="16" y="54"/>
                    <a:pt x="16" y="54"/>
                    <a:pt x="17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4"/>
                    <a:pt x="56" y="54"/>
                    <a:pt x="56" y="53"/>
                  </a:cubicBezTo>
                  <a:cubicBezTo>
                    <a:pt x="56" y="53"/>
                    <a:pt x="56" y="52"/>
                    <a:pt x="55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70" y="45"/>
                    <a:pt x="71" y="44"/>
                    <a:pt x="71" y="42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2"/>
                    <a:pt x="70" y="0"/>
                    <a:pt x="68" y="0"/>
                  </a:cubicBezTo>
                  <a:close/>
                  <a:moveTo>
                    <a:pt x="59" y="42"/>
                  </a:moveTo>
                  <a:cubicBezTo>
                    <a:pt x="58" y="42"/>
                    <a:pt x="58" y="41"/>
                    <a:pt x="58" y="41"/>
                  </a:cubicBezTo>
                  <a:cubicBezTo>
                    <a:pt x="58" y="41"/>
                    <a:pt x="58" y="40"/>
                    <a:pt x="59" y="40"/>
                  </a:cubicBezTo>
                  <a:cubicBezTo>
                    <a:pt x="59" y="40"/>
                    <a:pt x="60" y="41"/>
                    <a:pt x="60" y="41"/>
                  </a:cubicBezTo>
                  <a:cubicBezTo>
                    <a:pt x="60" y="41"/>
                    <a:pt x="59" y="42"/>
                    <a:pt x="59" y="42"/>
                  </a:cubicBezTo>
                  <a:close/>
                  <a:moveTo>
                    <a:pt x="68" y="37"/>
                  </a:moveTo>
                  <a:cubicBezTo>
                    <a:pt x="4" y="37"/>
                    <a:pt x="4" y="37"/>
                    <a:pt x="4" y="3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8" y="4"/>
                    <a:pt x="68" y="4"/>
                    <a:pt x="68" y="4"/>
                  </a:cubicBezTo>
                  <a:lnTo>
                    <a:pt x="68" y="37"/>
                  </a:lnTo>
                  <a:close/>
                </a:path>
              </a:pathLst>
            </a:custGeom>
            <a:solidFill>
              <a:srgbClr val="2CA5DF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>
            <a:xfrm>
              <a:off x="0" y="360363"/>
              <a:ext cx="238125" cy="142875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7" y="21"/>
                </a:cxn>
                <a:cxn ang="0">
                  <a:pos x="29" y="21"/>
                </a:cxn>
                <a:cxn ang="0">
                  <a:pos x="35" y="15"/>
                </a:cxn>
                <a:cxn ang="0">
                  <a:pos x="35" y="0"/>
                </a:cxn>
                <a:cxn ang="0">
                  <a:pos x="0" y="0"/>
                </a:cxn>
                <a:cxn ang="0">
                  <a:pos x="0" y="15"/>
                </a:cxn>
                <a:cxn ang="0">
                  <a:pos x="18" y="10"/>
                </a:cxn>
                <a:cxn ang="0">
                  <a:pos x="21" y="13"/>
                </a:cxn>
                <a:cxn ang="0">
                  <a:pos x="18" y="15"/>
                </a:cxn>
                <a:cxn ang="0">
                  <a:pos x="15" y="13"/>
                </a:cxn>
                <a:cxn ang="0">
                  <a:pos x="18" y="10"/>
                </a:cxn>
              </a:cxnLst>
              <a:rect l="0" t="0" r="0" b="0"/>
              <a:pathLst>
                <a:path w="35" h="21">
                  <a:moveTo>
                    <a:pt x="0" y="15"/>
                  </a:moveTo>
                  <a:cubicBezTo>
                    <a:pt x="0" y="18"/>
                    <a:pt x="3" y="21"/>
                    <a:pt x="7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2" y="21"/>
                    <a:pt x="35" y="18"/>
                    <a:pt x="35" y="15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5"/>
                  </a:lnTo>
                  <a:close/>
                  <a:moveTo>
                    <a:pt x="18" y="10"/>
                  </a:moveTo>
                  <a:cubicBezTo>
                    <a:pt x="19" y="10"/>
                    <a:pt x="21" y="11"/>
                    <a:pt x="21" y="13"/>
                  </a:cubicBezTo>
                  <a:cubicBezTo>
                    <a:pt x="21" y="14"/>
                    <a:pt x="19" y="15"/>
                    <a:pt x="18" y="15"/>
                  </a:cubicBezTo>
                  <a:cubicBezTo>
                    <a:pt x="16" y="15"/>
                    <a:pt x="15" y="14"/>
                    <a:pt x="15" y="13"/>
                  </a:cubicBezTo>
                  <a:cubicBezTo>
                    <a:pt x="15" y="11"/>
                    <a:pt x="16" y="10"/>
                    <a:pt x="18" y="10"/>
                  </a:cubicBezTo>
                  <a:close/>
                </a:path>
              </a:pathLst>
            </a:custGeom>
            <a:solidFill>
              <a:srgbClr val="2CA5DF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>
            <a:xfrm>
              <a:off x="0" y="0"/>
              <a:ext cx="238125" cy="354013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7" y="0"/>
                </a:cxn>
                <a:cxn ang="0">
                  <a:pos x="0" y="6"/>
                </a:cxn>
                <a:cxn ang="0">
                  <a:pos x="0" y="52"/>
                </a:cxn>
                <a:cxn ang="0">
                  <a:pos x="35" y="52"/>
                </a:cxn>
                <a:cxn ang="0">
                  <a:pos x="35" y="6"/>
                </a:cxn>
                <a:cxn ang="0">
                  <a:pos x="29" y="0"/>
                </a:cxn>
                <a:cxn ang="0">
                  <a:pos x="30" y="22"/>
                </a:cxn>
                <a:cxn ang="0">
                  <a:pos x="5" y="22"/>
                </a:cxn>
                <a:cxn ang="0">
                  <a:pos x="5" y="16"/>
                </a:cxn>
                <a:cxn ang="0">
                  <a:pos x="30" y="16"/>
                </a:cxn>
                <a:cxn ang="0">
                  <a:pos x="30" y="22"/>
                </a:cxn>
                <a:cxn ang="0">
                  <a:pos x="30" y="11"/>
                </a:cxn>
                <a:cxn ang="0">
                  <a:pos x="5" y="11"/>
                </a:cxn>
                <a:cxn ang="0">
                  <a:pos x="5" y="5"/>
                </a:cxn>
                <a:cxn ang="0">
                  <a:pos x="30" y="5"/>
                </a:cxn>
                <a:cxn ang="0">
                  <a:pos x="30" y="11"/>
                </a:cxn>
              </a:cxnLst>
              <a:rect l="0" t="0" r="0" b="0"/>
              <a:pathLst>
                <a:path w="35" h="52">
                  <a:moveTo>
                    <a:pt x="2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2" y="0"/>
                    <a:pt x="29" y="0"/>
                  </a:cubicBezTo>
                  <a:close/>
                  <a:moveTo>
                    <a:pt x="30" y="22"/>
                  </a:moveTo>
                  <a:cubicBezTo>
                    <a:pt x="5" y="22"/>
                    <a:pt x="5" y="22"/>
                    <a:pt x="5" y="2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30" y="16"/>
                    <a:pt x="30" y="16"/>
                    <a:pt x="30" y="16"/>
                  </a:cubicBezTo>
                  <a:lnTo>
                    <a:pt x="30" y="22"/>
                  </a:lnTo>
                  <a:close/>
                  <a:moveTo>
                    <a:pt x="30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30" y="5"/>
                    <a:pt x="30" y="5"/>
                    <a:pt x="30" y="5"/>
                  </a:cubicBezTo>
                  <a:lnTo>
                    <a:pt x="30" y="11"/>
                  </a:lnTo>
                  <a:close/>
                </a:path>
              </a:pathLst>
            </a:custGeom>
            <a:solidFill>
              <a:srgbClr val="2CA5DF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Group 1709"/>
          <p:cNvGrpSpPr/>
          <p:nvPr/>
        </p:nvGrpSpPr>
        <p:grpSpPr>
          <a:xfrm>
            <a:off x="5364090" y="3367708"/>
            <a:ext cx="1527349" cy="1364282"/>
            <a:chOff x="0" y="0"/>
            <a:chExt cx="2870200" cy="2563761"/>
          </a:xfrm>
        </p:grpSpPr>
        <p:pic>
          <p:nvPicPr>
            <p:cNvPr id="45" name="pasted-image.pd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870200" cy="165100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46" name="Shape 1705"/>
            <p:cNvSpPr/>
            <p:nvPr/>
          </p:nvSpPr>
          <p:spPr>
            <a:xfrm flipH="1">
              <a:off x="1541418" y="1340231"/>
              <a:ext cx="1244401" cy="279491"/>
            </a:xfrm>
            <a:prstGeom prst="line">
              <a:avLst/>
            </a:prstGeom>
            <a:noFill/>
            <a:ln w="57150" cap="flat">
              <a:solidFill>
                <a:srgbClr val="5E5E5E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28221" tIns="28221" rIns="28221" bIns="28221" numCol="1" anchor="ctr">
              <a:noAutofit/>
            </a:bodyPr>
            <a:lstStyle/>
            <a:p>
              <a:pPr defTabSz="457200">
                <a:defRPr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7" name="Shape 1706"/>
            <p:cNvSpPr/>
            <p:nvPr/>
          </p:nvSpPr>
          <p:spPr>
            <a:xfrm>
              <a:off x="961555" y="707390"/>
              <a:ext cx="1004923" cy="751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just" defTabSz="457200">
                <a:defRPr sz="4400">
                  <a:solidFill>
                    <a:srgbClr val="FFFFFF"/>
                  </a:solidFill>
                </a:defRPr>
              </a:lvl1pPr>
            </a:lstStyle>
            <a:p>
              <a:r>
                <a:rPr sz="2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96%</a:t>
              </a:r>
            </a:p>
          </p:txBody>
        </p:sp>
        <p:sp>
          <p:nvSpPr>
            <p:cNvPr id="48" name="Shape 1707"/>
            <p:cNvSpPr/>
            <p:nvPr/>
          </p:nvSpPr>
          <p:spPr>
            <a:xfrm>
              <a:off x="838202" y="2072147"/>
              <a:ext cx="1498951" cy="4916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just" defTabSz="457200">
                <a:defRPr sz="220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r>
                <a:rPr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课消完成率</a:t>
              </a:r>
            </a:p>
          </p:txBody>
        </p:sp>
        <p:sp>
          <p:nvSpPr>
            <p:cNvPr id="49" name="Shape 1708"/>
            <p:cNvSpPr/>
            <p:nvPr/>
          </p:nvSpPr>
          <p:spPr>
            <a:xfrm>
              <a:off x="531953" y="2181367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4A35D3"/>
                </a:gs>
                <a:gs pos="100000">
                  <a:srgbClr val="C1A0FF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28221" tIns="28221" rIns="28221" bIns="28221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Helvetica Neue"/>
                </a:defRPr>
              </a:pPr>
              <a:endParaRPr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50" name="Group 1715"/>
          <p:cNvGrpSpPr/>
          <p:nvPr/>
        </p:nvGrpSpPr>
        <p:grpSpPr>
          <a:xfrm>
            <a:off x="7229539" y="3367708"/>
            <a:ext cx="1534108" cy="1361990"/>
            <a:chOff x="0" y="0"/>
            <a:chExt cx="2882900" cy="2559454"/>
          </a:xfrm>
        </p:grpSpPr>
        <p:pic>
          <p:nvPicPr>
            <p:cNvPr id="51" name="pasted-image.pd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882900" cy="166370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52" name="Shape 1711"/>
            <p:cNvSpPr/>
            <p:nvPr/>
          </p:nvSpPr>
          <p:spPr>
            <a:xfrm flipH="1">
              <a:off x="1440489" y="511635"/>
              <a:ext cx="650662" cy="1108388"/>
            </a:xfrm>
            <a:prstGeom prst="line">
              <a:avLst/>
            </a:prstGeom>
            <a:noFill/>
            <a:ln w="57150" cap="flat">
              <a:solidFill>
                <a:srgbClr val="424242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28221" tIns="28221" rIns="28221" bIns="28221" numCol="1" anchor="ctr">
              <a:noAutofit/>
            </a:bodyPr>
            <a:lstStyle/>
            <a:p>
              <a:pPr defTabSz="457200">
                <a:defRPr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3" name="Shape 1712"/>
            <p:cNvSpPr/>
            <p:nvPr/>
          </p:nvSpPr>
          <p:spPr>
            <a:xfrm>
              <a:off x="938989" y="713740"/>
              <a:ext cx="1004922" cy="751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just" defTabSz="457200">
                <a:defRPr sz="4400">
                  <a:solidFill>
                    <a:srgbClr val="FFFFFF"/>
                  </a:solidFill>
                </a:defRPr>
              </a:lvl1pPr>
            </a:lstStyle>
            <a:p>
              <a:r>
                <a:rPr sz="2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64%</a:t>
              </a:r>
            </a:p>
          </p:txBody>
        </p:sp>
        <p:sp>
          <p:nvSpPr>
            <p:cNvPr id="54" name="Shape 1713"/>
            <p:cNvSpPr/>
            <p:nvPr/>
          </p:nvSpPr>
          <p:spPr>
            <a:xfrm>
              <a:off x="865036" y="2067840"/>
              <a:ext cx="1498950" cy="4916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just" defTabSz="457200">
                <a:defRPr sz="220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r>
                <a:rPr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科次完成率</a:t>
              </a:r>
            </a:p>
          </p:txBody>
        </p:sp>
        <p:sp>
          <p:nvSpPr>
            <p:cNvPr id="55" name="Shape 1714"/>
            <p:cNvSpPr/>
            <p:nvPr/>
          </p:nvSpPr>
          <p:spPr>
            <a:xfrm>
              <a:off x="451473" y="2177060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0096FF"/>
                </a:gs>
                <a:gs pos="100000">
                  <a:srgbClr val="73FDFF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28221" tIns="28221" rIns="28221" bIns="28221" numCol="1" anchor="ctr">
              <a:noAutofit/>
            </a:bodyPr>
            <a:lstStyle/>
            <a:p>
              <a:pPr>
                <a:defRPr>
                  <a:solidFill>
                    <a:srgbClr val="FF0000"/>
                  </a:solidFill>
                </a:defRPr>
              </a:pPr>
              <a:endParaRPr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56" name="Group 1729"/>
          <p:cNvGrpSpPr/>
          <p:nvPr/>
        </p:nvGrpSpPr>
        <p:grpSpPr>
          <a:xfrm>
            <a:off x="3491880" y="3367708"/>
            <a:ext cx="1527351" cy="1355271"/>
            <a:chOff x="0" y="0"/>
            <a:chExt cx="2870200" cy="2546828"/>
          </a:xfrm>
        </p:grpSpPr>
        <p:pic>
          <p:nvPicPr>
            <p:cNvPr id="57" name="pasted-image.pdf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2870200" cy="165100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58" name="Shape 1725"/>
            <p:cNvSpPr/>
            <p:nvPr/>
          </p:nvSpPr>
          <p:spPr>
            <a:xfrm flipH="1" flipV="1">
              <a:off x="1374462" y="1626018"/>
              <a:ext cx="1257310" cy="1554"/>
            </a:xfrm>
            <a:prstGeom prst="line">
              <a:avLst/>
            </a:prstGeom>
            <a:noFill/>
            <a:ln w="57150" cap="flat">
              <a:solidFill>
                <a:srgbClr val="424242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28221" tIns="28221" rIns="28221" bIns="28221" numCol="1" anchor="ctr">
              <a:noAutofit/>
            </a:bodyPr>
            <a:lstStyle/>
            <a:p>
              <a:pPr defTabSz="457200">
                <a:defRPr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9" name="Shape 1726"/>
            <p:cNvSpPr/>
            <p:nvPr/>
          </p:nvSpPr>
          <p:spPr>
            <a:xfrm>
              <a:off x="810635" y="707390"/>
              <a:ext cx="1248925" cy="751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just" defTabSz="457200">
                <a:defRPr sz="4400">
                  <a:solidFill>
                    <a:srgbClr val="FFFFFF"/>
                  </a:solidFill>
                </a:defRPr>
              </a:lvl1pPr>
            </a:lstStyle>
            <a:p>
              <a:r>
                <a:rPr sz="2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121%</a:t>
              </a:r>
            </a:p>
          </p:txBody>
        </p:sp>
        <p:sp>
          <p:nvSpPr>
            <p:cNvPr id="60" name="Shape 1727"/>
            <p:cNvSpPr/>
            <p:nvPr/>
          </p:nvSpPr>
          <p:spPr>
            <a:xfrm>
              <a:off x="627633" y="2055214"/>
              <a:ext cx="1764036" cy="4916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just" defTabSz="457200">
                <a:defRPr sz="220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r>
                <a:rPr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现金流完成率</a:t>
              </a:r>
            </a:p>
          </p:txBody>
        </p:sp>
        <p:sp>
          <p:nvSpPr>
            <p:cNvPr id="61" name="Shape 1728"/>
            <p:cNvSpPr/>
            <p:nvPr/>
          </p:nvSpPr>
          <p:spPr>
            <a:xfrm>
              <a:off x="277849" y="2164434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FF2F92"/>
                </a:gs>
                <a:gs pos="100000">
                  <a:srgbClr val="FF9A80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28221" tIns="28221" rIns="28221" bIns="28221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Helvetica Neue"/>
                </a:defRPr>
              </a:pPr>
              <a:endParaRPr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395536" y="935305"/>
            <a:ext cx="2880320" cy="35086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20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案例分享：深圳某培训机构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L="285750" indent="-285750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业务形态：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文化课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校区数：   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20+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校区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使用时间：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月至今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使用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BOSS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校长后，不再花大量人员和时间在传统的手工排课、考勤、扣费、对账工作中，管理效能提升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45%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，每项教力指标一目了然。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grpSp>
        <p:nvGrpSpPr>
          <p:cNvPr id="71" name="组合 70"/>
          <p:cNvGrpSpPr/>
          <p:nvPr/>
        </p:nvGrpSpPr>
        <p:grpSpPr>
          <a:xfrm>
            <a:off x="4139952" y="771550"/>
            <a:ext cx="4624409" cy="2304256"/>
            <a:chOff x="5004048" y="771550"/>
            <a:chExt cx="3904329" cy="2304256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04048" y="2571750"/>
              <a:ext cx="3168352" cy="504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004048" y="771550"/>
              <a:ext cx="3168352" cy="18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Shape 525"/>
            <p:cNvSpPr/>
            <p:nvPr/>
          </p:nvSpPr>
          <p:spPr>
            <a:xfrm>
              <a:off x="5076056" y="2875170"/>
              <a:ext cx="216024" cy="72772"/>
            </a:xfrm>
            <a:prstGeom prst="rect">
              <a:avLst/>
            </a:prstGeom>
            <a:solidFill>
              <a:srgbClr val="FFFFFF">
                <a:alpha val="44000"/>
              </a:srgbClr>
            </a:solidFill>
            <a:ln w="12700">
              <a:miter lim="400000"/>
            </a:ln>
          </p:spPr>
          <p:txBody>
            <a:bodyPr lIns="28221" tIns="28221" rIns="28221" bIns="28221" anchor="ctr"/>
            <a:lstStyle/>
            <a:p>
              <a:pPr defTabSz="457200">
                <a:defRPr>
                  <a:solidFill>
                    <a:srgbClr val="FF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5" name="Shape 526"/>
            <p:cNvSpPr/>
            <p:nvPr/>
          </p:nvSpPr>
          <p:spPr>
            <a:xfrm>
              <a:off x="5292079" y="2808305"/>
              <a:ext cx="1183006" cy="195493"/>
            </a:xfrm>
            <a:prstGeom prst="rect">
              <a:avLst/>
            </a:prstGeom>
            <a:ln w="12700">
              <a:miter lim="400000"/>
            </a:ln>
          </p:spPr>
          <p:txBody>
            <a:bodyPr lIns="28221" tIns="28221" rIns="28221" bIns="28221">
              <a:spAutoFit/>
            </a:bodyPr>
            <a:lstStyle>
              <a:lvl1pPr defTabSz="457200">
                <a:defRPr sz="1400">
                  <a:solidFill>
                    <a:srgbClr val="FFFFFF"/>
                  </a:solidFill>
                  <a:latin typeface=".萍方-简"/>
                  <a:ea typeface=".萍方-简"/>
                  <a:cs typeface=".萍方-简"/>
                  <a:sym typeface=".萍方-简"/>
                </a:defRPr>
              </a:lvl1pPr>
            </a:lstStyle>
            <a:p>
              <a:r>
                <a:rPr sz="900" dirty="0">
                  <a:solidFill>
                    <a:schemeClr val="bg1"/>
                  </a:solidFill>
                </a:rPr>
                <a:t>课时单/份</a:t>
              </a:r>
            </a:p>
          </p:txBody>
        </p:sp>
        <p:sp>
          <p:nvSpPr>
            <p:cNvPr id="66" name="Shape 527"/>
            <p:cNvSpPr/>
            <p:nvPr/>
          </p:nvSpPr>
          <p:spPr>
            <a:xfrm>
              <a:off x="6084167" y="2875170"/>
              <a:ext cx="216024" cy="72008"/>
            </a:xfrm>
            <a:prstGeom prst="rect">
              <a:avLst/>
            </a:prstGeom>
            <a:solidFill>
              <a:srgbClr val="FFFFFF">
                <a:alpha val="17000"/>
              </a:srgbClr>
            </a:solidFill>
            <a:ln w="12700">
              <a:miter lim="400000"/>
            </a:ln>
          </p:spPr>
          <p:txBody>
            <a:bodyPr lIns="28221" tIns="28221" rIns="28221" bIns="28221" anchor="ctr"/>
            <a:lstStyle/>
            <a:p>
              <a:pPr defTabSz="457200">
                <a:defRPr>
                  <a:solidFill>
                    <a:srgbClr val="FF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7" name="Shape 528"/>
            <p:cNvSpPr/>
            <p:nvPr/>
          </p:nvSpPr>
          <p:spPr>
            <a:xfrm>
              <a:off x="6300191" y="2803162"/>
              <a:ext cx="1456056" cy="195493"/>
            </a:xfrm>
            <a:prstGeom prst="rect">
              <a:avLst/>
            </a:prstGeom>
            <a:ln w="12700">
              <a:miter lim="400000"/>
            </a:ln>
          </p:spPr>
          <p:txBody>
            <a:bodyPr lIns="28221" tIns="28221" rIns="28221" bIns="28221">
              <a:spAutoFit/>
            </a:bodyPr>
            <a:lstStyle>
              <a:lvl1pPr defTabSz="457200">
                <a:defRPr sz="1400">
                  <a:solidFill>
                    <a:srgbClr val="FFFFFF"/>
                  </a:solidFill>
                  <a:latin typeface=".萍方-简"/>
                  <a:ea typeface=".萍方-简"/>
                  <a:cs typeface=".萍方-简"/>
                  <a:sym typeface=".萍方-简"/>
                </a:defRPr>
              </a:lvl1pPr>
            </a:lstStyle>
            <a:p>
              <a:r>
                <a:rPr sz="900" dirty="0">
                  <a:solidFill>
                    <a:schemeClr val="bg1"/>
                  </a:solidFill>
                </a:rPr>
                <a:t>出纳人员/人</a:t>
              </a:r>
            </a:p>
          </p:txBody>
        </p:sp>
        <p:grpSp>
          <p:nvGrpSpPr>
            <p:cNvPr id="68" name="Group 531"/>
            <p:cNvGrpSpPr/>
            <p:nvPr/>
          </p:nvGrpSpPr>
          <p:grpSpPr>
            <a:xfrm>
              <a:off x="7164289" y="2803162"/>
              <a:ext cx="1744088" cy="195493"/>
              <a:chOff x="-1656182" y="657594"/>
              <a:chExt cx="1744087" cy="195492"/>
            </a:xfrm>
          </p:grpSpPr>
          <p:sp>
            <p:nvSpPr>
              <p:cNvPr id="69" name="Shape 529"/>
              <p:cNvSpPr/>
              <p:nvPr/>
            </p:nvSpPr>
            <p:spPr>
              <a:xfrm>
                <a:off x="-1656182" y="729603"/>
                <a:ext cx="216024" cy="72008"/>
              </a:xfrm>
              <a:prstGeom prst="rect">
                <a:avLst/>
              </a:prstGeom>
              <a:solidFill>
                <a:srgbClr val="FFC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8221" tIns="28221" rIns="28221" bIns="28221" numCol="1" anchor="ctr">
                <a:noAutofit/>
              </a:bodyPr>
              <a:lstStyle/>
              <a:p>
                <a:pPr defTabSz="457200">
                  <a:defRPr>
                    <a:solidFill>
                      <a:srgbClr val="FF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05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0" name="Shape 530"/>
              <p:cNvSpPr/>
              <p:nvPr/>
            </p:nvSpPr>
            <p:spPr>
              <a:xfrm>
                <a:off x="-1368151" y="657594"/>
                <a:ext cx="1456056" cy="1954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28221" tIns="28221" rIns="28221" bIns="28221" numCol="1" anchor="t">
                <a:spAutoFit/>
              </a:bodyPr>
              <a:lstStyle>
                <a:lvl1pPr defTabSz="457200">
                  <a:defRPr sz="1400">
                    <a:solidFill>
                      <a:srgbClr val="FFFFFF"/>
                    </a:solidFill>
                    <a:latin typeface=".萍方-简"/>
                    <a:ea typeface=".萍方-简"/>
                    <a:cs typeface=".萍方-简"/>
                    <a:sym typeface=".萍方-简"/>
                  </a:defRPr>
                </a:lvl1pPr>
              </a:lstStyle>
              <a:p>
                <a:r>
                  <a:rPr sz="900" dirty="0">
                    <a:solidFill>
                      <a:schemeClr val="bg1"/>
                    </a:solidFill>
                  </a:rPr>
                  <a:t>新课时单/份</a:t>
                </a:r>
              </a:p>
            </p:txBody>
          </p:sp>
        </p:grpSp>
      </p:grpSp>
      <p:pic>
        <p:nvPicPr>
          <p:cNvPr id="72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84368" y="123478"/>
            <a:ext cx="999877" cy="43097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51520" y="151077"/>
            <a:ext cx="376425" cy="332441"/>
            <a:chOff x="1121011" y="3838597"/>
            <a:chExt cx="649536" cy="57363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Freeform 141"/>
            <p:cNvSpPr>
              <a:spLocks noEditPoints="1"/>
            </p:cNvSpPr>
            <p:nvPr/>
          </p:nvSpPr>
          <p:spPr bwMode="auto">
            <a:xfrm>
              <a:off x="1191613" y="3838597"/>
              <a:ext cx="547164" cy="511863"/>
            </a:xfrm>
            <a:custGeom>
              <a:avLst/>
              <a:gdLst>
                <a:gd name="T0" fmla="*/ 147 w 174"/>
                <a:gd name="T1" fmla="*/ 0 h 162"/>
                <a:gd name="T2" fmla="*/ 166 w 174"/>
                <a:gd name="T3" fmla="*/ 0 h 162"/>
                <a:gd name="T4" fmla="*/ 174 w 174"/>
                <a:gd name="T5" fmla="*/ 9 h 162"/>
                <a:gd name="T6" fmla="*/ 174 w 174"/>
                <a:gd name="T7" fmla="*/ 161 h 162"/>
                <a:gd name="T8" fmla="*/ 139 w 174"/>
                <a:gd name="T9" fmla="*/ 161 h 162"/>
                <a:gd name="T10" fmla="*/ 139 w 174"/>
                <a:gd name="T11" fmla="*/ 9 h 162"/>
                <a:gd name="T12" fmla="*/ 147 w 174"/>
                <a:gd name="T13" fmla="*/ 0 h 162"/>
                <a:gd name="T14" fmla="*/ 100 w 174"/>
                <a:gd name="T15" fmla="*/ 67 h 162"/>
                <a:gd name="T16" fmla="*/ 120 w 174"/>
                <a:gd name="T17" fmla="*/ 67 h 162"/>
                <a:gd name="T18" fmla="*/ 128 w 174"/>
                <a:gd name="T19" fmla="*/ 75 h 162"/>
                <a:gd name="T20" fmla="*/ 128 w 174"/>
                <a:gd name="T21" fmla="*/ 162 h 162"/>
                <a:gd name="T22" fmla="*/ 93 w 174"/>
                <a:gd name="T23" fmla="*/ 162 h 162"/>
                <a:gd name="T24" fmla="*/ 93 w 174"/>
                <a:gd name="T25" fmla="*/ 75 h 162"/>
                <a:gd name="T26" fmla="*/ 100 w 174"/>
                <a:gd name="T27" fmla="*/ 67 h 162"/>
                <a:gd name="T28" fmla="*/ 55 w 174"/>
                <a:gd name="T29" fmla="*/ 97 h 162"/>
                <a:gd name="T30" fmla="*/ 74 w 174"/>
                <a:gd name="T31" fmla="*/ 97 h 162"/>
                <a:gd name="T32" fmla="*/ 82 w 174"/>
                <a:gd name="T33" fmla="*/ 105 h 162"/>
                <a:gd name="T34" fmla="*/ 82 w 174"/>
                <a:gd name="T35" fmla="*/ 162 h 162"/>
                <a:gd name="T36" fmla="*/ 47 w 174"/>
                <a:gd name="T37" fmla="*/ 162 h 162"/>
                <a:gd name="T38" fmla="*/ 47 w 174"/>
                <a:gd name="T39" fmla="*/ 105 h 162"/>
                <a:gd name="T40" fmla="*/ 55 w 174"/>
                <a:gd name="T41" fmla="*/ 97 h 162"/>
                <a:gd name="T42" fmla="*/ 8 w 174"/>
                <a:gd name="T43" fmla="*/ 118 h 162"/>
                <a:gd name="T44" fmla="*/ 28 w 174"/>
                <a:gd name="T45" fmla="*/ 118 h 162"/>
                <a:gd name="T46" fmla="*/ 36 w 174"/>
                <a:gd name="T47" fmla="*/ 126 h 162"/>
                <a:gd name="T48" fmla="*/ 36 w 174"/>
                <a:gd name="T49" fmla="*/ 162 h 162"/>
                <a:gd name="T50" fmla="*/ 0 w 174"/>
                <a:gd name="T51" fmla="*/ 162 h 162"/>
                <a:gd name="T52" fmla="*/ 0 w 174"/>
                <a:gd name="T53" fmla="*/ 126 h 162"/>
                <a:gd name="T54" fmla="*/ 8 w 174"/>
                <a:gd name="T55" fmla="*/ 11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4" h="162">
                  <a:moveTo>
                    <a:pt x="147" y="0"/>
                  </a:moveTo>
                  <a:cubicBezTo>
                    <a:pt x="166" y="0"/>
                    <a:pt x="166" y="0"/>
                    <a:pt x="166" y="0"/>
                  </a:cubicBezTo>
                  <a:cubicBezTo>
                    <a:pt x="170" y="0"/>
                    <a:pt x="174" y="4"/>
                    <a:pt x="174" y="9"/>
                  </a:cubicBezTo>
                  <a:cubicBezTo>
                    <a:pt x="174" y="161"/>
                    <a:pt x="174" y="161"/>
                    <a:pt x="174" y="161"/>
                  </a:cubicBezTo>
                  <a:cubicBezTo>
                    <a:pt x="139" y="161"/>
                    <a:pt x="139" y="161"/>
                    <a:pt x="139" y="161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4"/>
                    <a:pt x="142" y="0"/>
                    <a:pt x="147" y="0"/>
                  </a:cubicBezTo>
                  <a:close/>
                  <a:moveTo>
                    <a:pt x="100" y="67"/>
                  </a:moveTo>
                  <a:cubicBezTo>
                    <a:pt x="120" y="67"/>
                    <a:pt x="120" y="67"/>
                    <a:pt x="120" y="67"/>
                  </a:cubicBezTo>
                  <a:cubicBezTo>
                    <a:pt x="124" y="67"/>
                    <a:pt x="128" y="71"/>
                    <a:pt x="128" y="75"/>
                  </a:cubicBezTo>
                  <a:cubicBezTo>
                    <a:pt x="128" y="162"/>
                    <a:pt x="128" y="162"/>
                    <a:pt x="128" y="162"/>
                  </a:cubicBezTo>
                  <a:cubicBezTo>
                    <a:pt x="93" y="162"/>
                    <a:pt x="93" y="162"/>
                    <a:pt x="93" y="162"/>
                  </a:cubicBezTo>
                  <a:cubicBezTo>
                    <a:pt x="93" y="75"/>
                    <a:pt x="93" y="75"/>
                    <a:pt x="93" y="75"/>
                  </a:cubicBezTo>
                  <a:cubicBezTo>
                    <a:pt x="93" y="71"/>
                    <a:pt x="96" y="67"/>
                    <a:pt x="100" y="67"/>
                  </a:cubicBezTo>
                  <a:close/>
                  <a:moveTo>
                    <a:pt x="55" y="97"/>
                  </a:moveTo>
                  <a:cubicBezTo>
                    <a:pt x="74" y="97"/>
                    <a:pt x="74" y="97"/>
                    <a:pt x="74" y="97"/>
                  </a:cubicBezTo>
                  <a:cubicBezTo>
                    <a:pt x="78" y="97"/>
                    <a:pt x="82" y="100"/>
                    <a:pt x="82" y="105"/>
                  </a:cubicBezTo>
                  <a:cubicBezTo>
                    <a:pt x="82" y="162"/>
                    <a:pt x="82" y="162"/>
                    <a:pt x="82" y="162"/>
                  </a:cubicBezTo>
                  <a:cubicBezTo>
                    <a:pt x="47" y="162"/>
                    <a:pt x="47" y="162"/>
                    <a:pt x="47" y="162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7" y="100"/>
                    <a:pt x="50" y="97"/>
                    <a:pt x="55" y="97"/>
                  </a:cubicBezTo>
                  <a:close/>
                  <a:moveTo>
                    <a:pt x="8" y="118"/>
                  </a:moveTo>
                  <a:cubicBezTo>
                    <a:pt x="28" y="118"/>
                    <a:pt x="28" y="118"/>
                    <a:pt x="28" y="118"/>
                  </a:cubicBezTo>
                  <a:cubicBezTo>
                    <a:pt x="32" y="118"/>
                    <a:pt x="36" y="122"/>
                    <a:pt x="36" y="126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2"/>
                    <a:pt x="4" y="118"/>
                    <a:pt x="8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42"/>
            <p:cNvSpPr/>
            <p:nvPr/>
          </p:nvSpPr>
          <p:spPr bwMode="auto">
            <a:xfrm>
              <a:off x="1121011" y="3898608"/>
              <a:ext cx="649536" cy="513627"/>
            </a:xfrm>
            <a:custGeom>
              <a:avLst/>
              <a:gdLst>
                <a:gd name="T0" fmla="*/ 202 w 206"/>
                <a:gd name="T1" fmla="*/ 153 h 163"/>
                <a:gd name="T2" fmla="*/ 10 w 206"/>
                <a:gd name="T3" fmla="*/ 153 h 163"/>
                <a:gd name="T4" fmla="*/ 10 w 206"/>
                <a:gd name="T5" fmla="*/ 4 h 163"/>
                <a:gd name="T6" fmla="*/ 5 w 206"/>
                <a:gd name="T7" fmla="*/ 0 h 163"/>
                <a:gd name="T8" fmla="*/ 5 w 206"/>
                <a:gd name="T9" fmla="*/ 0 h 163"/>
                <a:gd name="T10" fmla="*/ 0 w 206"/>
                <a:gd name="T11" fmla="*/ 4 h 163"/>
                <a:gd name="T12" fmla="*/ 0 w 206"/>
                <a:gd name="T13" fmla="*/ 159 h 163"/>
                <a:gd name="T14" fmla="*/ 5 w 206"/>
                <a:gd name="T15" fmla="*/ 163 h 163"/>
                <a:gd name="T16" fmla="*/ 5 w 206"/>
                <a:gd name="T17" fmla="*/ 163 h 163"/>
                <a:gd name="T18" fmla="*/ 6 w 206"/>
                <a:gd name="T19" fmla="*/ 163 h 163"/>
                <a:gd name="T20" fmla="*/ 202 w 206"/>
                <a:gd name="T21" fmla="*/ 163 h 163"/>
                <a:gd name="T22" fmla="*/ 206 w 206"/>
                <a:gd name="T23" fmla="*/ 158 h 163"/>
                <a:gd name="T24" fmla="*/ 206 w 206"/>
                <a:gd name="T25" fmla="*/ 158 h 163"/>
                <a:gd name="T26" fmla="*/ 202 w 206"/>
                <a:gd name="T27" fmla="*/ 15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6" h="163">
                  <a:moveTo>
                    <a:pt x="202" y="153"/>
                  </a:moveTo>
                  <a:cubicBezTo>
                    <a:pt x="10" y="153"/>
                    <a:pt x="10" y="153"/>
                    <a:pt x="10" y="15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1"/>
                    <a:pt x="2" y="163"/>
                    <a:pt x="5" y="163"/>
                  </a:cubicBezTo>
                  <a:cubicBezTo>
                    <a:pt x="5" y="163"/>
                    <a:pt x="5" y="163"/>
                    <a:pt x="5" y="163"/>
                  </a:cubicBezTo>
                  <a:cubicBezTo>
                    <a:pt x="6" y="163"/>
                    <a:pt x="6" y="163"/>
                    <a:pt x="6" y="163"/>
                  </a:cubicBezTo>
                  <a:cubicBezTo>
                    <a:pt x="202" y="163"/>
                    <a:pt x="202" y="163"/>
                    <a:pt x="202" y="163"/>
                  </a:cubicBezTo>
                  <a:cubicBezTo>
                    <a:pt x="204" y="163"/>
                    <a:pt x="206" y="161"/>
                    <a:pt x="206" y="158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06" y="155"/>
                    <a:pt x="204" y="153"/>
                    <a:pt x="202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43"/>
            <p:cNvSpPr/>
            <p:nvPr/>
          </p:nvSpPr>
          <p:spPr bwMode="auto">
            <a:xfrm>
              <a:off x="1357527" y="3838597"/>
              <a:ext cx="176504" cy="176504"/>
            </a:xfrm>
            <a:custGeom>
              <a:avLst/>
              <a:gdLst>
                <a:gd name="T0" fmla="*/ 51 w 56"/>
                <a:gd name="T1" fmla="*/ 0 h 56"/>
                <a:gd name="T2" fmla="*/ 19 w 56"/>
                <a:gd name="T3" fmla="*/ 0 h 56"/>
                <a:gd name="T4" fmla="*/ 16 w 56"/>
                <a:gd name="T5" fmla="*/ 3 h 56"/>
                <a:gd name="T6" fmla="*/ 16 w 56"/>
                <a:gd name="T7" fmla="*/ 6 h 56"/>
                <a:gd name="T8" fmla="*/ 23 w 56"/>
                <a:gd name="T9" fmla="*/ 13 h 56"/>
                <a:gd name="T10" fmla="*/ 30 w 56"/>
                <a:gd name="T11" fmla="*/ 19 h 56"/>
                <a:gd name="T12" fmla="*/ 2 w 56"/>
                <a:gd name="T13" fmla="*/ 46 h 56"/>
                <a:gd name="T14" fmla="*/ 2 w 56"/>
                <a:gd name="T15" fmla="*/ 54 h 56"/>
                <a:gd name="T16" fmla="*/ 3 w 56"/>
                <a:gd name="T17" fmla="*/ 54 h 56"/>
                <a:gd name="T18" fmla="*/ 10 w 56"/>
                <a:gd name="T19" fmla="*/ 54 h 56"/>
                <a:gd name="T20" fmla="*/ 37 w 56"/>
                <a:gd name="T21" fmla="*/ 27 h 56"/>
                <a:gd name="T22" fmla="*/ 42 w 56"/>
                <a:gd name="T23" fmla="*/ 32 h 56"/>
                <a:gd name="T24" fmla="*/ 50 w 56"/>
                <a:gd name="T25" fmla="*/ 40 h 56"/>
                <a:gd name="T26" fmla="*/ 53 w 56"/>
                <a:gd name="T27" fmla="*/ 40 h 56"/>
                <a:gd name="T28" fmla="*/ 55 w 56"/>
                <a:gd name="T29" fmla="*/ 37 h 56"/>
                <a:gd name="T30" fmla="*/ 56 w 56"/>
                <a:gd name="T31" fmla="*/ 5 h 56"/>
                <a:gd name="T32" fmla="*/ 51 w 56"/>
                <a:gd name="T3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56">
                  <a:moveTo>
                    <a:pt x="51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6" y="1"/>
                    <a:pt x="16" y="3"/>
                  </a:cubicBezTo>
                  <a:cubicBezTo>
                    <a:pt x="15" y="4"/>
                    <a:pt x="15" y="5"/>
                    <a:pt x="16" y="6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8"/>
                    <a:pt x="0" y="52"/>
                    <a:pt x="2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5" y="56"/>
                    <a:pt x="8" y="56"/>
                    <a:pt x="10" y="54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1" y="40"/>
                    <a:pt x="52" y="41"/>
                    <a:pt x="53" y="40"/>
                  </a:cubicBezTo>
                  <a:cubicBezTo>
                    <a:pt x="54" y="40"/>
                    <a:pt x="55" y="38"/>
                    <a:pt x="55" y="37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6" y="2"/>
                    <a:pt x="54" y="0"/>
                    <a:pt x="51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24084" y="1488370"/>
            <a:ext cx="5240004" cy="2955588"/>
            <a:chOff x="1943708" y="1230118"/>
            <a:chExt cx="5575978" cy="3145092"/>
          </a:xfrm>
        </p:grpSpPr>
        <p:sp>
          <p:nvSpPr>
            <p:cNvPr id="23" name="Freeform 5"/>
            <p:cNvSpPr/>
            <p:nvPr/>
          </p:nvSpPr>
          <p:spPr bwMode="auto">
            <a:xfrm rot="1800000">
              <a:off x="4488702" y="1230118"/>
              <a:ext cx="1084398" cy="1555415"/>
            </a:xfrm>
            <a:custGeom>
              <a:avLst/>
              <a:gdLst>
                <a:gd name="T0" fmla="*/ 2366 w 4733"/>
                <a:gd name="T1" fmla="*/ 0 h 6775"/>
                <a:gd name="T2" fmla="*/ 4733 w 4733"/>
                <a:gd name="T3" fmla="*/ 2366 h 6775"/>
                <a:gd name="T4" fmla="*/ 4375 w 4733"/>
                <a:gd name="T5" fmla="*/ 3618 h 6775"/>
                <a:gd name="T6" fmla="*/ 4375 w 4733"/>
                <a:gd name="T7" fmla="*/ 3618 h 6775"/>
                <a:gd name="T8" fmla="*/ 4364 w 4733"/>
                <a:gd name="T9" fmla="*/ 3635 h 6775"/>
                <a:gd name="T10" fmla="*/ 4358 w 4733"/>
                <a:gd name="T11" fmla="*/ 3645 h 6775"/>
                <a:gd name="T12" fmla="*/ 2366 w 4733"/>
                <a:gd name="T13" fmla="*/ 6775 h 6775"/>
                <a:gd name="T14" fmla="*/ 375 w 4733"/>
                <a:gd name="T15" fmla="*/ 3645 h 6775"/>
                <a:gd name="T16" fmla="*/ 369 w 4733"/>
                <a:gd name="T17" fmla="*/ 3635 h 6775"/>
                <a:gd name="T18" fmla="*/ 357 w 4733"/>
                <a:gd name="T19" fmla="*/ 3618 h 6775"/>
                <a:gd name="T20" fmla="*/ 357 w 4733"/>
                <a:gd name="T21" fmla="*/ 3618 h 6775"/>
                <a:gd name="T22" fmla="*/ 0 w 4733"/>
                <a:gd name="T23" fmla="*/ 2366 h 6775"/>
                <a:gd name="T24" fmla="*/ 2366 w 4733"/>
                <a:gd name="T25" fmla="*/ 0 h 6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33" h="6775">
                  <a:moveTo>
                    <a:pt x="2366" y="0"/>
                  </a:moveTo>
                  <a:cubicBezTo>
                    <a:pt x="3673" y="0"/>
                    <a:pt x="4733" y="1060"/>
                    <a:pt x="4733" y="2366"/>
                  </a:cubicBezTo>
                  <a:cubicBezTo>
                    <a:pt x="4733" y="2826"/>
                    <a:pt x="4602" y="3255"/>
                    <a:pt x="4375" y="3618"/>
                  </a:cubicBezTo>
                  <a:lnTo>
                    <a:pt x="4375" y="3618"/>
                  </a:lnTo>
                  <a:lnTo>
                    <a:pt x="4364" y="3635"/>
                  </a:lnTo>
                  <a:lnTo>
                    <a:pt x="4358" y="3645"/>
                  </a:lnTo>
                  <a:lnTo>
                    <a:pt x="2366" y="6775"/>
                  </a:lnTo>
                  <a:lnTo>
                    <a:pt x="375" y="3645"/>
                  </a:lnTo>
                  <a:lnTo>
                    <a:pt x="369" y="3635"/>
                  </a:lnTo>
                  <a:lnTo>
                    <a:pt x="357" y="3618"/>
                  </a:lnTo>
                  <a:lnTo>
                    <a:pt x="357" y="3618"/>
                  </a:lnTo>
                  <a:cubicBezTo>
                    <a:pt x="131" y="3255"/>
                    <a:pt x="0" y="2826"/>
                    <a:pt x="0" y="2366"/>
                  </a:cubicBezTo>
                  <a:cubicBezTo>
                    <a:pt x="0" y="1060"/>
                    <a:pt x="1060" y="0"/>
                    <a:pt x="2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6"/>
            <p:cNvSpPr/>
            <p:nvPr/>
          </p:nvSpPr>
          <p:spPr bwMode="auto">
            <a:xfrm rot="1800000">
              <a:off x="3570901" y="2819795"/>
              <a:ext cx="1084398" cy="1555415"/>
            </a:xfrm>
            <a:custGeom>
              <a:avLst/>
              <a:gdLst>
                <a:gd name="T0" fmla="*/ 2366 w 4733"/>
                <a:gd name="T1" fmla="*/ 6776 h 6776"/>
                <a:gd name="T2" fmla="*/ 4733 w 4733"/>
                <a:gd name="T3" fmla="*/ 4409 h 6776"/>
                <a:gd name="T4" fmla="*/ 4375 w 4733"/>
                <a:gd name="T5" fmla="*/ 3158 h 6776"/>
                <a:gd name="T6" fmla="*/ 4375 w 4733"/>
                <a:gd name="T7" fmla="*/ 3158 h 6776"/>
                <a:gd name="T8" fmla="*/ 4364 w 4733"/>
                <a:gd name="T9" fmla="*/ 3140 h 6776"/>
                <a:gd name="T10" fmla="*/ 4358 w 4733"/>
                <a:gd name="T11" fmla="*/ 3130 h 6776"/>
                <a:gd name="T12" fmla="*/ 2366 w 4733"/>
                <a:gd name="T13" fmla="*/ 0 h 6776"/>
                <a:gd name="T14" fmla="*/ 375 w 4733"/>
                <a:gd name="T15" fmla="*/ 3130 h 6776"/>
                <a:gd name="T16" fmla="*/ 369 w 4733"/>
                <a:gd name="T17" fmla="*/ 3140 h 6776"/>
                <a:gd name="T18" fmla="*/ 357 w 4733"/>
                <a:gd name="T19" fmla="*/ 3158 h 6776"/>
                <a:gd name="T20" fmla="*/ 357 w 4733"/>
                <a:gd name="T21" fmla="*/ 3158 h 6776"/>
                <a:gd name="T22" fmla="*/ 0 w 4733"/>
                <a:gd name="T23" fmla="*/ 4409 h 6776"/>
                <a:gd name="T24" fmla="*/ 2366 w 4733"/>
                <a:gd name="T25" fmla="*/ 6776 h 6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33" h="6776">
                  <a:moveTo>
                    <a:pt x="2366" y="6776"/>
                  </a:moveTo>
                  <a:cubicBezTo>
                    <a:pt x="3673" y="6776"/>
                    <a:pt x="4733" y="5716"/>
                    <a:pt x="4733" y="4409"/>
                  </a:cubicBezTo>
                  <a:cubicBezTo>
                    <a:pt x="4733" y="3950"/>
                    <a:pt x="4602" y="3521"/>
                    <a:pt x="4375" y="3158"/>
                  </a:cubicBezTo>
                  <a:lnTo>
                    <a:pt x="4375" y="3158"/>
                  </a:lnTo>
                  <a:lnTo>
                    <a:pt x="4364" y="3140"/>
                  </a:lnTo>
                  <a:lnTo>
                    <a:pt x="4358" y="3130"/>
                  </a:lnTo>
                  <a:lnTo>
                    <a:pt x="2366" y="0"/>
                  </a:lnTo>
                  <a:lnTo>
                    <a:pt x="375" y="3130"/>
                  </a:lnTo>
                  <a:lnTo>
                    <a:pt x="369" y="3140"/>
                  </a:lnTo>
                  <a:lnTo>
                    <a:pt x="357" y="3158"/>
                  </a:lnTo>
                  <a:lnTo>
                    <a:pt x="357" y="3158"/>
                  </a:lnTo>
                  <a:cubicBezTo>
                    <a:pt x="131" y="3521"/>
                    <a:pt x="0" y="3950"/>
                    <a:pt x="0" y="4409"/>
                  </a:cubicBezTo>
                  <a:cubicBezTo>
                    <a:pt x="0" y="5716"/>
                    <a:pt x="1060" y="6776"/>
                    <a:pt x="2366" y="67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7"/>
            <p:cNvSpPr/>
            <p:nvPr/>
          </p:nvSpPr>
          <p:spPr bwMode="auto">
            <a:xfrm rot="1800000">
              <a:off x="3381612" y="1252491"/>
              <a:ext cx="1493320" cy="1166182"/>
            </a:xfrm>
            <a:custGeom>
              <a:avLst/>
              <a:gdLst>
                <a:gd name="T0" fmla="*/ 655 w 6517"/>
                <a:gd name="T1" fmla="*/ 1516 h 5082"/>
                <a:gd name="T2" fmla="*/ 3889 w 6517"/>
                <a:gd name="T3" fmla="*/ 655 h 5082"/>
                <a:gd name="T4" fmla="*/ 4792 w 6517"/>
                <a:gd name="T5" fmla="*/ 1592 h 5082"/>
                <a:gd name="T6" fmla="*/ 4792 w 6517"/>
                <a:gd name="T7" fmla="*/ 1592 h 5082"/>
                <a:gd name="T8" fmla="*/ 4802 w 6517"/>
                <a:gd name="T9" fmla="*/ 1610 h 5082"/>
                <a:gd name="T10" fmla="*/ 4808 w 6517"/>
                <a:gd name="T11" fmla="*/ 1621 h 5082"/>
                <a:gd name="T12" fmla="*/ 6517 w 6517"/>
                <a:gd name="T13" fmla="*/ 4913 h 5082"/>
                <a:gd name="T14" fmla="*/ 2811 w 6517"/>
                <a:gd name="T15" fmla="*/ 5067 h 5082"/>
                <a:gd name="T16" fmla="*/ 2799 w 6517"/>
                <a:gd name="T17" fmla="*/ 5067 h 5082"/>
                <a:gd name="T18" fmla="*/ 2778 w 6517"/>
                <a:gd name="T19" fmla="*/ 5068 h 5082"/>
                <a:gd name="T20" fmla="*/ 2778 w 6517"/>
                <a:gd name="T21" fmla="*/ 5068 h 5082"/>
                <a:gd name="T22" fmla="*/ 1516 w 6517"/>
                <a:gd name="T23" fmla="*/ 4750 h 5082"/>
                <a:gd name="T24" fmla="*/ 655 w 6517"/>
                <a:gd name="T25" fmla="*/ 1516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17" h="5082">
                  <a:moveTo>
                    <a:pt x="655" y="1516"/>
                  </a:moveTo>
                  <a:cubicBezTo>
                    <a:pt x="1310" y="385"/>
                    <a:pt x="2759" y="0"/>
                    <a:pt x="3889" y="655"/>
                  </a:cubicBezTo>
                  <a:cubicBezTo>
                    <a:pt x="4287" y="885"/>
                    <a:pt x="4592" y="1214"/>
                    <a:pt x="4792" y="1592"/>
                  </a:cubicBezTo>
                  <a:lnTo>
                    <a:pt x="4792" y="1592"/>
                  </a:lnTo>
                  <a:lnTo>
                    <a:pt x="4802" y="1610"/>
                  </a:lnTo>
                  <a:lnTo>
                    <a:pt x="4808" y="1621"/>
                  </a:lnTo>
                  <a:lnTo>
                    <a:pt x="6517" y="4913"/>
                  </a:lnTo>
                  <a:lnTo>
                    <a:pt x="2811" y="5067"/>
                  </a:lnTo>
                  <a:lnTo>
                    <a:pt x="2799" y="5067"/>
                  </a:lnTo>
                  <a:lnTo>
                    <a:pt x="2778" y="5068"/>
                  </a:lnTo>
                  <a:lnTo>
                    <a:pt x="2778" y="5068"/>
                  </a:lnTo>
                  <a:cubicBezTo>
                    <a:pt x="2350" y="5082"/>
                    <a:pt x="1913" y="4980"/>
                    <a:pt x="1516" y="4750"/>
                  </a:cubicBezTo>
                  <a:cubicBezTo>
                    <a:pt x="385" y="4095"/>
                    <a:pt x="0" y="2647"/>
                    <a:pt x="655" y="15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8"/>
            <p:cNvSpPr/>
            <p:nvPr/>
          </p:nvSpPr>
          <p:spPr bwMode="auto">
            <a:xfrm rot="1800000">
              <a:off x="4269826" y="3185343"/>
              <a:ext cx="1493320" cy="1166182"/>
            </a:xfrm>
            <a:custGeom>
              <a:avLst/>
              <a:gdLst>
                <a:gd name="T0" fmla="*/ 5863 w 6518"/>
                <a:gd name="T1" fmla="*/ 3566 h 5082"/>
                <a:gd name="T2" fmla="*/ 5002 w 6518"/>
                <a:gd name="T3" fmla="*/ 332 h 5082"/>
                <a:gd name="T4" fmla="*/ 3740 w 6518"/>
                <a:gd name="T5" fmla="*/ 14 h 5082"/>
                <a:gd name="T6" fmla="*/ 3740 w 6518"/>
                <a:gd name="T7" fmla="*/ 14 h 5082"/>
                <a:gd name="T8" fmla="*/ 3719 w 6518"/>
                <a:gd name="T9" fmla="*/ 14 h 5082"/>
                <a:gd name="T10" fmla="*/ 3707 w 6518"/>
                <a:gd name="T11" fmla="*/ 15 h 5082"/>
                <a:gd name="T12" fmla="*/ 0 w 6518"/>
                <a:gd name="T13" fmla="*/ 168 h 5082"/>
                <a:gd name="T14" fmla="*/ 1710 w 6518"/>
                <a:gd name="T15" fmla="*/ 3461 h 5082"/>
                <a:gd name="T16" fmla="*/ 1715 w 6518"/>
                <a:gd name="T17" fmla="*/ 3471 h 5082"/>
                <a:gd name="T18" fmla="*/ 1725 w 6518"/>
                <a:gd name="T19" fmla="*/ 3490 h 5082"/>
                <a:gd name="T20" fmla="*/ 1725 w 6518"/>
                <a:gd name="T21" fmla="*/ 3490 h 5082"/>
                <a:gd name="T22" fmla="*/ 2628 w 6518"/>
                <a:gd name="T23" fmla="*/ 4427 h 5082"/>
                <a:gd name="T24" fmla="*/ 5863 w 6518"/>
                <a:gd name="T25" fmla="*/ 3566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18" h="5082">
                  <a:moveTo>
                    <a:pt x="5863" y="3566"/>
                  </a:moveTo>
                  <a:cubicBezTo>
                    <a:pt x="6518" y="2435"/>
                    <a:pt x="6132" y="987"/>
                    <a:pt x="5002" y="332"/>
                  </a:cubicBezTo>
                  <a:cubicBezTo>
                    <a:pt x="4604" y="101"/>
                    <a:pt x="4168" y="0"/>
                    <a:pt x="3740" y="14"/>
                  </a:cubicBezTo>
                  <a:lnTo>
                    <a:pt x="3740" y="14"/>
                  </a:lnTo>
                  <a:lnTo>
                    <a:pt x="3719" y="14"/>
                  </a:lnTo>
                  <a:lnTo>
                    <a:pt x="3707" y="15"/>
                  </a:lnTo>
                  <a:lnTo>
                    <a:pt x="0" y="168"/>
                  </a:lnTo>
                  <a:lnTo>
                    <a:pt x="1710" y="3461"/>
                  </a:lnTo>
                  <a:lnTo>
                    <a:pt x="1715" y="3471"/>
                  </a:lnTo>
                  <a:lnTo>
                    <a:pt x="1725" y="3490"/>
                  </a:lnTo>
                  <a:lnTo>
                    <a:pt x="1725" y="3490"/>
                  </a:lnTo>
                  <a:cubicBezTo>
                    <a:pt x="1926" y="3868"/>
                    <a:pt x="2231" y="4196"/>
                    <a:pt x="2628" y="4427"/>
                  </a:cubicBezTo>
                  <a:cubicBezTo>
                    <a:pt x="3759" y="5082"/>
                    <a:pt x="5207" y="4696"/>
                    <a:pt x="5863" y="356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9"/>
            <p:cNvSpPr/>
            <p:nvPr/>
          </p:nvSpPr>
          <p:spPr bwMode="auto">
            <a:xfrm rot="1800000">
              <a:off x="2766060" y="2315833"/>
              <a:ext cx="1494834" cy="1166182"/>
            </a:xfrm>
            <a:custGeom>
              <a:avLst/>
              <a:gdLst>
                <a:gd name="T0" fmla="*/ 653 w 6523"/>
                <a:gd name="T1" fmla="*/ 3563 h 5083"/>
                <a:gd name="T2" fmla="*/ 1521 w 6523"/>
                <a:gd name="T3" fmla="*/ 331 h 5083"/>
                <a:gd name="T4" fmla="*/ 2783 w 6523"/>
                <a:gd name="T5" fmla="*/ 15 h 5083"/>
                <a:gd name="T6" fmla="*/ 2783 w 6523"/>
                <a:gd name="T7" fmla="*/ 15 h 5083"/>
                <a:gd name="T8" fmla="*/ 2805 w 6523"/>
                <a:gd name="T9" fmla="*/ 16 h 5083"/>
                <a:gd name="T10" fmla="*/ 2816 w 6523"/>
                <a:gd name="T11" fmla="*/ 17 h 5083"/>
                <a:gd name="T12" fmla="*/ 6523 w 6523"/>
                <a:gd name="T13" fmla="*/ 178 h 5083"/>
                <a:gd name="T14" fmla="*/ 4806 w 6523"/>
                <a:gd name="T15" fmla="*/ 3467 h 5083"/>
                <a:gd name="T16" fmla="*/ 4800 w 6523"/>
                <a:gd name="T17" fmla="*/ 3477 h 5083"/>
                <a:gd name="T18" fmla="*/ 4791 w 6523"/>
                <a:gd name="T19" fmla="*/ 3496 h 5083"/>
                <a:gd name="T20" fmla="*/ 4790 w 6523"/>
                <a:gd name="T21" fmla="*/ 3496 h 5083"/>
                <a:gd name="T22" fmla="*/ 3885 w 6523"/>
                <a:gd name="T23" fmla="*/ 4431 h 5083"/>
                <a:gd name="T24" fmla="*/ 653 w 6523"/>
                <a:gd name="T25" fmla="*/ 3563 h 5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23" h="5083">
                  <a:moveTo>
                    <a:pt x="653" y="3563"/>
                  </a:moveTo>
                  <a:cubicBezTo>
                    <a:pt x="0" y="2431"/>
                    <a:pt x="389" y="983"/>
                    <a:pt x="1521" y="331"/>
                  </a:cubicBezTo>
                  <a:cubicBezTo>
                    <a:pt x="1919" y="101"/>
                    <a:pt x="2356" y="0"/>
                    <a:pt x="2783" y="15"/>
                  </a:cubicBezTo>
                  <a:lnTo>
                    <a:pt x="2783" y="15"/>
                  </a:lnTo>
                  <a:lnTo>
                    <a:pt x="2805" y="16"/>
                  </a:lnTo>
                  <a:lnTo>
                    <a:pt x="2816" y="17"/>
                  </a:lnTo>
                  <a:lnTo>
                    <a:pt x="6523" y="178"/>
                  </a:lnTo>
                  <a:lnTo>
                    <a:pt x="4806" y="3467"/>
                  </a:lnTo>
                  <a:lnTo>
                    <a:pt x="4800" y="3477"/>
                  </a:lnTo>
                  <a:lnTo>
                    <a:pt x="4791" y="3496"/>
                  </a:lnTo>
                  <a:lnTo>
                    <a:pt x="4790" y="3496"/>
                  </a:lnTo>
                  <a:cubicBezTo>
                    <a:pt x="4589" y="3874"/>
                    <a:pt x="4283" y="4201"/>
                    <a:pt x="3885" y="4431"/>
                  </a:cubicBezTo>
                  <a:cubicBezTo>
                    <a:pt x="2753" y="5083"/>
                    <a:pt x="1306" y="4695"/>
                    <a:pt x="653" y="35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0"/>
            <p:cNvSpPr/>
            <p:nvPr/>
          </p:nvSpPr>
          <p:spPr bwMode="auto">
            <a:xfrm rot="1800000">
              <a:off x="4883106" y="2123313"/>
              <a:ext cx="1494834" cy="1166182"/>
            </a:xfrm>
            <a:custGeom>
              <a:avLst/>
              <a:gdLst>
                <a:gd name="T0" fmla="*/ 5870 w 6522"/>
                <a:gd name="T1" fmla="*/ 1521 h 5083"/>
                <a:gd name="T2" fmla="*/ 2637 w 6522"/>
                <a:gd name="T3" fmla="*/ 653 h 5083"/>
                <a:gd name="T4" fmla="*/ 1732 w 6522"/>
                <a:gd name="T5" fmla="*/ 1588 h 5083"/>
                <a:gd name="T6" fmla="*/ 1732 w 6522"/>
                <a:gd name="T7" fmla="*/ 1588 h 5083"/>
                <a:gd name="T8" fmla="*/ 1722 w 6522"/>
                <a:gd name="T9" fmla="*/ 1606 h 5083"/>
                <a:gd name="T10" fmla="*/ 1717 w 6522"/>
                <a:gd name="T11" fmla="*/ 1617 h 5083"/>
                <a:gd name="T12" fmla="*/ 0 w 6522"/>
                <a:gd name="T13" fmla="*/ 4905 h 5083"/>
                <a:gd name="T14" fmla="*/ 3706 w 6522"/>
                <a:gd name="T15" fmla="*/ 5067 h 5083"/>
                <a:gd name="T16" fmla="*/ 3718 w 6522"/>
                <a:gd name="T17" fmla="*/ 5068 h 5083"/>
                <a:gd name="T18" fmla="*/ 3739 w 6522"/>
                <a:gd name="T19" fmla="*/ 5068 h 5083"/>
                <a:gd name="T20" fmla="*/ 3739 w 6522"/>
                <a:gd name="T21" fmla="*/ 5068 h 5083"/>
                <a:gd name="T22" fmla="*/ 5002 w 6522"/>
                <a:gd name="T23" fmla="*/ 4753 h 5083"/>
                <a:gd name="T24" fmla="*/ 5870 w 6522"/>
                <a:gd name="T25" fmla="*/ 1521 h 5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22" h="5083">
                  <a:moveTo>
                    <a:pt x="5870" y="1521"/>
                  </a:moveTo>
                  <a:cubicBezTo>
                    <a:pt x="5217" y="389"/>
                    <a:pt x="3769" y="0"/>
                    <a:pt x="2637" y="653"/>
                  </a:cubicBezTo>
                  <a:cubicBezTo>
                    <a:pt x="2239" y="882"/>
                    <a:pt x="1934" y="1210"/>
                    <a:pt x="1732" y="1588"/>
                  </a:cubicBezTo>
                  <a:lnTo>
                    <a:pt x="1732" y="1588"/>
                  </a:lnTo>
                  <a:lnTo>
                    <a:pt x="1722" y="1606"/>
                  </a:lnTo>
                  <a:lnTo>
                    <a:pt x="1717" y="1617"/>
                  </a:lnTo>
                  <a:lnTo>
                    <a:pt x="0" y="4905"/>
                  </a:lnTo>
                  <a:lnTo>
                    <a:pt x="3706" y="5067"/>
                  </a:lnTo>
                  <a:lnTo>
                    <a:pt x="3718" y="5068"/>
                  </a:lnTo>
                  <a:lnTo>
                    <a:pt x="3739" y="5068"/>
                  </a:lnTo>
                  <a:lnTo>
                    <a:pt x="3739" y="5068"/>
                  </a:lnTo>
                  <a:cubicBezTo>
                    <a:pt x="4167" y="5083"/>
                    <a:pt x="4604" y="4983"/>
                    <a:pt x="5002" y="4753"/>
                  </a:cubicBezTo>
                  <a:cubicBezTo>
                    <a:pt x="6134" y="4100"/>
                    <a:pt x="6522" y="2653"/>
                    <a:pt x="5870" y="15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591252" y="2273689"/>
              <a:ext cx="368870" cy="293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Kozuka Gothic Pr6N M" panose="020B0700000000000000" pitchFamily="34" charset="-128"/>
                  <a:ea typeface="Kozuka Gothic Pr6N M" panose="020B0700000000000000" pitchFamily="34" charset="-128"/>
                </a:rPr>
                <a:t>01</a:t>
              </a:r>
              <a:endParaRPr lang="zh-CN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Kozuka Gothic Pr6N M" panose="020B0700000000000000" pitchFamily="34" charset="-128"/>
                <a:ea typeface="Kozuka Gothic Pr6N M" panose="020B0700000000000000" pitchFamily="34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784357" y="2671147"/>
              <a:ext cx="368870" cy="293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Kozuka Gothic Pr6N M" panose="020B0700000000000000" pitchFamily="34" charset="-128"/>
                  <a:ea typeface="Kozuka Gothic Pr6N M" panose="020B0700000000000000" pitchFamily="34" charset="-128"/>
                </a:rPr>
                <a:t>02</a:t>
              </a:r>
              <a:endParaRPr lang="zh-CN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Kozuka Gothic Pr6N M" panose="020B0700000000000000" pitchFamily="34" charset="-128"/>
                <a:ea typeface="Kozuka Gothic Pr6N M" panose="020B0700000000000000" pitchFamily="34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88768" y="3009915"/>
              <a:ext cx="368870" cy="293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Kozuka Gothic Pr6N M" panose="020B0700000000000000" pitchFamily="34" charset="-128"/>
                  <a:ea typeface="Kozuka Gothic Pr6N M" panose="020B0700000000000000" pitchFamily="34" charset="-128"/>
                </a:rPr>
                <a:t>03</a:t>
              </a:r>
              <a:endPara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Kozuka Gothic Pr6N M" panose="020B0700000000000000" pitchFamily="34" charset="-128"/>
                <a:ea typeface="Kozuka Gothic Pr6N M" panose="020B0700000000000000" pitchFamily="34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168036" y="3011241"/>
              <a:ext cx="368870" cy="293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Kozuka Gothic Pr6N M" panose="020B0700000000000000" pitchFamily="34" charset="-128"/>
                  <a:ea typeface="Kozuka Gothic Pr6N M" panose="020B0700000000000000" pitchFamily="34" charset="-128"/>
                </a:rPr>
                <a:t>04</a:t>
              </a:r>
              <a:endParaRPr lang="zh-CN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Kozuka Gothic Pr6N M" panose="020B0700000000000000" pitchFamily="34" charset="-128"/>
                <a:ea typeface="Kozuka Gothic Pr6N M" panose="020B0700000000000000" pitchFamily="34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965926" y="2632829"/>
              <a:ext cx="368870" cy="293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Kozuka Gothic Pr6N M" panose="020B0700000000000000" pitchFamily="34" charset="-128"/>
                  <a:ea typeface="Kozuka Gothic Pr6N M" panose="020B0700000000000000" pitchFamily="34" charset="-128"/>
                </a:rPr>
                <a:t>05</a:t>
              </a:r>
              <a:endParaRPr lang="zh-CN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Kozuka Gothic Pr6N M" panose="020B0700000000000000" pitchFamily="34" charset="-128"/>
                <a:ea typeface="Kozuka Gothic Pr6N M" panose="020B0700000000000000" pitchFamily="34" charset="-128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56648" y="2302489"/>
              <a:ext cx="368870" cy="293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Kozuka Gothic Pr6N M" panose="020B0700000000000000" pitchFamily="34" charset="-128"/>
                  <a:ea typeface="Kozuka Gothic Pr6N M" panose="020B0700000000000000" pitchFamily="34" charset="-128"/>
                </a:rPr>
                <a:t>06</a:t>
              </a:r>
              <a:endPara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Kozuka Gothic Pr6N M" panose="020B0700000000000000" pitchFamily="34" charset="-128"/>
                <a:ea typeface="Kozuka Gothic Pr6N M" panose="020B0700000000000000" pitchFamily="34" charset="-128"/>
              </a:endParaRPr>
            </a:p>
          </p:txBody>
        </p:sp>
        <p:sp>
          <p:nvSpPr>
            <p:cNvPr id="35" name="KSO_Shape"/>
            <p:cNvSpPr/>
            <p:nvPr/>
          </p:nvSpPr>
          <p:spPr bwMode="auto">
            <a:xfrm>
              <a:off x="4824424" y="1560972"/>
              <a:ext cx="657605" cy="451556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6" name="KSO_Shape"/>
            <p:cNvSpPr/>
            <p:nvPr/>
          </p:nvSpPr>
          <p:spPr bwMode="auto">
            <a:xfrm>
              <a:off x="5462928" y="2533132"/>
              <a:ext cx="612432" cy="606307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7" name="KSO_Shape"/>
            <p:cNvSpPr/>
            <p:nvPr/>
          </p:nvSpPr>
          <p:spPr bwMode="auto">
            <a:xfrm>
              <a:off x="3736097" y="1521149"/>
              <a:ext cx="553496" cy="470470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796136" y="1550506"/>
              <a:ext cx="17235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600" dirty="0">
                  <a:solidFill>
                    <a:schemeClr val="tx1"/>
                  </a:solidFill>
                </a:rPr>
                <a:t>招生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331554" y="2707627"/>
              <a:ext cx="101275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600" dirty="0">
                  <a:solidFill>
                    <a:schemeClr val="tx1"/>
                  </a:solidFill>
                </a:rPr>
                <a:t>咨询效能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796136" y="3837697"/>
              <a:ext cx="17235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600" dirty="0">
                  <a:solidFill>
                    <a:schemeClr val="tx1"/>
                  </a:solidFill>
                </a:rPr>
                <a:t>现金流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02167" y="1536619"/>
              <a:ext cx="880676" cy="260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/>
                  </a:solidFill>
                </a:rPr>
                <a:t>课消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943708" y="2707627"/>
              <a:ext cx="85945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/>
                  </a:solidFill>
                </a:rPr>
                <a:t>在校生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32042" y="3835366"/>
              <a:ext cx="650801" cy="2620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/>
                  </a:solidFill>
                </a:rPr>
                <a:t>产值</a:t>
              </a:r>
            </a:p>
          </p:txBody>
        </p:sp>
        <p:sp>
          <p:nvSpPr>
            <p:cNvPr id="44" name="KSO_Shape"/>
            <p:cNvSpPr/>
            <p:nvPr/>
          </p:nvSpPr>
          <p:spPr>
            <a:xfrm>
              <a:off x="4884882" y="3578113"/>
              <a:ext cx="536688" cy="536688"/>
            </a:xfrm>
            <a:custGeom>
              <a:avLst/>
              <a:gdLst>
                <a:gd name="connsiteX0" fmla="*/ 1063385 w 1944000"/>
                <a:gd name="connsiteY0" fmla="*/ 1082014 h 1944000"/>
                <a:gd name="connsiteX1" fmla="*/ 1093900 w 1944000"/>
                <a:gd name="connsiteY1" fmla="*/ 1089952 h 1944000"/>
                <a:gd name="connsiteX2" fmla="*/ 1121871 w 1944000"/>
                <a:gd name="connsiteY2" fmla="*/ 1097572 h 1944000"/>
                <a:gd name="connsiteX3" fmla="*/ 1146982 w 1944000"/>
                <a:gd name="connsiteY3" fmla="*/ 1104557 h 1944000"/>
                <a:gd name="connsiteX4" fmla="*/ 1169550 w 1944000"/>
                <a:gd name="connsiteY4" fmla="*/ 1111542 h 1944000"/>
                <a:gd name="connsiteX5" fmla="*/ 1188940 w 1944000"/>
                <a:gd name="connsiteY5" fmla="*/ 1118209 h 1944000"/>
                <a:gd name="connsiteX6" fmla="*/ 1205469 w 1944000"/>
                <a:gd name="connsiteY6" fmla="*/ 1124559 h 1944000"/>
                <a:gd name="connsiteX7" fmla="*/ 1212779 w 1944000"/>
                <a:gd name="connsiteY7" fmla="*/ 1127734 h 1944000"/>
                <a:gd name="connsiteX8" fmla="*/ 1219137 w 1944000"/>
                <a:gd name="connsiteY8" fmla="*/ 1130592 h 1944000"/>
                <a:gd name="connsiteX9" fmla="*/ 1225176 w 1944000"/>
                <a:gd name="connsiteY9" fmla="*/ 1133449 h 1944000"/>
                <a:gd name="connsiteX10" fmla="*/ 1230262 w 1944000"/>
                <a:gd name="connsiteY10" fmla="*/ 1136307 h 1944000"/>
                <a:gd name="connsiteX11" fmla="*/ 1238526 w 1944000"/>
                <a:gd name="connsiteY11" fmla="*/ 1141704 h 1944000"/>
                <a:gd name="connsiteX12" fmla="*/ 1245837 w 1944000"/>
                <a:gd name="connsiteY12" fmla="*/ 1146784 h 1944000"/>
                <a:gd name="connsiteX13" fmla="*/ 1253148 w 1944000"/>
                <a:gd name="connsiteY13" fmla="*/ 1152499 h 1944000"/>
                <a:gd name="connsiteX14" fmla="*/ 1259823 w 1944000"/>
                <a:gd name="connsiteY14" fmla="*/ 1158532 h 1944000"/>
                <a:gd name="connsiteX15" fmla="*/ 1265862 w 1944000"/>
                <a:gd name="connsiteY15" fmla="*/ 1164564 h 1944000"/>
                <a:gd name="connsiteX16" fmla="*/ 1271266 w 1944000"/>
                <a:gd name="connsiteY16" fmla="*/ 1170914 h 1944000"/>
                <a:gd name="connsiteX17" fmla="*/ 1276351 w 1944000"/>
                <a:gd name="connsiteY17" fmla="*/ 1177582 h 1944000"/>
                <a:gd name="connsiteX18" fmla="*/ 1280801 w 1944000"/>
                <a:gd name="connsiteY18" fmla="*/ 1184567 h 1944000"/>
                <a:gd name="connsiteX19" fmla="*/ 1284934 w 1944000"/>
                <a:gd name="connsiteY19" fmla="*/ 1191234 h 1944000"/>
                <a:gd name="connsiteX20" fmla="*/ 1288112 w 1944000"/>
                <a:gd name="connsiteY20" fmla="*/ 1198537 h 1944000"/>
                <a:gd name="connsiteX21" fmla="*/ 1291291 w 1944000"/>
                <a:gd name="connsiteY21" fmla="*/ 1206157 h 1944000"/>
                <a:gd name="connsiteX22" fmla="*/ 1293516 w 1944000"/>
                <a:gd name="connsiteY22" fmla="*/ 1214094 h 1944000"/>
                <a:gd name="connsiteX23" fmla="*/ 1295423 w 1944000"/>
                <a:gd name="connsiteY23" fmla="*/ 1222032 h 1944000"/>
                <a:gd name="connsiteX24" fmla="*/ 1296694 w 1944000"/>
                <a:gd name="connsiteY24" fmla="*/ 1230287 h 1944000"/>
                <a:gd name="connsiteX25" fmla="*/ 1297330 w 1944000"/>
                <a:gd name="connsiteY25" fmla="*/ 1238859 h 1944000"/>
                <a:gd name="connsiteX26" fmla="*/ 1297648 w 1944000"/>
                <a:gd name="connsiteY26" fmla="*/ 1247432 h 1944000"/>
                <a:gd name="connsiteX27" fmla="*/ 1297330 w 1944000"/>
                <a:gd name="connsiteY27" fmla="*/ 1257275 h 1944000"/>
                <a:gd name="connsiteX28" fmla="*/ 1296377 w 1944000"/>
                <a:gd name="connsiteY28" fmla="*/ 1266800 h 1944000"/>
                <a:gd name="connsiteX29" fmla="*/ 1295105 w 1944000"/>
                <a:gd name="connsiteY29" fmla="*/ 1276007 h 1944000"/>
                <a:gd name="connsiteX30" fmla="*/ 1292880 w 1944000"/>
                <a:gd name="connsiteY30" fmla="*/ 1285215 h 1944000"/>
                <a:gd name="connsiteX31" fmla="*/ 1290019 w 1944000"/>
                <a:gd name="connsiteY31" fmla="*/ 1294422 h 1944000"/>
                <a:gd name="connsiteX32" fmla="*/ 1286841 w 1944000"/>
                <a:gd name="connsiteY32" fmla="*/ 1303312 h 1944000"/>
                <a:gd name="connsiteX33" fmla="*/ 1283344 w 1944000"/>
                <a:gd name="connsiteY33" fmla="*/ 1312202 h 1944000"/>
                <a:gd name="connsiteX34" fmla="*/ 1278576 w 1944000"/>
                <a:gd name="connsiteY34" fmla="*/ 1320775 h 1944000"/>
                <a:gd name="connsiteX35" fmla="*/ 1273808 w 1944000"/>
                <a:gd name="connsiteY35" fmla="*/ 1329347 h 1944000"/>
                <a:gd name="connsiteX36" fmla="*/ 1267769 w 1944000"/>
                <a:gd name="connsiteY36" fmla="*/ 1337602 h 1944000"/>
                <a:gd name="connsiteX37" fmla="*/ 1261412 w 1944000"/>
                <a:gd name="connsiteY37" fmla="*/ 1345857 h 1944000"/>
                <a:gd name="connsiteX38" fmla="*/ 1254737 w 1944000"/>
                <a:gd name="connsiteY38" fmla="*/ 1353795 h 1944000"/>
                <a:gd name="connsiteX39" fmla="*/ 1247426 w 1944000"/>
                <a:gd name="connsiteY39" fmla="*/ 1361732 h 1944000"/>
                <a:gd name="connsiteX40" fmla="*/ 1239162 w 1944000"/>
                <a:gd name="connsiteY40" fmla="*/ 1369670 h 1944000"/>
                <a:gd name="connsiteX41" fmla="*/ 1230580 w 1944000"/>
                <a:gd name="connsiteY41" fmla="*/ 1376655 h 1944000"/>
                <a:gd name="connsiteX42" fmla="*/ 1221362 w 1944000"/>
                <a:gd name="connsiteY42" fmla="*/ 1384275 h 1944000"/>
                <a:gd name="connsiteX43" fmla="*/ 1214051 w 1944000"/>
                <a:gd name="connsiteY43" fmla="*/ 1389672 h 1944000"/>
                <a:gd name="connsiteX44" fmla="*/ 1206422 w 1944000"/>
                <a:gd name="connsiteY44" fmla="*/ 1394435 h 1944000"/>
                <a:gd name="connsiteX45" fmla="*/ 1198476 w 1944000"/>
                <a:gd name="connsiteY45" fmla="*/ 1399515 h 1944000"/>
                <a:gd name="connsiteX46" fmla="*/ 1190211 w 1944000"/>
                <a:gd name="connsiteY46" fmla="*/ 1403960 h 1944000"/>
                <a:gd name="connsiteX47" fmla="*/ 1181311 w 1944000"/>
                <a:gd name="connsiteY47" fmla="*/ 1408087 h 1944000"/>
                <a:gd name="connsiteX48" fmla="*/ 1172411 w 1944000"/>
                <a:gd name="connsiteY48" fmla="*/ 1411897 h 1944000"/>
                <a:gd name="connsiteX49" fmla="*/ 1163193 w 1944000"/>
                <a:gd name="connsiteY49" fmla="*/ 1416025 h 1944000"/>
                <a:gd name="connsiteX50" fmla="*/ 1153340 w 1944000"/>
                <a:gd name="connsiteY50" fmla="*/ 1419517 h 1944000"/>
                <a:gd name="connsiteX51" fmla="*/ 1143486 w 1944000"/>
                <a:gd name="connsiteY51" fmla="*/ 1422692 h 1944000"/>
                <a:gd name="connsiteX52" fmla="*/ 1132997 w 1944000"/>
                <a:gd name="connsiteY52" fmla="*/ 1425867 h 1944000"/>
                <a:gd name="connsiteX53" fmla="*/ 1122189 w 1944000"/>
                <a:gd name="connsiteY53" fmla="*/ 1428407 h 1944000"/>
                <a:gd name="connsiteX54" fmla="*/ 1111064 w 1944000"/>
                <a:gd name="connsiteY54" fmla="*/ 1431265 h 1944000"/>
                <a:gd name="connsiteX55" fmla="*/ 1099621 w 1944000"/>
                <a:gd name="connsiteY55" fmla="*/ 1433487 h 1944000"/>
                <a:gd name="connsiteX56" fmla="*/ 1087860 w 1944000"/>
                <a:gd name="connsiteY56" fmla="*/ 1435392 h 1944000"/>
                <a:gd name="connsiteX57" fmla="*/ 1075782 w 1944000"/>
                <a:gd name="connsiteY57" fmla="*/ 1436980 h 1944000"/>
                <a:gd name="connsiteX58" fmla="*/ 1063385 w 1944000"/>
                <a:gd name="connsiteY58" fmla="*/ 1438567 h 1944000"/>
                <a:gd name="connsiteX59" fmla="*/ 880616 w 1944000"/>
                <a:gd name="connsiteY59" fmla="*/ 505752 h 1944000"/>
                <a:gd name="connsiteX60" fmla="*/ 880616 w 1944000"/>
                <a:gd name="connsiteY60" fmla="*/ 814362 h 1944000"/>
                <a:gd name="connsiteX61" fmla="*/ 847241 w 1944000"/>
                <a:gd name="connsiteY61" fmla="*/ 805789 h 1944000"/>
                <a:gd name="connsiteX62" fmla="*/ 820223 w 1944000"/>
                <a:gd name="connsiteY62" fmla="*/ 798804 h 1944000"/>
                <a:gd name="connsiteX63" fmla="*/ 799879 w 1944000"/>
                <a:gd name="connsiteY63" fmla="*/ 793089 h 1944000"/>
                <a:gd name="connsiteX64" fmla="*/ 785894 w 1944000"/>
                <a:gd name="connsiteY64" fmla="*/ 788327 h 1944000"/>
                <a:gd name="connsiteX65" fmla="*/ 771590 w 1944000"/>
                <a:gd name="connsiteY65" fmla="*/ 782929 h 1944000"/>
                <a:gd name="connsiteX66" fmla="*/ 757922 w 1944000"/>
                <a:gd name="connsiteY66" fmla="*/ 776897 h 1944000"/>
                <a:gd name="connsiteX67" fmla="*/ 745843 w 1944000"/>
                <a:gd name="connsiteY67" fmla="*/ 770229 h 1944000"/>
                <a:gd name="connsiteX68" fmla="*/ 739804 w 1944000"/>
                <a:gd name="connsiteY68" fmla="*/ 767054 h 1944000"/>
                <a:gd name="connsiteX69" fmla="*/ 734400 w 1944000"/>
                <a:gd name="connsiteY69" fmla="*/ 763879 h 1944000"/>
                <a:gd name="connsiteX70" fmla="*/ 728679 w 1944000"/>
                <a:gd name="connsiteY70" fmla="*/ 760069 h 1944000"/>
                <a:gd name="connsiteX71" fmla="*/ 723593 w 1944000"/>
                <a:gd name="connsiteY71" fmla="*/ 756577 h 1944000"/>
                <a:gd name="connsiteX72" fmla="*/ 718825 w 1944000"/>
                <a:gd name="connsiteY72" fmla="*/ 752767 h 1944000"/>
                <a:gd name="connsiteX73" fmla="*/ 714057 w 1944000"/>
                <a:gd name="connsiteY73" fmla="*/ 749274 h 1944000"/>
                <a:gd name="connsiteX74" fmla="*/ 709925 w 1944000"/>
                <a:gd name="connsiteY74" fmla="*/ 745464 h 1944000"/>
                <a:gd name="connsiteX75" fmla="*/ 705475 w 1944000"/>
                <a:gd name="connsiteY75" fmla="*/ 741337 h 1944000"/>
                <a:gd name="connsiteX76" fmla="*/ 701979 w 1944000"/>
                <a:gd name="connsiteY76" fmla="*/ 737209 h 1944000"/>
                <a:gd name="connsiteX77" fmla="*/ 698164 w 1944000"/>
                <a:gd name="connsiteY77" fmla="*/ 733082 h 1944000"/>
                <a:gd name="connsiteX78" fmla="*/ 694668 w 1944000"/>
                <a:gd name="connsiteY78" fmla="*/ 728954 h 1944000"/>
                <a:gd name="connsiteX79" fmla="*/ 691807 w 1944000"/>
                <a:gd name="connsiteY79" fmla="*/ 724827 h 1944000"/>
                <a:gd name="connsiteX80" fmla="*/ 688629 w 1944000"/>
                <a:gd name="connsiteY80" fmla="*/ 720699 h 1944000"/>
                <a:gd name="connsiteX81" fmla="*/ 686086 w 1944000"/>
                <a:gd name="connsiteY81" fmla="*/ 716254 h 1944000"/>
                <a:gd name="connsiteX82" fmla="*/ 683543 w 1944000"/>
                <a:gd name="connsiteY82" fmla="*/ 712127 h 1944000"/>
                <a:gd name="connsiteX83" fmla="*/ 681000 w 1944000"/>
                <a:gd name="connsiteY83" fmla="*/ 707682 h 1944000"/>
                <a:gd name="connsiteX84" fmla="*/ 679093 w 1944000"/>
                <a:gd name="connsiteY84" fmla="*/ 703237 h 1944000"/>
                <a:gd name="connsiteX85" fmla="*/ 677186 w 1944000"/>
                <a:gd name="connsiteY85" fmla="*/ 698474 h 1944000"/>
                <a:gd name="connsiteX86" fmla="*/ 675596 w 1944000"/>
                <a:gd name="connsiteY86" fmla="*/ 694347 h 1944000"/>
                <a:gd name="connsiteX87" fmla="*/ 674325 w 1944000"/>
                <a:gd name="connsiteY87" fmla="*/ 689584 h 1944000"/>
                <a:gd name="connsiteX88" fmla="*/ 673053 w 1944000"/>
                <a:gd name="connsiteY88" fmla="*/ 684822 h 1944000"/>
                <a:gd name="connsiteX89" fmla="*/ 671782 w 1944000"/>
                <a:gd name="connsiteY89" fmla="*/ 680059 h 1944000"/>
                <a:gd name="connsiteX90" fmla="*/ 671146 w 1944000"/>
                <a:gd name="connsiteY90" fmla="*/ 675297 h 1944000"/>
                <a:gd name="connsiteX91" fmla="*/ 670511 w 1944000"/>
                <a:gd name="connsiteY91" fmla="*/ 670217 h 1944000"/>
                <a:gd name="connsiteX92" fmla="*/ 670193 w 1944000"/>
                <a:gd name="connsiteY92" fmla="*/ 665137 h 1944000"/>
                <a:gd name="connsiteX93" fmla="*/ 670193 w 1944000"/>
                <a:gd name="connsiteY93" fmla="*/ 660374 h 1944000"/>
                <a:gd name="connsiteX94" fmla="*/ 670511 w 1944000"/>
                <a:gd name="connsiteY94" fmla="*/ 652437 h 1944000"/>
                <a:gd name="connsiteX95" fmla="*/ 671146 w 1944000"/>
                <a:gd name="connsiteY95" fmla="*/ 644499 h 1944000"/>
                <a:gd name="connsiteX96" fmla="*/ 672736 w 1944000"/>
                <a:gd name="connsiteY96" fmla="*/ 636879 h 1944000"/>
                <a:gd name="connsiteX97" fmla="*/ 674643 w 1944000"/>
                <a:gd name="connsiteY97" fmla="*/ 629259 h 1944000"/>
                <a:gd name="connsiteX98" fmla="*/ 676868 w 1944000"/>
                <a:gd name="connsiteY98" fmla="*/ 622274 h 1944000"/>
                <a:gd name="connsiteX99" fmla="*/ 679728 w 1944000"/>
                <a:gd name="connsiteY99" fmla="*/ 614972 h 1944000"/>
                <a:gd name="connsiteX100" fmla="*/ 683225 w 1944000"/>
                <a:gd name="connsiteY100" fmla="*/ 607669 h 1944000"/>
                <a:gd name="connsiteX101" fmla="*/ 687039 w 1944000"/>
                <a:gd name="connsiteY101" fmla="*/ 600684 h 1944000"/>
                <a:gd name="connsiteX102" fmla="*/ 691807 w 1944000"/>
                <a:gd name="connsiteY102" fmla="*/ 593699 h 1944000"/>
                <a:gd name="connsiteX103" fmla="*/ 696575 w 1944000"/>
                <a:gd name="connsiteY103" fmla="*/ 587349 h 1944000"/>
                <a:gd name="connsiteX104" fmla="*/ 702297 w 1944000"/>
                <a:gd name="connsiteY104" fmla="*/ 580682 h 1944000"/>
                <a:gd name="connsiteX105" fmla="*/ 708336 w 1944000"/>
                <a:gd name="connsiteY105" fmla="*/ 574014 h 1944000"/>
                <a:gd name="connsiteX106" fmla="*/ 714693 w 1944000"/>
                <a:gd name="connsiteY106" fmla="*/ 567664 h 1944000"/>
                <a:gd name="connsiteX107" fmla="*/ 722004 w 1944000"/>
                <a:gd name="connsiteY107" fmla="*/ 561632 h 1944000"/>
                <a:gd name="connsiteX108" fmla="*/ 729632 w 1944000"/>
                <a:gd name="connsiteY108" fmla="*/ 555282 h 1944000"/>
                <a:gd name="connsiteX109" fmla="*/ 737897 w 1944000"/>
                <a:gd name="connsiteY109" fmla="*/ 549249 h 1944000"/>
                <a:gd name="connsiteX110" fmla="*/ 743936 w 1944000"/>
                <a:gd name="connsiteY110" fmla="*/ 545122 h 1944000"/>
                <a:gd name="connsiteX111" fmla="*/ 750293 w 1944000"/>
                <a:gd name="connsiteY111" fmla="*/ 540994 h 1944000"/>
                <a:gd name="connsiteX112" fmla="*/ 757286 w 1944000"/>
                <a:gd name="connsiteY112" fmla="*/ 537502 h 1944000"/>
                <a:gd name="connsiteX113" fmla="*/ 764597 w 1944000"/>
                <a:gd name="connsiteY113" fmla="*/ 533692 h 1944000"/>
                <a:gd name="connsiteX114" fmla="*/ 772544 w 1944000"/>
                <a:gd name="connsiteY114" fmla="*/ 530517 h 1944000"/>
                <a:gd name="connsiteX115" fmla="*/ 780490 w 1944000"/>
                <a:gd name="connsiteY115" fmla="*/ 527342 h 1944000"/>
                <a:gd name="connsiteX116" fmla="*/ 789072 w 1944000"/>
                <a:gd name="connsiteY116" fmla="*/ 524167 h 1944000"/>
                <a:gd name="connsiteX117" fmla="*/ 797654 w 1944000"/>
                <a:gd name="connsiteY117" fmla="*/ 521627 h 1944000"/>
                <a:gd name="connsiteX118" fmla="*/ 806872 w 1944000"/>
                <a:gd name="connsiteY118" fmla="*/ 519087 h 1944000"/>
                <a:gd name="connsiteX119" fmla="*/ 816408 w 1944000"/>
                <a:gd name="connsiteY119" fmla="*/ 516229 h 1944000"/>
                <a:gd name="connsiteX120" fmla="*/ 825944 w 1944000"/>
                <a:gd name="connsiteY120" fmla="*/ 514324 h 1944000"/>
                <a:gd name="connsiteX121" fmla="*/ 836116 w 1944000"/>
                <a:gd name="connsiteY121" fmla="*/ 512102 h 1944000"/>
                <a:gd name="connsiteX122" fmla="*/ 846923 w 1944000"/>
                <a:gd name="connsiteY122" fmla="*/ 510514 h 1944000"/>
                <a:gd name="connsiteX123" fmla="*/ 858048 w 1944000"/>
                <a:gd name="connsiteY123" fmla="*/ 508927 h 1944000"/>
                <a:gd name="connsiteX124" fmla="*/ 869173 w 1944000"/>
                <a:gd name="connsiteY124" fmla="*/ 507022 h 1944000"/>
                <a:gd name="connsiteX125" fmla="*/ 880616 w 1944000"/>
                <a:gd name="connsiteY125" fmla="*/ 217144 h 1944000"/>
                <a:gd name="connsiteX126" fmla="*/ 880616 w 1944000"/>
                <a:gd name="connsiteY126" fmla="*/ 333984 h 1944000"/>
                <a:gd name="connsiteX127" fmla="*/ 863451 w 1944000"/>
                <a:gd name="connsiteY127" fmla="*/ 335254 h 1944000"/>
                <a:gd name="connsiteX128" fmla="*/ 846287 w 1944000"/>
                <a:gd name="connsiteY128" fmla="*/ 337159 h 1944000"/>
                <a:gd name="connsiteX129" fmla="*/ 829440 w 1944000"/>
                <a:gd name="connsiteY129" fmla="*/ 339382 h 1944000"/>
                <a:gd name="connsiteX130" fmla="*/ 812912 w 1944000"/>
                <a:gd name="connsiteY130" fmla="*/ 341922 h 1944000"/>
                <a:gd name="connsiteX131" fmla="*/ 796701 w 1944000"/>
                <a:gd name="connsiteY131" fmla="*/ 344779 h 1944000"/>
                <a:gd name="connsiteX132" fmla="*/ 780490 w 1944000"/>
                <a:gd name="connsiteY132" fmla="*/ 347954 h 1944000"/>
                <a:gd name="connsiteX133" fmla="*/ 764279 w 1944000"/>
                <a:gd name="connsiteY133" fmla="*/ 351764 h 1944000"/>
                <a:gd name="connsiteX134" fmla="*/ 748386 w 1944000"/>
                <a:gd name="connsiteY134" fmla="*/ 355892 h 1944000"/>
                <a:gd name="connsiteX135" fmla="*/ 726136 w 1944000"/>
                <a:gd name="connsiteY135" fmla="*/ 362242 h 1944000"/>
                <a:gd name="connsiteX136" fmla="*/ 704839 w 1944000"/>
                <a:gd name="connsiteY136" fmla="*/ 368909 h 1944000"/>
                <a:gd name="connsiteX137" fmla="*/ 684814 w 1944000"/>
                <a:gd name="connsiteY137" fmla="*/ 375894 h 1944000"/>
                <a:gd name="connsiteX138" fmla="*/ 666061 w 1944000"/>
                <a:gd name="connsiteY138" fmla="*/ 383197 h 1944000"/>
                <a:gd name="connsiteX139" fmla="*/ 657160 w 1944000"/>
                <a:gd name="connsiteY139" fmla="*/ 387324 h 1944000"/>
                <a:gd name="connsiteX140" fmla="*/ 648260 w 1944000"/>
                <a:gd name="connsiteY140" fmla="*/ 391134 h 1944000"/>
                <a:gd name="connsiteX141" fmla="*/ 639996 w 1944000"/>
                <a:gd name="connsiteY141" fmla="*/ 395262 h 1944000"/>
                <a:gd name="connsiteX142" fmla="*/ 632050 w 1944000"/>
                <a:gd name="connsiteY142" fmla="*/ 399072 h 1944000"/>
                <a:gd name="connsiteX143" fmla="*/ 624103 w 1944000"/>
                <a:gd name="connsiteY143" fmla="*/ 403517 h 1944000"/>
                <a:gd name="connsiteX144" fmla="*/ 616792 w 1944000"/>
                <a:gd name="connsiteY144" fmla="*/ 407644 h 1944000"/>
                <a:gd name="connsiteX145" fmla="*/ 609481 w 1944000"/>
                <a:gd name="connsiteY145" fmla="*/ 412089 h 1944000"/>
                <a:gd name="connsiteX146" fmla="*/ 602806 w 1944000"/>
                <a:gd name="connsiteY146" fmla="*/ 416534 h 1944000"/>
                <a:gd name="connsiteX147" fmla="*/ 593906 w 1944000"/>
                <a:gd name="connsiteY147" fmla="*/ 422567 h 1944000"/>
                <a:gd name="connsiteX148" fmla="*/ 585642 w 1944000"/>
                <a:gd name="connsiteY148" fmla="*/ 428282 h 1944000"/>
                <a:gd name="connsiteX149" fmla="*/ 577060 w 1944000"/>
                <a:gd name="connsiteY149" fmla="*/ 434632 h 1944000"/>
                <a:gd name="connsiteX150" fmla="*/ 569113 w 1944000"/>
                <a:gd name="connsiteY150" fmla="*/ 440982 h 1944000"/>
                <a:gd name="connsiteX151" fmla="*/ 561167 w 1944000"/>
                <a:gd name="connsiteY151" fmla="*/ 447967 h 1944000"/>
                <a:gd name="connsiteX152" fmla="*/ 553538 w 1944000"/>
                <a:gd name="connsiteY152" fmla="*/ 454317 h 1944000"/>
                <a:gd name="connsiteX153" fmla="*/ 545910 w 1944000"/>
                <a:gd name="connsiteY153" fmla="*/ 461302 h 1944000"/>
                <a:gd name="connsiteX154" fmla="*/ 538917 w 1944000"/>
                <a:gd name="connsiteY154" fmla="*/ 468604 h 1944000"/>
                <a:gd name="connsiteX155" fmla="*/ 532241 w 1944000"/>
                <a:gd name="connsiteY155" fmla="*/ 475907 h 1944000"/>
                <a:gd name="connsiteX156" fmla="*/ 525249 w 1944000"/>
                <a:gd name="connsiteY156" fmla="*/ 483527 h 1944000"/>
                <a:gd name="connsiteX157" fmla="*/ 518891 w 1944000"/>
                <a:gd name="connsiteY157" fmla="*/ 491464 h 1944000"/>
                <a:gd name="connsiteX158" fmla="*/ 512534 w 1944000"/>
                <a:gd name="connsiteY158" fmla="*/ 499402 h 1944000"/>
                <a:gd name="connsiteX159" fmla="*/ 506813 w 1944000"/>
                <a:gd name="connsiteY159" fmla="*/ 507022 h 1944000"/>
                <a:gd name="connsiteX160" fmla="*/ 501091 w 1944000"/>
                <a:gd name="connsiteY160" fmla="*/ 515277 h 1944000"/>
                <a:gd name="connsiteX161" fmla="*/ 495370 w 1944000"/>
                <a:gd name="connsiteY161" fmla="*/ 523849 h 1944000"/>
                <a:gd name="connsiteX162" fmla="*/ 490284 w 1944000"/>
                <a:gd name="connsiteY162" fmla="*/ 532422 h 1944000"/>
                <a:gd name="connsiteX163" fmla="*/ 485198 w 1944000"/>
                <a:gd name="connsiteY163" fmla="*/ 541312 h 1944000"/>
                <a:gd name="connsiteX164" fmla="*/ 480430 w 1944000"/>
                <a:gd name="connsiteY164" fmla="*/ 550202 h 1944000"/>
                <a:gd name="connsiteX165" fmla="*/ 475980 w 1944000"/>
                <a:gd name="connsiteY165" fmla="*/ 559092 h 1944000"/>
                <a:gd name="connsiteX166" fmla="*/ 472166 w 1944000"/>
                <a:gd name="connsiteY166" fmla="*/ 568299 h 1944000"/>
                <a:gd name="connsiteX167" fmla="*/ 468352 w 1944000"/>
                <a:gd name="connsiteY167" fmla="*/ 577507 h 1944000"/>
                <a:gd name="connsiteX168" fmla="*/ 464855 w 1944000"/>
                <a:gd name="connsiteY168" fmla="*/ 586714 h 1944000"/>
                <a:gd name="connsiteX169" fmla="*/ 461994 w 1944000"/>
                <a:gd name="connsiteY169" fmla="*/ 596239 h 1944000"/>
                <a:gd name="connsiteX170" fmla="*/ 459134 w 1944000"/>
                <a:gd name="connsiteY170" fmla="*/ 605764 h 1944000"/>
                <a:gd name="connsiteX171" fmla="*/ 456591 w 1944000"/>
                <a:gd name="connsiteY171" fmla="*/ 615289 h 1944000"/>
                <a:gd name="connsiteX172" fmla="*/ 454684 w 1944000"/>
                <a:gd name="connsiteY172" fmla="*/ 624814 h 1944000"/>
                <a:gd name="connsiteX173" fmla="*/ 453094 w 1944000"/>
                <a:gd name="connsiteY173" fmla="*/ 634657 h 1944000"/>
                <a:gd name="connsiteX174" fmla="*/ 451187 w 1944000"/>
                <a:gd name="connsiteY174" fmla="*/ 644182 h 1944000"/>
                <a:gd name="connsiteX175" fmla="*/ 450234 w 1944000"/>
                <a:gd name="connsiteY175" fmla="*/ 654024 h 1944000"/>
                <a:gd name="connsiteX176" fmla="*/ 449280 w 1944000"/>
                <a:gd name="connsiteY176" fmla="*/ 664184 h 1944000"/>
                <a:gd name="connsiteX177" fmla="*/ 448962 w 1944000"/>
                <a:gd name="connsiteY177" fmla="*/ 674344 h 1944000"/>
                <a:gd name="connsiteX178" fmla="*/ 448644 w 1944000"/>
                <a:gd name="connsiteY178" fmla="*/ 684822 h 1944000"/>
                <a:gd name="connsiteX179" fmla="*/ 448962 w 1944000"/>
                <a:gd name="connsiteY179" fmla="*/ 695934 h 1944000"/>
                <a:gd name="connsiteX180" fmla="*/ 449598 w 1944000"/>
                <a:gd name="connsiteY180" fmla="*/ 706729 h 1944000"/>
                <a:gd name="connsiteX181" fmla="*/ 450552 w 1944000"/>
                <a:gd name="connsiteY181" fmla="*/ 717842 h 1944000"/>
                <a:gd name="connsiteX182" fmla="*/ 452141 w 1944000"/>
                <a:gd name="connsiteY182" fmla="*/ 728637 h 1944000"/>
                <a:gd name="connsiteX183" fmla="*/ 453730 w 1944000"/>
                <a:gd name="connsiteY183" fmla="*/ 739432 h 1944000"/>
                <a:gd name="connsiteX184" fmla="*/ 455955 w 1944000"/>
                <a:gd name="connsiteY184" fmla="*/ 749909 h 1944000"/>
                <a:gd name="connsiteX185" fmla="*/ 458180 w 1944000"/>
                <a:gd name="connsiteY185" fmla="*/ 760387 h 1944000"/>
                <a:gd name="connsiteX186" fmla="*/ 461359 w 1944000"/>
                <a:gd name="connsiteY186" fmla="*/ 770547 h 1944000"/>
                <a:gd name="connsiteX187" fmla="*/ 464537 w 1944000"/>
                <a:gd name="connsiteY187" fmla="*/ 781024 h 1944000"/>
                <a:gd name="connsiteX188" fmla="*/ 468352 w 1944000"/>
                <a:gd name="connsiteY188" fmla="*/ 791184 h 1944000"/>
                <a:gd name="connsiteX189" fmla="*/ 472484 w 1944000"/>
                <a:gd name="connsiteY189" fmla="*/ 801027 h 1944000"/>
                <a:gd name="connsiteX190" fmla="*/ 476934 w 1944000"/>
                <a:gd name="connsiteY190" fmla="*/ 810869 h 1944000"/>
                <a:gd name="connsiteX191" fmla="*/ 482020 w 1944000"/>
                <a:gd name="connsiteY191" fmla="*/ 820712 h 1944000"/>
                <a:gd name="connsiteX192" fmla="*/ 487423 w 1944000"/>
                <a:gd name="connsiteY192" fmla="*/ 830237 h 1944000"/>
                <a:gd name="connsiteX193" fmla="*/ 492827 w 1944000"/>
                <a:gd name="connsiteY193" fmla="*/ 839762 h 1944000"/>
                <a:gd name="connsiteX194" fmla="*/ 498866 w 1944000"/>
                <a:gd name="connsiteY194" fmla="*/ 848969 h 1944000"/>
                <a:gd name="connsiteX195" fmla="*/ 505541 w 1944000"/>
                <a:gd name="connsiteY195" fmla="*/ 858177 h 1944000"/>
                <a:gd name="connsiteX196" fmla="*/ 512216 w 1944000"/>
                <a:gd name="connsiteY196" fmla="*/ 867067 h 1944000"/>
                <a:gd name="connsiteX197" fmla="*/ 519527 w 1944000"/>
                <a:gd name="connsiteY197" fmla="*/ 875957 h 1944000"/>
                <a:gd name="connsiteX198" fmla="*/ 527156 w 1944000"/>
                <a:gd name="connsiteY198" fmla="*/ 884212 h 1944000"/>
                <a:gd name="connsiteX199" fmla="*/ 535102 w 1944000"/>
                <a:gd name="connsiteY199" fmla="*/ 892467 h 1944000"/>
                <a:gd name="connsiteX200" fmla="*/ 543367 w 1944000"/>
                <a:gd name="connsiteY200" fmla="*/ 900404 h 1944000"/>
                <a:gd name="connsiteX201" fmla="*/ 551949 w 1944000"/>
                <a:gd name="connsiteY201" fmla="*/ 908024 h 1944000"/>
                <a:gd name="connsiteX202" fmla="*/ 561167 w 1944000"/>
                <a:gd name="connsiteY202" fmla="*/ 915644 h 1944000"/>
                <a:gd name="connsiteX203" fmla="*/ 570385 w 1944000"/>
                <a:gd name="connsiteY203" fmla="*/ 922947 h 1944000"/>
                <a:gd name="connsiteX204" fmla="*/ 580238 w 1944000"/>
                <a:gd name="connsiteY204" fmla="*/ 929932 h 1944000"/>
                <a:gd name="connsiteX205" fmla="*/ 590410 w 1944000"/>
                <a:gd name="connsiteY205" fmla="*/ 936282 h 1944000"/>
                <a:gd name="connsiteX206" fmla="*/ 600899 w 1944000"/>
                <a:gd name="connsiteY206" fmla="*/ 942632 h 1944000"/>
                <a:gd name="connsiteX207" fmla="*/ 611706 w 1944000"/>
                <a:gd name="connsiteY207" fmla="*/ 948982 h 1944000"/>
                <a:gd name="connsiteX208" fmla="*/ 623149 w 1944000"/>
                <a:gd name="connsiteY208" fmla="*/ 954697 h 1944000"/>
                <a:gd name="connsiteX209" fmla="*/ 634592 w 1944000"/>
                <a:gd name="connsiteY209" fmla="*/ 960412 h 1944000"/>
                <a:gd name="connsiteX210" fmla="*/ 646671 w 1944000"/>
                <a:gd name="connsiteY210" fmla="*/ 966127 h 1944000"/>
                <a:gd name="connsiteX211" fmla="*/ 666378 w 1944000"/>
                <a:gd name="connsiteY211" fmla="*/ 974064 h 1944000"/>
                <a:gd name="connsiteX212" fmla="*/ 688629 w 1944000"/>
                <a:gd name="connsiteY212" fmla="*/ 982637 h 1944000"/>
                <a:gd name="connsiteX213" fmla="*/ 713739 w 1944000"/>
                <a:gd name="connsiteY213" fmla="*/ 991209 h 1944000"/>
                <a:gd name="connsiteX214" fmla="*/ 741711 w 1944000"/>
                <a:gd name="connsiteY214" fmla="*/ 1000099 h 1944000"/>
                <a:gd name="connsiteX215" fmla="*/ 772544 w 1944000"/>
                <a:gd name="connsiteY215" fmla="*/ 1009307 h 1944000"/>
                <a:gd name="connsiteX216" fmla="*/ 805919 w 1944000"/>
                <a:gd name="connsiteY216" fmla="*/ 1018514 h 1944000"/>
                <a:gd name="connsiteX217" fmla="*/ 841837 w 1944000"/>
                <a:gd name="connsiteY217" fmla="*/ 1028357 h 1944000"/>
                <a:gd name="connsiteX218" fmla="*/ 880616 w 1944000"/>
                <a:gd name="connsiteY218" fmla="*/ 1038199 h 1944000"/>
                <a:gd name="connsiteX219" fmla="*/ 880616 w 1944000"/>
                <a:gd name="connsiteY219" fmla="*/ 1433487 h 1944000"/>
                <a:gd name="connsiteX220" fmla="*/ 870444 w 1944000"/>
                <a:gd name="connsiteY220" fmla="*/ 1431582 h 1944000"/>
                <a:gd name="connsiteX221" fmla="*/ 860591 w 1944000"/>
                <a:gd name="connsiteY221" fmla="*/ 1429042 h 1944000"/>
                <a:gd name="connsiteX222" fmla="*/ 850737 w 1944000"/>
                <a:gd name="connsiteY222" fmla="*/ 1426820 h 1944000"/>
                <a:gd name="connsiteX223" fmla="*/ 841519 w 1944000"/>
                <a:gd name="connsiteY223" fmla="*/ 1424280 h 1944000"/>
                <a:gd name="connsiteX224" fmla="*/ 831983 w 1944000"/>
                <a:gd name="connsiteY224" fmla="*/ 1421422 h 1944000"/>
                <a:gd name="connsiteX225" fmla="*/ 823083 w 1944000"/>
                <a:gd name="connsiteY225" fmla="*/ 1418247 h 1944000"/>
                <a:gd name="connsiteX226" fmla="*/ 814183 w 1944000"/>
                <a:gd name="connsiteY226" fmla="*/ 1415072 h 1944000"/>
                <a:gd name="connsiteX227" fmla="*/ 805283 w 1944000"/>
                <a:gd name="connsiteY227" fmla="*/ 1411580 h 1944000"/>
                <a:gd name="connsiteX228" fmla="*/ 796701 w 1944000"/>
                <a:gd name="connsiteY228" fmla="*/ 1408087 h 1944000"/>
                <a:gd name="connsiteX229" fmla="*/ 788437 w 1944000"/>
                <a:gd name="connsiteY229" fmla="*/ 1404277 h 1944000"/>
                <a:gd name="connsiteX230" fmla="*/ 780490 w 1944000"/>
                <a:gd name="connsiteY230" fmla="*/ 1400150 h 1944000"/>
                <a:gd name="connsiteX231" fmla="*/ 772544 w 1944000"/>
                <a:gd name="connsiteY231" fmla="*/ 1396022 h 1944000"/>
                <a:gd name="connsiteX232" fmla="*/ 764915 w 1944000"/>
                <a:gd name="connsiteY232" fmla="*/ 1391260 h 1944000"/>
                <a:gd name="connsiteX233" fmla="*/ 757604 w 1944000"/>
                <a:gd name="connsiteY233" fmla="*/ 1386815 h 1944000"/>
                <a:gd name="connsiteX234" fmla="*/ 750293 w 1944000"/>
                <a:gd name="connsiteY234" fmla="*/ 1381735 h 1944000"/>
                <a:gd name="connsiteX235" fmla="*/ 743618 w 1944000"/>
                <a:gd name="connsiteY235" fmla="*/ 1376655 h 1944000"/>
                <a:gd name="connsiteX236" fmla="*/ 732811 w 1944000"/>
                <a:gd name="connsiteY236" fmla="*/ 1368082 h 1944000"/>
                <a:gd name="connsiteX237" fmla="*/ 722640 w 1944000"/>
                <a:gd name="connsiteY237" fmla="*/ 1359192 h 1944000"/>
                <a:gd name="connsiteX238" fmla="*/ 713104 w 1944000"/>
                <a:gd name="connsiteY238" fmla="*/ 1349985 h 1944000"/>
                <a:gd name="connsiteX239" fmla="*/ 704204 w 1944000"/>
                <a:gd name="connsiteY239" fmla="*/ 1340142 h 1944000"/>
                <a:gd name="connsiteX240" fmla="*/ 695621 w 1944000"/>
                <a:gd name="connsiteY240" fmla="*/ 1329982 h 1944000"/>
                <a:gd name="connsiteX241" fmla="*/ 687675 w 1944000"/>
                <a:gd name="connsiteY241" fmla="*/ 1319187 h 1944000"/>
                <a:gd name="connsiteX242" fmla="*/ 680046 w 1944000"/>
                <a:gd name="connsiteY242" fmla="*/ 1308075 h 1944000"/>
                <a:gd name="connsiteX243" fmla="*/ 673371 w 1944000"/>
                <a:gd name="connsiteY243" fmla="*/ 1296327 h 1944000"/>
                <a:gd name="connsiteX244" fmla="*/ 667014 w 1944000"/>
                <a:gd name="connsiteY244" fmla="*/ 1284262 h 1944000"/>
                <a:gd name="connsiteX245" fmla="*/ 660975 w 1944000"/>
                <a:gd name="connsiteY245" fmla="*/ 1271562 h 1944000"/>
                <a:gd name="connsiteX246" fmla="*/ 655889 w 1944000"/>
                <a:gd name="connsiteY246" fmla="*/ 1258862 h 1944000"/>
                <a:gd name="connsiteX247" fmla="*/ 651121 w 1944000"/>
                <a:gd name="connsiteY247" fmla="*/ 1245209 h 1944000"/>
                <a:gd name="connsiteX248" fmla="*/ 646989 w 1944000"/>
                <a:gd name="connsiteY248" fmla="*/ 1231557 h 1944000"/>
                <a:gd name="connsiteX249" fmla="*/ 642857 w 1944000"/>
                <a:gd name="connsiteY249" fmla="*/ 1217269 h 1944000"/>
                <a:gd name="connsiteX250" fmla="*/ 639996 w 1944000"/>
                <a:gd name="connsiteY250" fmla="*/ 1202664 h 1944000"/>
                <a:gd name="connsiteX251" fmla="*/ 637453 w 1944000"/>
                <a:gd name="connsiteY251" fmla="*/ 1187424 h 1944000"/>
                <a:gd name="connsiteX252" fmla="*/ 410819 w 1944000"/>
                <a:gd name="connsiteY252" fmla="*/ 1219492 h 1944000"/>
                <a:gd name="connsiteX253" fmla="*/ 413044 w 1944000"/>
                <a:gd name="connsiteY253" fmla="*/ 1231557 h 1944000"/>
                <a:gd name="connsiteX254" fmla="*/ 415587 w 1944000"/>
                <a:gd name="connsiteY254" fmla="*/ 1243304 h 1944000"/>
                <a:gd name="connsiteX255" fmla="*/ 418766 w 1944000"/>
                <a:gd name="connsiteY255" fmla="*/ 1255370 h 1944000"/>
                <a:gd name="connsiteX256" fmla="*/ 421626 w 1944000"/>
                <a:gd name="connsiteY256" fmla="*/ 1266800 h 1944000"/>
                <a:gd name="connsiteX257" fmla="*/ 424805 w 1944000"/>
                <a:gd name="connsiteY257" fmla="*/ 1278230 h 1944000"/>
                <a:gd name="connsiteX258" fmla="*/ 428619 w 1944000"/>
                <a:gd name="connsiteY258" fmla="*/ 1289660 h 1944000"/>
                <a:gd name="connsiteX259" fmla="*/ 432116 w 1944000"/>
                <a:gd name="connsiteY259" fmla="*/ 1300455 h 1944000"/>
                <a:gd name="connsiteX260" fmla="*/ 435930 w 1944000"/>
                <a:gd name="connsiteY260" fmla="*/ 1311250 h 1944000"/>
                <a:gd name="connsiteX261" fmla="*/ 440062 w 1944000"/>
                <a:gd name="connsiteY261" fmla="*/ 1321727 h 1944000"/>
                <a:gd name="connsiteX262" fmla="*/ 444512 w 1944000"/>
                <a:gd name="connsiteY262" fmla="*/ 1332205 h 1944000"/>
                <a:gd name="connsiteX263" fmla="*/ 448644 w 1944000"/>
                <a:gd name="connsiteY263" fmla="*/ 1342682 h 1944000"/>
                <a:gd name="connsiteX264" fmla="*/ 453412 w 1944000"/>
                <a:gd name="connsiteY264" fmla="*/ 1352525 h 1944000"/>
                <a:gd name="connsiteX265" fmla="*/ 458180 w 1944000"/>
                <a:gd name="connsiteY265" fmla="*/ 1362367 h 1944000"/>
                <a:gd name="connsiteX266" fmla="*/ 463266 w 1944000"/>
                <a:gd name="connsiteY266" fmla="*/ 1372210 h 1944000"/>
                <a:gd name="connsiteX267" fmla="*/ 468352 w 1944000"/>
                <a:gd name="connsiteY267" fmla="*/ 1381735 h 1944000"/>
                <a:gd name="connsiteX268" fmla="*/ 473755 w 1944000"/>
                <a:gd name="connsiteY268" fmla="*/ 1390942 h 1944000"/>
                <a:gd name="connsiteX269" fmla="*/ 479477 w 1944000"/>
                <a:gd name="connsiteY269" fmla="*/ 1399832 h 1944000"/>
                <a:gd name="connsiteX270" fmla="*/ 485198 w 1944000"/>
                <a:gd name="connsiteY270" fmla="*/ 1409040 h 1944000"/>
                <a:gd name="connsiteX271" fmla="*/ 491238 w 1944000"/>
                <a:gd name="connsiteY271" fmla="*/ 1417612 h 1944000"/>
                <a:gd name="connsiteX272" fmla="*/ 497595 w 1944000"/>
                <a:gd name="connsiteY272" fmla="*/ 1426185 h 1944000"/>
                <a:gd name="connsiteX273" fmla="*/ 503634 w 1944000"/>
                <a:gd name="connsiteY273" fmla="*/ 1434757 h 1944000"/>
                <a:gd name="connsiteX274" fmla="*/ 510309 w 1944000"/>
                <a:gd name="connsiteY274" fmla="*/ 1442695 h 1944000"/>
                <a:gd name="connsiteX275" fmla="*/ 517302 w 1944000"/>
                <a:gd name="connsiteY275" fmla="*/ 1450950 h 1944000"/>
                <a:gd name="connsiteX276" fmla="*/ 524295 w 1944000"/>
                <a:gd name="connsiteY276" fmla="*/ 1458570 h 1944000"/>
                <a:gd name="connsiteX277" fmla="*/ 531288 w 1944000"/>
                <a:gd name="connsiteY277" fmla="*/ 1466190 h 1944000"/>
                <a:gd name="connsiteX278" fmla="*/ 538599 w 1944000"/>
                <a:gd name="connsiteY278" fmla="*/ 1473492 h 1944000"/>
                <a:gd name="connsiteX279" fmla="*/ 546227 w 1944000"/>
                <a:gd name="connsiteY279" fmla="*/ 1480795 h 1944000"/>
                <a:gd name="connsiteX280" fmla="*/ 553856 w 1944000"/>
                <a:gd name="connsiteY280" fmla="*/ 1487780 h 1944000"/>
                <a:gd name="connsiteX281" fmla="*/ 561802 w 1944000"/>
                <a:gd name="connsiteY281" fmla="*/ 1494765 h 1944000"/>
                <a:gd name="connsiteX282" fmla="*/ 570067 w 1944000"/>
                <a:gd name="connsiteY282" fmla="*/ 1501750 h 1944000"/>
                <a:gd name="connsiteX283" fmla="*/ 578331 w 1944000"/>
                <a:gd name="connsiteY283" fmla="*/ 1507782 h 1944000"/>
                <a:gd name="connsiteX284" fmla="*/ 586913 w 1944000"/>
                <a:gd name="connsiteY284" fmla="*/ 1514132 h 1944000"/>
                <a:gd name="connsiteX285" fmla="*/ 600581 w 1944000"/>
                <a:gd name="connsiteY285" fmla="*/ 1523657 h 1944000"/>
                <a:gd name="connsiteX286" fmla="*/ 615203 w 1944000"/>
                <a:gd name="connsiteY286" fmla="*/ 1532865 h 1944000"/>
                <a:gd name="connsiteX287" fmla="*/ 630142 w 1944000"/>
                <a:gd name="connsiteY287" fmla="*/ 1541437 h 1944000"/>
                <a:gd name="connsiteX288" fmla="*/ 645717 w 1944000"/>
                <a:gd name="connsiteY288" fmla="*/ 1549375 h 1944000"/>
                <a:gd name="connsiteX289" fmla="*/ 661928 w 1944000"/>
                <a:gd name="connsiteY289" fmla="*/ 1556995 h 1944000"/>
                <a:gd name="connsiteX290" fmla="*/ 678775 w 1944000"/>
                <a:gd name="connsiteY290" fmla="*/ 1563980 h 1944000"/>
                <a:gd name="connsiteX291" fmla="*/ 696257 w 1944000"/>
                <a:gd name="connsiteY291" fmla="*/ 1570647 h 1944000"/>
                <a:gd name="connsiteX292" fmla="*/ 714375 w 1944000"/>
                <a:gd name="connsiteY292" fmla="*/ 1576680 h 1944000"/>
                <a:gd name="connsiteX293" fmla="*/ 733129 w 1944000"/>
                <a:gd name="connsiteY293" fmla="*/ 1582395 h 1944000"/>
                <a:gd name="connsiteX294" fmla="*/ 752518 w 1944000"/>
                <a:gd name="connsiteY294" fmla="*/ 1587475 h 1944000"/>
                <a:gd name="connsiteX295" fmla="*/ 772544 w 1944000"/>
                <a:gd name="connsiteY295" fmla="*/ 1592237 h 1944000"/>
                <a:gd name="connsiteX296" fmla="*/ 792887 w 1944000"/>
                <a:gd name="connsiteY296" fmla="*/ 1596365 h 1944000"/>
                <a:gd name="connsiteX297" fmla="*/ 814183 w 1944000"/>
                <a:gd name="connsiteY297" fmla="*/ 1600175 h 1944000"/>
                <a:gd name="connsiteX298" fmla="*/ 835480 w 1944000"/>
                <a:gd name="connsiteY298" fmla="*/ 1603350 h 1944000"/>
                <a:gd name="connsiteX299" fmla="*/ 858048 w 1944000"/>
                <a:gd name="connsiteY299" fmla="*/ 1606525 h 1944000"/>
                <a:gd name="connsiteX300" fmla="*/ 880616 w 1944000"/>
                <a:gd name="connsiteY300" fmla="*/ 1608747 h 1944000"/>
                <a:gd name="connsiteX301" fmla="*/ 880616 w 1944000"/>
                <a:gd name="connsiteY301" fmla="*/ 1726857 h 1944000"/>
                <a:gd name="connsiteX302" fmla="*/ 1063385 w 1944000"/>
                <a:gd name="connsiteY302" fmla="*/ 1726857 h 1944000"/>
                <a:gd name="connsiteX303" fmla="*/ 1063385 w 1944000"/>
                <a:gd name="connsiteY303" fmla="*/ 1610652 h 1944000"/>
                <a:gd name="connsiteX304" fmla="*/ 1077371 w 1944000"/>
                <a:gd name="connsiteY304" fmla="*/ 1609382 h 1944000"/>
                <a:gd name="connsiteX305" fmla="*/ 1091675 w 1944000"/>
                <a:gd name="connsiteY305" fmla="*/ 1607795 h 1944000"/>
                <a:gd name="connsiteX306" fmla="*/ 1105661 w 1944000"/>
                <a:gd name="connsiteY306" fmla="*/ 1606207 h 1944000"/>
                <a:gd name="connsiteX307" fmla="*/ 1119329 w 1944000"/>
                <a:gd name="connsiteY307" fmla="*/ 1603985 h 1944000"/>
                <a:gd name="connsiteX308" fmla="*/ 1133314 w 1944000"/>
                <a:gd name="connsiteY308" fmla="*/ 1602080 h 1944000"/>
                <a:gd name="connsiteX309" fmla="*/ 1146665 w 1944000"/>
                <a:gd name="connsiteY309" fmla="*/ 1599857 h 1944000"/>
                <a:gd name="connsiteX310" fmla="*/ 1160015 w 1944000"/>
                <a:gd name="connsiteY310" fmla="*/ 1597317 h 1944000"/>
                <a:gd name="connsiteX311" fmla="*/ 1173047 w 1944000"/>
                <a:gd name="connsiteY311" fmla="*/ 1594142 h 1944000"/>
                <a:gd name="connsiteX312" fmla="*/ 1186397 w 1944000"/>
                <a:gd name="connsiteY312" fmla="*/ 1591285 h 1944000"/>
                <a:gd name="connsiteX313" fmla="*/ 1199111 w 1944000"/>
                <a:gd name="connsiteY313" fmla="*/ 1587792 h 1944000"/>
                <a:gd name="connsiteX314" fmla="*/ 1212144 w 1944000"/>
                <a:gd name="connsiteY314" fmla="*/ 1584300 h 1944000"/>
                <a:gd name="connsiteX315" fmla="*/ 1224540 w 1944000"/>
                <a:gd name="connsiteY315" fmla="*/ 1580807 h 1944000"/>
                <a:gd name="connsiteX316" fmla="*/ 1236937 w 1944000"/>
                <a:gd name="connsiteY316" fmla="*/ 1576680 h 1944000"/>
                <a:gd name="connsiteX317" fmla="*/ 1249333 w 1944000"/>
                <a:gd name="connsiteY317" fmla="*/ 1572552 h 1944000"/>
                <a:gd name="connsiteX318" fmla="*/ 1261412 w 1944000"/>
                <a:gd name="connsiteY318" fmla="*/ 1567790 h 1944000"/>
                <a:gd name="connsiteX319" fmla="*/ 1273491 w 1944000"/>
                <a:gd name="connsiteY319" fmla="*/ 1563345 h 1944000"/>
                <a:gd name="connsiteX320" fmla="*/ 1288748 w 1944000"/>
                <a:gd name="connsiteY320" fmla="*/ 1556995 h 1944000"/>
                <a:gd name="connsiteX321" fmla="*/ 1304005 w 1944000"/>
                <a:gd name="connsiteY321" fmla="*/ 1550010 h 1944000"/>
                <a:gd name="connsiteX322" fmla="*/ 1318627 w 1944000"/>
                <a:gd name="connsiteY322" fmla="*/ 1543025 h 1944000"/>
                <a:gd name="connsiteX323" fmla="*/ 1332613 w 1944000"/>
                <a:gd name="connsiteY323" fmla="*/ 1535722 h 1944000"/>
                <a:gd name="connsiteX324" fmla="*/ 1346598 w 1944000"/>
                <a:gd name="connsiteY324" fmla="*/ 1528102 h 1944000"/>
                <a:gd name="connsiteX325" fmla="*/ 1359631 w 1944000"/>
                <a:gd name="connsiteY325" fmla="*/ 1519847 h 1944000"/>
                <a:gd name="connsiteX326" fmla="*/ 1372345 w 1944000"/>
                <a:gd name="connsiteY326" fmla="*/ 1511592 h 1944000"/>
                <a:gd name="connsiteX327" fmla="*/ 1384742 w 1944000"/>
                <a:gd name="connsiteY327" fmla="*/ 1502702 h 1944000"/>
                <a:gd name="connsiteX328" fmla="*/ 1396185 w 1944000"/>
                <a:gd name="connsiteY328" fmla="*/ 1493812 h 1944000"/>
                <a:gd name="connsiteX329" fmla="*/ 1407945 w 1944000"/>
                <a:gd name="connsiteY329" fmla="*/ 1484287 h 1944000"/>
                <a:gd name="connsiteX330" fmla="*/ 1418753 w 1944000"/>
                <a:gd name="connsiteY330" fmla="*/ 1474762 h 1944000"/>
                <a:gd name="connsiteX331" fmla="*/ 1429242 w 1944000"/>
                <a:gd name="connsiteY331" fmla="*/ 1464602 h 1944000"/>
                <a:gd name="connsiteX332" fmla="*/ 1439096 w 1944000"/>
                <a:gd name="connsiteY332" fmla="*/ 1454125 h 1944000"/>
                <a:gd name="connsiteX333" fmla="*/ 1448631 w 1944000"/>
                <a:gd name="connsiteY333" fmla="*/ 1443647 h 1944000"/>
                <a:gd name="connsiteX334" fmla="*/ 1457531 w 1944000"/>
                <a:gd name="connsiteY334" fmla="*/ 1432535 h 1944000"/>
                <a:gd name="connsiteX335" fmla="*/ 1466114 w 1944000"/>
                <a:gd name="connsiteY335" fmla="*/ 1421422 h 1944000"/>
                <a:gd name="connsiteX336" fmla="*/ 1474378 w 1944000"/>
                <a:gd name="connsiteY336" fmla="*/ 1409675 h 1944000"/>
                <a:gd name="connsiteX337" fmla="*/ 1482007 w 1944000"/>
                <a:gd name="connsiteY337" fmla="*/ 1398245 h 1944000"/>
                <a:gd name="connsiteX338" fmla="*/ 1489000 w 1944000"/>
                <a:gd name="connsiteY338" fmla="*/ 1386497 h 1944000"/>
                <a:gd name="connsiteX339" fmla="*/ 1495675 w 1944000"/>
                <a:gd name="connsiteY339" fmla="*/ 1374432 h 1944000"/>
                <a:gd name="connsiteX340" fmla="*/ 1501396 w 1944000"/>
                <a:gd name="connsiteY340" fmla="*/ 1362685 h 1944000"/>
                <a:gd name="connsiteX341" fmla="*/ 1507118 w 1944000"/>
                <a:gd name="connsiteY341" fmla="*/ 1350620 h 1944000"/>
                <a:gd name="connsiteX342" fmla="*/ 1512203 w 1944000"/>
                <a:gd name="connsiteY342" fmla="*/ 1338555 h 1944000"/>
                <a:gd name="connsiteX343" fmla="*/ 1516335 w 1944000"/>
                <a:gd name="connsiteY343" fmla="*/ 1326490 h 1944000"/>
                <a:gd name="connsiteX344" fmla="*/ 1520468 w 1944000"/>
                <a:gd name="connsiteY344" fmla="*/ 1314107 h 1944000"/>
                <a:gd name="connsiteX345" fmla="*/ 1523964 w 1944000"/>
                <a:gd name="connsiteY345" fmla="*/ 1301725 h 1944000"/>
                <a:gd name="connsiteX346" fmla="*/ 1526507 w 1944000"/>
                <a:gd name="connsiteY346" fmla="*/ 1289025 h 1944000"/>
                <a:gd name="connsiteX347" fmla="*/ 1528732 w 1944000"/>
                <a:gd name="connsiteY347" fmla="*/ 1276642 h 1944000"/>
                <a:gd name="connsiteX348" fmla="*/ 1530957 w 1944000"/>
                <a:gd name="connsiteY348" fmla="*/ 1263942 h 1944000"/>
                <a:gd name="connsiteX349" fmla="*/ 1532228 w 1944000"/>
                <a:gd name="connsiteY349" fmla="*/ 1251242 h 1944000"/>
                <a:gd name="connsiteX350" fmla="*/ 1532864 w 1944000"/>
                <a:gd name="connsiteY350" fmla="*/ 1238542 h 1944000"/>
                <a:gd name="connsiteX351" fmla="*/ 1533182 w 1944000"/>
                <a:gd name="connsiteY351" fmla="*/ 1225207 h 1944000"/>
                <a:gd name="connsiteX352" fmla="*/ 1533182 w 1944000"/>
                <a:gd name="connsiteY352" fmla="*/ 1212189 h 1944000"/>
                <a:gd name="connsiteX353" fmla="*/ 1532546 w 1944000"/>
                <a:gd name="connsiteY353" fmla="*/ 1199172 h 1944000"/>
                <a:gd name="connsiteX354" fmla="*/ 1531275 w 1944000"/>
                <a:gd name="connsiteY354" fmla="*/ 1186789 h 1944000"/>
                <a:gd name="connsiteX355" fmla="*/ 1530003 w 1944000"/>
                <a:gd name="connsiteY355" fmla="*/ 1174407 h 1944000"/>
                <a:gd name="connsiteX356" fmla="*/ 1527778 w 1944000"/>
                <a:gd name="connsiteY356" fmla="*/ 1162342 h 1944000"/>
                <a:gd name="connsiteX357" fmla="*/ 1525553 w 1944000"/>
                <a:gd name="connsiteY357" fmla="*/ 1150594 h 1944000"/>
                <a:gd name="connsiteX358" fmla="*/ 1522693 w 1944000"/>
                <a:gd name="connsiteY358" fmla="*/ 1138847 h 1944000"/>
                <a:gd name="connsiteX359" fmla="*/ 1519514 w 1944000"/>
                <a:gd name="connsiteY359" fmla="*/ 1127734 h 1944000"/>
                <a:gd name="connsiteX360" fmla="*/ 1516018 w 1944000"/>
                <a:gd name="connsiteY360" fmla="*/ 1116939 h 1944000"/>
                <a:gd name="connsiteX361" fmla="*/ 1511885 w 1944000"/>
                <a:gd name="connsiteY361" fmla="*/ 1106144 h 1944000"/>
                <a:gd name="connsiteX362" fmla="*/ 1507435 w 1944000"/>
                <a:gd name="connsiteY362" fmla="*/ 1095349 h 1944000"/>
                <a:gd name="connsiteX363" fmla="*/ 1502350 w 1944000"/>
                <a:gd name="connsiteY363" fmla="*/ 1085189 h 1944000"/>
                <a:gd name="connsiteX364" fmla="*/ 1496946 w 1944000"/>
                <a:gd name="connsiteY364" fmla="*/ 1075347 h 1944000"/>
                <a:gd name="connsiteX365" fmla="*/ 1491225 w 1944000"/>
                <a:gd name="connsiteY365" fmla="*/ 1065822 h 1944000"/>
                <a:gd name="connsiteX366" fmla="*/ 1485185 w 1944000"/>
                <a:gd name="connsiteY366" fmla="*/ 1056614 h 1944000"/>
                <a:gd name="connsiteX367" fmla="*/ 1478510 w 1944000"/>
                <a:gd name="connsiteY367" fmla="*/ 1047407 h 1944000"/>
                <a:gd name="connsiteX368" fmla="*/ 1471517 w 1944000"/>
                <a:gd name="connsiteY368" fmla="*/ 1038517 h 1944000"/>
                <a:gd name="connsiteX369" fmla="*/ 1463889 w 1944000"/>
                <a:gd name="connsiteY369" fmla="*/ 1029944 h 1944000"/>
                <a:gd name="connsiteX370" fmla="*/ 1456260 w 1944000"/>
                <a:gd name="connsiteY370" fmla="*/ 1021689 h 1944000"/>
                <a:gd name="connsiteX371" fmla="*/ 1448314 w 1944000"/>
                <a:gd name="connsiteY371" fmla="*/ 1013752 h 1944000"/>
                <a:gd name="connsiteX372" fmla="*/ 1440049 w 1944000"/>
                <a:gd name="connsiteY372" fmla="*/ 1005814 h 1944000"/>
                <a:gd name="connsiteX373" fmla="*/ 1431467 w 1944000"/>
                <a:gd name="connsiteY373" fmla="*/ 998512 h 1944000"/>
                <a:gd name="connsiteX374" fmla="*/ 1422567 w 1944000"/>
                <a:gd name="connsiteY374" fmla="*/ 991527 h 1944000"/>
                <a:gd name="connsiteX375" fmla="*/ 1413349 w 1944000"/>
                <a:gd name="connsiteY375" fmla="*/ 984542 h 1944000"/>
                <a:gd name="connsiteX376" fmla="*/ 1403813 w 1944000"/>
                <a:gd name="connsiteY376" fmla="*/ 977557 h 1944000"/>
                <a:gd name="connsiteX377" fmla="*/ 1393959 w 1944000"/>
                <a:gd name="connsiteY377" fmla="*/ 971207 h 1944000"/>
                <a:gd name="connsiteX378" fmla="*/ 1383788 w 1944000"/>
                <a:gd name="connsiteY378" fmla="*/ 965174 h 1944000"/>
                <a:gd name="connsiteX379" fmla="*/ 1373299 w 1944000"/>
                <a:gd name="connsiteY379" fmla="*/ 959142 h 1944000"/>
                <a:gd name="connsiteX380" fmla="*/ 1362491 w 1944000"/>
                <a:gd name="connsiteY380" fmla="*/ 953427 h 1944000"/>
                <a:gd name="connsiteX381" fmla="*/ 1351048 w 1944000"/>
                <a:gd name="connsiteY381" fmla="*/ 948347 h 1944000"/>
                <a:gd name="connsiteX382" fmla="*/ 1339605 w 1944000"/>
                <a:gd name="connsiteY382" fmla="*/ 942949 h 1944000"/>
                <a:gd name="connsiteX383" fmla="*/ 1327845 w 1944000"/>
                <a:gd name="connsiteY383" fmla="*/ 937869 h 1944000"/>
                <a:gd name="connsiteX384" fmla="*/ 1305912 w 1944000"/>
                <a:gd name="connsiteY384" fmla="*/ 930249 h 1944000"/>
                <a:gd name="connsiteX385" fmla="*/ 1280801 w 1944000"/>
                <a:gd name="connsiteY385" fmla="*/ 921677 h 1944000"/>
                <a:gd name="connsiteX386" fmla="*/ 1252512 w 1944000"/>
                <a:gd name="connsiteY386" fmla="*/ 912469 h 1944000"/>
                <a:gd name="connsiteX387" fmla="*/ 1221362 w 1944000"/>
                <a:gd name="connsiteY387" fmla="*/ 902627 h 1944000"/>
                <a:gd name="connsiteX388" fmla="*/ 1186397 w 1944000"/>
                <a:gd name="connsiteY388" fmla="*/ 892784 h 1944000"/>
                <a:gd name="connsiteX389" fmla="*/ 1148572 w 1944000"/>
                <a:gd name="connsiteY389" fmla="*/ 882307 h 1944000"/>
                <a:gd name="connsiteX390" fmla="*/ 1107568 w 1944000"/>
                <a:gd name="connsiteY390" fmla="*/ 871512 h 1944000"/>
                <a:gd name="connsiteX391" fmla="*/ 1063385 w 1944000"/>
                <a:gd name="connsiteY391" fmla="*/ 860399 h 1944000"/>
                <a:gd name="connsiteX392" fmla="*/ 1063385 w 1944000"/>
                <a:gd name="connsiteY392" fmla="*/ 511149 h 1944000"/>
                <a:gd name="connsiteX393" fmla="*/ 1078960 w 1944000"/>
                <a:gd name="connsiteY393" fmla="*/ 514642 h 1944000"/>
                <a:gd name="connsiteX394" fmla="*/ 1093582 w 1944000"/>
                <a:gd name="connsiteY394" fmla="*/ 518769 h 1944000"/>
                <a:gd name="connsiteX395" fmla="*/ 1108204 w 1944000"/>
                <a:gd name="connsiteY395" fmla="*/ 523214 h 1944000"/>
                <a:gd name="connsiteX396" fmla="*/ 1121554 w 1944000"/>
                <a:gd name="connsiteY396" fmla="*/ 528612 h 1944000"/>
                <a:gd name="connsiteX397" fmla="*/ 1128229 w 1944000"/>
                <a:gd name="connsiteY397" fmla="*/ 531469 h 1944000"/>
                <a:gd name="connsiteX398" fmla="*/ 1134904 w 1944000"/>
                <a:gd name="connsiteY398" fmla="*/ 534644 h 1944000"/>
                <a:gd name="connsiteX399" fmla="*/ 1141261 w 1944000"/>
                <a:gd name="connsiteY399" fmla="*/ 537502 h 1944000"/>
                <a:gd name="connsiteX400" fmla="*/ 1146982 w 1944000"/>
                <a:gd name="connsiteY400" fmla="*/ 540677 h 1944000"/>
                <a:gd name="connsiteX401" fmla="*/ 1153022 w 1944000"/>
                <a:gd name="connsiteY401" fmla="*/ 544169 h 1944000"/>
                <a:gd name="connsiteX402" fmla="*/ 1159061 w 1944000"/>
                <a:gd name="connsiteY402" fmla="*/ 547662 h 1944000"/>
                <a:gd name="connsiteX403" fmla="*/ 1164465 w 1944000"/>
                <a:gd name="connsiteY403" fmla="*/ 551154 h 1944000"/>
                <a:gd name="connsiteX404" fmla="*/ 1169868 w 1944000"/>
                <a:gd name="connsiteY404" fmla="*/ 555282 h 1944000"/>
                <a:gd name="connsiteX405" fmla="*/ 1178768 w 1944000"/>
                <a:gd name="connsiteY405" fmla="*/ 561949 h 1944000"/>
                <a:gd name="connsiteX406" fmla="*/ 1187351 w 1944000"/>
                <a:gd name="connsiteY406" fmla="*/ 568934 h 1944000"/>
                <a:gd name="connsiteX407" fmla="*/ 1195297 w 1944000"/>
                <a:gd name="connsiteY407" fmla="*/ 576554 h 1944000"/>
                <a:gd name="connsiteX408" fmla="*/ 1202926 w 1944000"/>
                <a:gd name="connsiteY408" fmla="*/ 584174 h 1944000"/>
                <a:gd name="connsiteX409" fmla="*/ 1209919 w 1944000"/>
                <a:gd name="connsiteY409" fmla="*/ 592429 h 1944000"/>
                <a:gd name="connsiteX410" fmla="*/ 1216594 w 1944000"/>
                <a:gd name="connsiteY410" fmla="*/ 601002 h 1944000"/>
                <a:gd name="connsiteX411" fmla="*/ 1222633 w 1944000"/>
                <a:gd name="connsiteY411" fmla="*/ 609574 h 1944000"/>
                <a:gd name="connsiteX412" fmla="*/ 1228355 w 1944000"/>
                <a:gd name="connsiteY412" fmla="*/ 618782 h 1944000"/>
                <a:gd name="connsiteX413" fmla="*/ 1233758 w 1944000"/>
                <a:gd name="connsiteY413" fmla="*/ 627989 h 1944000"/>
                <a:gd name="connsiteX414" fmla="*/ 1238844 w 1944000"/>
                <a:gd name="connsiteY414" fmla="*/ 637832 h 1944000"/>
                <a:gd name="connsiteX415" fmla="*/ 1242976 w 1944000"/>
                <a:gd name="connsiteY415" fmla="*/ 647674 h 1944000"/>
                <a:gd name="connsiteX416" fmla="*/ 1247108 w 1944000"/>
                <a:gd name="connsiteY416" fmla="*/ 658469 h 1944000"/>
                <a:gd name="connsiteX417" fmla="*/ 1250287 w 1944000"/>
                <a:gd name="connsiteY417" fmla="*/ 668947 h 1944000"/>
                <a:gd name="connsiteX418" fmla="*/ 1253465 w 1944000"/>
                <a:gd name="connsiteY418" fmla="*/ 680059 h 1944000"/>
                <a:gd name="connsiteX419" fmla="*/ 1256326 w 1944000"/>
                <a:gd name="connsiteY419" fmla="*/ 691172 h 1944000"/>
                <a:gd name="connsiteX420" fmla="*/ 1258233 w 1944000"/>
                <a:gd name="connsiteY420" fmla="*/ 702919 h 1944000"/>
                <a:gd name="connsiteX421" fmla="*/ 1482324 w 1944000"/>
                <a:gd name="connsiteY421" fmla="*/ 675297 h 1944000"/>
                <a:gd name="connsiteX422" fmla="*/ 1479464 w 1944000"/>
                <a:gd name="connsiteY422" fmla="*/ 660692 h 1944000"/>
                <a:gd name="connsiteX423" fmla="*/ 1475967 w 1944000"/>
                <a:gd name="connsiteY423" fmla="*/ 646087 h 1944000"/>
                <a:gd name="connsiteX424" fmla="*/ 1472789 w 1944000"/>
                <a:gd name="connsiteY424" fmla="*/ 632434 h 1944000"/>
                <a:gd name="connsiteX425" fmla="*/ 1469292 w 1944000"/>
                <a:gd name="connsiteY425" fmla="*/ 618782 h 1944000"/>
                <a:gd name="connsiteX426" fmla="*/ 1465160 w 1944000"/>
                <a:gd name="connsiteY426" fmla="*/ 605764 h 1944000"/>
                <a:gd name="connsiteX427" fmla="*/ 1461028 w 1944000"/>
                <a:gd name="connsiteY427" fmla="*/ 592747 h 1944000"/>
                <a:gd name="connsiteX428" fmla="*/ 1456260 w 1944000"/>
                <a:gd name="connsiteY428" fmla="*/ 580364 h 1944000"/>
                <a:gd name="connsiteX429" fmla="*/ 1451810 w 1944000"/>
                <a:gd name="connsiteY429" fmla="*/ 568299 h 1944000"/>
                <a:gd name="connsiteX430" fmla="*/ 1446406 w 1944000"/>
                <a:gd name="connsiteY430" fmla="*/ 556552 h 1944000"/>
                <a:gd name="connsiteX431" fmla="*/ 1441321 w 1944000"/>
                <a:gd name="connsiteY431" fmla="*/ 545439 h 1944000"/>
                <a:gd name="connsiteX432" fmla="*/ 1435599 w 1944000"/>
                <a:gd name="connsiteY432" fmla="*/ 534644 h 1944000"/>
                <a:gd name="connsiteX433" fmla="*/ 1429560 w 1944000"/>
                <a:gd name="connsiteY433" fmla="*/ 523532 h 1944000"/>
                <a:gd name="connsiteX434" fmla="*/ 1423838 w 1944000"/>
                <a:gd name="connsiteY434" fmla="*/ 513689 h 1944000"/>
                <a:gd name="connsiteX435" fmla="*/ 1417163 w 1944000"/>
                <a:gd name="connsiteY435" fmla="*/ 503847 h 1944000"/>
                <a:gd name="connsiteX436" fmla="*/ 1410488 w 1944000"/>
                <a:gd name="connsiteY436" fmla="*/ 494322 h 1944000"/>
                <a:gd name="connsiteX437" fmla="*/ 1403177 w 1944000"/>
                <a:gd name="connsiteY437" fmla="*/ 485432 h 1944000"/>
                <a:gd name="connsiteX438" fmla="*/ 1395867 w 1944000"/>
                <a:gd name="connsiteY438" fmla="*/ 476542 h 1944000"/>
                <a:gd name="connsiteX439" fmla="*/ 1388238 w 1944000"/>
                <a:gd name="connsiteY439" fmla="*/ 467969 h 1944000"/>
                <a:gd name="connsiteX440" fmla="*/ 1379974 w 1944000"/>
                <a:gd name="connsiteY440" fmla="*/ 459714 h 1944000"/>
                <a:gd name="connsiteX441" fmla="*/ 1371074 w 1944000"/>
                <a:gd name="connsiteY441" fmla="*/ 451459 h 1944000"/>
                <a:gd name="connsiteX442" fmla="*/ 1361538 w 1944000"/>
                <a:gd name="connsiteY442" fmla="*/ 443522 h 1944000"/>
                <a:gd name="connsiteX443" fmla="*/ 1351366 w 1944000"/>
                <a:gd name="connsiteY443" fmla="*/ 435902 h 1944000"/>
                <a:gd name="connsiteX444" fmla="*/ 1341195 w 1944000"/>
                <a:gd name="connsiteY444" fmla="*/ 428599 h 1944000"/>
                <a:gd name="connsiteX445" fmla="*/ 1330388 w 1944000"/>
                <a:gd name="connsiteY445" fmla="*/ 421614 h 1944000"/>
                <a:gd name="connsiteX446" fmla="*/ 1319262 w 1944000"/>
                <a:gd name="connsiteY446" fmla="*/ 414629 h 1944000"/>
                <a:gd name="connsiteX447" fmla="*/ 1307184 w 1944000"/>
                <a:gd name="connsiteY447" fmla="*/ 407962 h 1944000"/>
                <a:gd name="connsiteX448" fmla="*/ 1294787 w 1944000"/>
                <a:gd name="connsiteY448" fmla="*/ 401294 h 1944000"/>
                <a:gd name="connsiteX449" fmla="*/ 1282073 w 1944000"/>
                <a:gd name="connsiteY449" fmla="*/ 395262 h 1944000"/>
                <a:gd name="connsiteX450" fmla="*/ 1268723 w 1944000"/>
                <a:gd name="connsiteY450" fmla="*/ 389229 h 1944000"/>
                <a:gd name="connsiteX451" fmla="*/ 1254737 w 1944000"/>
                <a:gd name="connsiteY451" fmla="*/ 383197 h 1944000"/>
                <a:gd name="connsiteX452" fmla="*/ 1240751 w 1944000"/>
                <a:gd name="connsiteY452" fmla="*/ 378117 h 1944000"/>
                <a:gd name="connsiteX453" fmla="*/ 1225812 w 1944000"/>
                <a:gd name="connsiteY453" fmla="*/ 372402 h 1944000"/>
                <a:gd name="connsiteX454" fmla="*/ 1207058 w 1944000"/>
                <a:gd name="connsiteY454" fmla="*/ 366369 h 1944000"/>
                <a:gd name="connsiteX455" fmla="*/ 1187986 w 1944000"/>
                <a:gd name="connsiteY455" fmla="*/ 360972 h 1944000"/>
                <a:gd name="connsiteX456" fmla="*/ 1168279 w 1944000"/>
                <a:gd name="connsiteY456" fmla="*/ 355574 h 1944000"/>
                <a:gd name="connsiteX457" fmla="*/ 1147936 w 1944000"/>
                <a:gd name="connsiteY457" fmla="*/ 351129 h 1944000"/>
                <a:gd name="connsiteX458" fmla="*/ 1127593 w 1944000"/>
                <a:gd name="connsiteY458" fmla="*/ 346684 h 1944000"/>
                <a:gd name="connsiteX459" fmla="*/ 1106614 w 1944000"/>
                <a:gd name="connsiteY459" fmla="*/ 343192 h 1944000"/>
                <a:gd name="connsiteX460" fmla="*/ 1085000 w 1944000"/>
                <a:gd name="connsiteY460" fmla="*/ 339699 h 1944000"/>
                <a:gd name="connsiteX461" fmla="*/ 1063385 w 1944000"/>
                <a:gd name="connsiteY461" fmla="*/ 337159 h 1944000"/>
                <a:gd name="connsiteX462" fmla="*/ 1063385 w 1944000"/>
                <a:gd name="connsiteY462" fmla="*/ 217144 h 1944000"/>
                <a:gd name="connsiteX463" fmla="*/ 972000 w 1944000"/>
                <a:gd name="connsiteY463" fmla="*/ 0 h 1944000"/>
                <a:gd name="connsiteX464" fmla="*/ 1944000 w 1944000"/>
                <a:gd name="connsiteY464" fmla="*/ 972000 h 1944000"/>
                <a:gd name="connsiteX465" fmla="*/ 972000 w 1944000"/>
                <a:gd name="connsiteY465" fmla="*/ 1944000 h 1944000"/>
                <a:gd name="connsiteX466" fmla="*/ 0 w 1944000"/>
                <a:gd name="connsiteY466" fmla="*/ 972000 h 1944000"/>
                <a:gd name="connsiteX467" fmla="*/ 972000 w 1944000"/>
                <a:gd name="connsiteY467" fmla="*/ 0 h 19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</a:cxnLst>
              <a:rect l="l" t="t" r="r" b="b"/>
              <a:pathLst>
                <a:path w="1944000" h="1944000">
                  <a:moveTo>
                    <a:pt x="1063385" y="1082014"/>
                  </a:moveTo>
                  <a:lnTo>
                    <a:pt x="1093900" y="1089952"/>
                  </a:lnTo>
                  <a:lnTo>
                    <a:pt x="1121871" y="1097572"/>
                  </a:lnTo>
                  <a:lnTo>
                    <a:pt x="1146982" y="1104557"/>
                  </a:lnTo>
                  <a:lnTo>
                    <a:pt x="1169550" y="1111542"/>
                  </a:lnTo>
                  <a:lnTo>
                    <a:pt x="1188940" y="1118209"/>
                  </a:lnTo>
                  <a:lnTo>
                    <a:pt x="1205469" y="1124559"/>
                  </a:lnTo>
                  <a:lnTo>
                    <a:pt x="1212779" y="1127734"/>
                  </a:lnTo>
                  <a:lnTo>
                    <a:pt x="1219137" y="1130592"/>
                  </a:lnTo>
                  <a:lnTo>
                    <a:pt x="1225176" y="1133449"/>
                  </a:lnTo>
                  <a:lnTo>
                    <a:pt x="1230262" y="1136307"/>
                  </a:lnTo>
                  <a:lnTo>
                    <a:pt x="1238526" y="1141704"/>
                  </a:lnTo>
                  <a:lnTo>
                    <a:pt x="1245837" y="1146784"/>
                  </a:lnTo>
                  <a:lnTo>
                    <a:pt x="1253148" y="1152499"/>
                  </a:lnTo>
                  <a:lnTo>
                    <a:pt x="1259823" y="1158532"/>
                  </a:lnTo>
                  <a:lnTo>
                    <a:pt x="1265862" y="1164564"/>
                  </a:lnTo>
                  <a:lnTo>
                    <a:pt x="1271266" y="1170914"/>
                  </a:lnTo>
                  <a:lnTo>
                    <a:pt x="1276351" y="1177582"/>
                  </a:lnTo>
                  <a:lnTo>
                    <a:pt x="1280801" y="1184567"/>
                  </a:lnTo>
                  <a:lnTo>
                    <a:pt x="1284934" y="1191234"/>
                  </a:lnTo>
                  <a:lnTo>
                    <a:pt x="1288112" y="1198537"/>
                  </a:lnTo>
                  <a:lnTo>
                    <a:pt x="1291291" y="1206157"/>
                  </a:lnTo>
                  <a:lnTo>
                    <a:pt x="1293516" y="1214094"/>
                  </a:lnTo>
                  <a:lnTo>
                    <a:pt x="1295423" y="1222032"/>
                  </a:lnTo>
                  <a:lnTo>
                    <a:pt x="1296694" y="1230287"/>
                  </a:lnTo>
                  <a:lnTo>
                    <a:pt x="1297330" y="1238859"/>
                  </a:lnTo>
                  <a:lnTo>
                    <a:pt x="1297648" y="1247432"/>
                  </a:lnTo>
                  <a:lnTo>
                    <a:pt x="1297330" y="1257275"/>
                  </a:lnTo>
                  <a:lnTo>
                    <a:pt x="1296377" y="1266800"/>
                  </a:lnTo>
                  <a:lnTo>
                    <a:pt x="1295105" y="1276007"/>
                  </a:lnTo>
                  <a:lnTo>
                    <a:pt x="1292880" y="1285215"/>
                  </a:lnTo>
                  <a:lnTo>
                    <a:pt x="1290019" y="1294422"/>
                  </a:lnTo>
                  <a:lnTo>
                    <a:pt x="1286841" y="1303312"/>
                  </a:lnTo>
                  <a:lnTo>
                    <a:pt x="1283344" y="1312202"/>
                  </a:lnTo>
                  <a:lnTo>
                    <a:pt x="1278576" y="1320775"/>
                  </a:lnTo>
                  <a:lnTo>
                    <a:pt x="1273808" y="1329347"/>
                  </a:lnTo>
                  <a:lnTo>
                    <a:pt x="1267769" y="1337602"/>
                  </a:lnTo>
                  <a:lnTo>
                    <a:pt x="1261412" y="1345857"/>
                  </a:lnTo>
                  <a:lnTo>
                    <a:pt x="1254737" y="1353795"/>
                  </a:lnTo>
                  <a:lnTo>
                    <a:pt x="1247426" y="1361732"/>
                  </a:lnTo>
                  <a:lnTo>
                    <a:pt x="1239162" y="1369670"/>
                  </a:lnTo>
                  <a:lnTo>
                    <a:pt x="1230580" y="1376655"/>
                  </a:lnTo>
                  <a:lnTo>
                    <a:pt x="1221362" y="1384275"/>
                  </a:lnTo>
                  <a:lnTo>
                    <a:pt x="1214051" y="1389672"/>
                  </a:lnTo>
                  <a:lnTo>
                    <a:pt x="1206422" y="1394435"/>
                  </a:lnTo>
                  <a:lnTo>
                    <a:pt x="1198476" y="1399515"/>
                  </a:lnTo>
                  <a:lnTo>
                    <a:pt x="1190211" y="1403960"/>
                  </a:lnTo>
                  <a:lnTo>
                    <a:pt x="1181311" y="1408087"/>
                  </a:lnTo>
                  <a:lnTo>
                    <a:pt x="1172411" y="1411897"/>
                  </a:lnTo>
                  <a:lnTo>
                    <a:pt x="1163193" y="1416025"/>
                  </a:lnTo>
                  <a:lnTo>
                    <a:pt x="1153340" y="1419517"/>
                  </a:lnTo>
                  <a:lnTo>
                    <a:pt x="1143486" y="1422692"/>
                  </a:lnTo>
                  <a:lnTo>
                    <a:pt x="1132997" y="1425867"/>
                  </a:lnTo>
                  <a:lnTo>
                    <a:pt x="1122189" y="1428407"/>
                  </a:lnTo>
                  <a:lnTo>
                    <a:pt x="1111064" y="1431265"/>
                  </a:lnTo>
                  <a:lnTo>
                    <a:pt x="1099621" y="1433487"/>
                  </a:lnTo>
                  <a:lnTo>
                    <a:pt x="1087860" y="1435392"/>
                  </a:lnTo>
                  <a:lnTo>
                    <a:pt x="1075782" y="1436980"/>
                  </a:lnTo>
                  <a:lnTo>
                    <a:pt x="1063385" y="1438567"/>
                  </a:lnTo>
                  <a:close/>
                  <a:moveTo>
                    <a:pt x="880616" y="505752"/>
                  </a:moveTo>
                  <a:lnTo>
                    <a:pt x="880616" y="814362"/>
                  </a:lnTo>
                  <a:lnTo>
                    <a:pt x="847241" y="805789"/>
                  </a:lnTo>
                  <a:lnTo>
                    <a:pt x="820223" y="798804"/>
                  </a:lnTo>
                  <a:lnTo>
                    <a:pt x="799879" y="793089"/>
                  </a:lnTo>
                  <a:lnTo>
                    <a:pt x="785894" y="788327"/>
                  </a:lnTo>
                  <a:lnTo>
                    <a:pt x="771590" y="782929"/>
                  </a:lnTo>
                  <a:lnTo>
                    <a:pt x="757922" y="776897"/>
                  </a:lnTo>
                  <a:lnTo>
                    <a:pt x="745843" y="770229"/>
                  </a:lnTo>
                  <a:lnTo>
                    <a:pt x="739804" y="767054"/>
                  </a:lnTo>
                  <a:lnTo>
                    <a:pt x="734400" y="763879"/>
                  </a:lnTo>
                  <a:lnTo>
                    <a:pt x="728679" y="760069"/>
                  </a:lnTo>
                  <a:lnTo>
                    <a:pt x="723593" y="756577"/>
                  </a:lnTo>
                  <a:lnTo>
                    <a:pt x="718825" y="752767"/>
                  </a:lnTo>
                  <a:lnTo>
                    <a:pt x="714057" y="749274"/>
                  </a:lnTo>
                  <a:lnTo>
                    <a:pt x="709925" y="745464"/>
                  </a:lnTo>
                  <a:lnTo>
                    <a:pt x="705475" y="741337"/>
                  </a:lnTo>
                  <a:lnTo>
                    <a:pt x="701979" y="737209"/>
                  </a:lnTo>
                  <a:lnTo>
                    <a:pt x="698164" y="733082"/>
                  </a:lnTo>
                  <a:lnTo>
                    <a:pt x="694668" y="728954"/>
                  </a:lnTo>
                  <a:lnTo>
                    <a:pt x="691807" y="724827"/>
                  </a:lnTo>
                  <a:lnTo>
                    <a:pt x="688629" y="720699"/>
                  </a:lnTo>
                  <a:lnTo>
                    <a:pt x="686086" y="716254"/>
                  </a:lnTo>
                  <a:lnTo>
                    <a:pt x="683543" y="712127"/>
                  </a:lnTo>
                  <a:lnTo>
                    <a:pt x="681000" y="707682"/>
                  </a:lnTo>
                  <a:lnTo>
                    <a:pt x="679093" y="703237"/>
                  </a:lnTo>
                  <a:lnTo>
                    <a:pt x="677186" y="698474"/>
                  </a:lnTo>
                  <a:lnTo>
                    <a:pt x="675596" y="694347"/>
                  </a:lnTo>
                  <a:lnTo>
                    <a:pt x="674325" y="689584"/>
                  </a:lnTo>
                  <a:lnTo>
                    <a:pt x="673053" y="684822"/>
                  </a:lnTo>
                  <a:lnTo>
                    <a:pt x="671782" y="680059"/>
                  </a:lnTo>
                  <a:lnTo>
                    <a:pt x="671146" y="675297"/>
                  </a:lnTo>
                  <a:lnTo>
                    <a:pt x="670511" y="670217"/>
                  </a:lnTo>
                  <a:lnTo>
                    <a:pt x="670193" y="665137"/>
                  </a:lnTo>
                  <a:lnTo>
                    <a:pt x="670193" y="660374"/>
                  </a:lnTo>
                  <a:lnTo>
                    <a:pt x="670511" y="652437"/>
                  </a:lnTo>
                  <a:lnTo>
                    <a:pt x="671146" y="644499"/>
                  </a:lnTo>
                  <a:lnTo>
                    <a:pt x="672736" y="636879"/>
                  </a:lnTo>
                  <a:lnTo>
                    <a:pt x="674643" y="629259"/>
                  </a:lnTo>
                  <a:lnTo>
                    <a:pt x="676868" y="622274"/>
                  </a:lnTo>
                  <a:lnTo>
                    <a:pt x="679728" y="614972"/>
                  </a:lnTo>
                  <a:lnTo>
                    <a:pt x="683225" y="607669"/>
                  </a:lnTo>
                  <a:lnTo>
                    <a:pt x="687039" y="600684"/>
                  </a:lnTo>
                  <a:lnTo>
                    <a:pt x="691807" y="593699"/>
                  </a:lnTo>
                  <a:lnTo>
                    <a:pt x="696575" y="587349"/>
                  </a:lnTo>
                  <a:lnTo>
                    <a:pt x="702297" y="580682"/>
                  </a:lnTo>
                  <a:lnTo>
                    <a:pt x="708336" y="574014"/>
                  </a:lnTo>
                  <a:lnTo>
                    <a:pt x="714693" y="567664"/>
                  </a:lnTo>
                  <a:lnTo>
                    <a:pt x="722004" y="561632"/>
                  </a:lnTo>
                  <a:lnTo>
                    <a:pt x="729632" y="555282"/>
                  </a:lnTo>
                  <a:lnTo>
                    <a:pt x="737897" y="549249"/>
                  </a:lnTo>
                  <a:lnTo>
                    <a:pt x="743936" y="545122"/>
                  </a:lnTo>
                  <a:lnTo>
                    <a:pt x="750293" y="540994"/>
                  </a:lnTo>
                  <a:lnTo>
                    <a:pt x="757286" y="537502"/>
                  </a:lnTo>
                  <a:lnTo>
                    <a:pt x="764597" y="533692"/>
                  </a:lnTo>
                  <a:lnTo>
                    <a:pt x="772544" y="530517"/>
                  </a:lnTo>
                  <a:lnTo>
                    <a:pt x="780490" y="527342"/>
                  </a:lnTo>
                  <a:lnTo>
                    <a:pt x="789072" y="524167"/>
                  </a:lnTo>
                  <a:lnTo>
                    <a:pt x="797654" y="521627"/>
                  </a:lnTo>
                  <a:lnTo>
                    <a:pt x="806872" y="519087"/>
                  </a:lnTo>
                  <a:lnTo>
                    <a:pt x="816408" y="516229"/>
                  </a:lnTo>
                  <a:lnTo>
                    <a:pt x="825944" y="514324"/>
                  </a:lnTo>
                  <a:lnTo>
                    <a:pt x="836116" y="512102"/>
                  </a:lnTo>
                  <a:lnTo>
                    <a:pt x="846923" y="510514"/>
                  </a:lnTo>
                  <a:lnTo>
                    <a:pt x="858048" y="508927"/>
                  </a:lnTo>
                  <a:lnTo>
                    <a:pt x="869173" y="507022"/>
                  </a:lnTo>
                  <a:close/>
                  <a:moveTo>
                    <a:pt x="880616" y="217144"/>
                  </a:moveTo>
                  <a:lnTo>
                    <a:pt x="880616" y="333984"/>
                  </a:lnTo>
                  <a:lnTo>
                    <a:pt x="863451" y="335254"/>
                  </a:lnTo>
                  <a:lnTo>
                    <a:pt x="846287" y="337159"/>
                  </a:lnTo>
                  <a:lnTo>
                    <a:pt x="829440" y="339382"/>
                  </a:lnTo>
                  <a:lnTo>
                    <a:pt x="812912" y="341922"/>
                  </a:lnTo>
                  <a:lnTo>
                    <a:pt x="796701" y="344779"/>
                  </a:lnTo>
                  <a:lnTo>
                    <a:pt x="780490" y="347954"/>
                  </a:lnTo>
                  <a:lnTo>
                    <a:pt x="764279" y="351764"/>
                  </a:lnTo>
                  <a:lnTo>
                    <a:pt x="748386" y="355892"/>
                  </a:lnTo>
                  <a:lnTo>
                    <a:pt x="726136" y="362242"/>
                  </a:lnTo>
                  <a:lnTo>
                    <a:pt x="704839" y="368909"/>
                  </a:lnTo>
                  <a:lnTo>
                    <a:pt x="684814" y="375894"/>
                  </a:lnTo>
                  <a:lnTo>
                    <a:pt x="666061" y="383197"/>
                  </a:lnTo>
                  <a:lnTo>
                    <a:pt x="657160" y="387324"/>
                  </a:lnTo>
                  <a:lnTo>
                    <a:pt x="648260" y="391134"/>
                  </a:lnTo>
                  <a:lnTo>
                    <a:pt x="639996" y="395262"/>
                  </a:lnTo>
                  <a:lnTo>
                    <a:pt x="632050" y="399072"/>
                  </a:lnTo>
                  <a:lnTo>
                    <a:pt x="624103" y="403517"/>
                  </a:lnTo>
                  <a:lnTo>
                    <a:pt x="616792" y="407644"/>
                  </a:lnTo>
                  <a:lnTo>
                    <a:pt x="609481" y="412089"/>
                  </a:lnTo>
                  <a:lnTo>
                    <a:pt x="602806" y="416534"/>
                  </a:lnTo>
                  <a:lnTo>
                    <a:pt x="593906" y="422567"/>
                  </a:lnTo>
                  <a:lnTo>
                    <a:pt x="585642" y="428282"/>
                  </a:lnTo>
                  <a:lnTo>
                    <a:pt x="577060" y="434632"/>
                  </a:lnTo>
                  <a:lnTo>
                    <a:pt x="569113" y="440982"/>
                  </a:lnTo>
                  <a:lnTo>
                    <a:pt x="561167" y="447967"/>
                  </a:lnTo>
                  <a:lnTo>
                    <a:pt x="553538" y="454317"/>
                  </a:lnTo>
                  <a:lnTo>
                    <a:pt x="545910" y="461302"/>
                  </a:lnTo>
                  <a:lnTo>
                    <a:pt x="538917" y="468604"/>
                  </a:lnTo>
                  <a:lnTo>
                    <a:pt x="532241" y="475907"/>
                  </a:lnTo>
                  <a:lnTo>
                    <a:pt x="525249" y="483527"/>
                  </a:lnTo>
                  <a:lnTo>
                    <a:pt x="518891" y="491464"/>
                  </a:lnTo>
                  <a:lnTo>
                    <a:pt x="512534" y="499402"/>
                  </a:lnTo>
                  <a:lnTo>
                    <a:pt x="506813" y="507022"/>
                  </a:lnTo>
                  <a:lnTo>
                    <a:pt x="501091" y="515277"/>
                  </a:lnTo>
                  <a:lnTo>
                    <a:pt x="495370" y="523849"/>
                  </a:lnTo>
                  <a:lnTo>
                    <a:pt x="490284" y="532422"/>
                  </a:lnTo>
                  <a:lnTo>
                    <a:pt x="485198" y="541312"/>
                  </a:lnTo>
                  <a:lnTo>
                    <a:pt x="480430" y="550202"/>
                  </a:lnTo>
                  <a:lnTo>
                    <a:pt x="475980" y="559092"/>
                  </a:lnTo>
                  <a:lnTo>
                    <a:pt x="472166" y="568299"/>
                  </a:lnTo>
                  <a:lnTo>
                    <a:pt x="468352" y="577507"/>
                  </a:lnTo>
                  <a:lnTo>
                    <a:pt x="464855" y="586714"/>
                  </a:lnTo>
                  <a:lnTo>
                    <a:pt x="461994" y="596239"/>
                  </a:lnTo>
                  <a:lnTo>
                    <a:pt x="459134" y="605764"/>
                  </a:lnTo>
                  <a:lnTo>
                    <a:pt x="456591" y="615289"/>
                  </a:lnTo>
                  <a:lnTo>
                    <a:pt x="454684" y="624814"/>
                  </a:lnTo>
                  <a:lnTo>
                    <a:pt x="453094" y="634657"/>
                  </a:lnTo>
                  <a:lnTo>
                    <a:pt x="451187" y="644182"/>
                  </a:lnTo>
                  <a:lnTo>
                    <a:pt x="450234" y="654024"/>
                  </a:lnTo>
                  <a:lnTo>
                    <a:pt x="449280" y="664184"/>
                  </a:lnTo>
                  <a:lnTo>
                    <a:pt x="448962" y="674344"/>
                  </a:lnTo>
                  <a:lnTo>
                    <a:pt x="448644" y="684822"/>
                  </a:lnTo>
                  <a:lnTo>
                    <a:pt x="448962" y="695934"/>
                  </a:lnTo>
                  <a:lnTo>
                    <a:pt x="449598" y="706729"/>
                  </a:lnTo>
                  <a:lnTo>
                    <a:pt x="450552" y="717842"/>
                  </a:lnTo>
                  <a:lnTo>
                    <a:pt x="452141" y="728637"/>
                  </a:lnTo>
                  <a:lnTo>
                    <a:pt x="453730" y="739432"/>
                  </a:lnTo>
                  <a:lnTo>
                    <a:pt x="455955" y="749909"/>
                  </a:lnTo>
                  <a:lnTo>
                    <a:pt x="458180" y="760387"/>
                  </a:lnTo>
                  <a:lnTo>
                    <a:pt x="461359" y="770547"/>
                  </a:lnTo>
                  <a:lnTo>
                    <a:pt x="464537" y="781024"/>
                  </a:lnTo>
                  <a:lnTo>
                    <a:pt x="468352" y="791184"/>
                  </a:lnTo>
                  <a:lnTo>
                    <a:pt x="472484" y="801027"/>
                  </a:lnTo>
                  <a:lnTo>
                    <a:pt x="476934" y="810869"/>
                  </a:lnTo>
                  <a:lnTo>
                    <a:pt x="482020" y="820712"/>
                  </a:lnTo>
                  <a:lnTo>
                    <a:pt x="487423" y="830237"/>
                  </a:lnTo>
                  <a:lnTo>
                    <a:pt x="492827" y="839762"/>
                  </a:lnTo>
                  <a:lnTo>
                    <a:pt x="498866" y="848969"/>
                  </a:lnTo>
                  <a:lnTo>
                    <a:pt x="505541" y="858177"/>
                  </a:lnTo>
                  <a:lnTo>
                    <a:pt x="512216" y="867067"/>
                  </a:lnTo>
                  <a:lnTo>
                    <a:pt x="519527" y="875957"/>
                  </a:lnTo>
                  <a:lnTo>
                    <a:pt x="527156" y="884212"/>
                  </a:lnTo>
                  <a:lnTo>
                    <a:pt x="535102" y="892467"/>
                  </a:lnTo>
                  <a:lnTo>
                    <a:pt x="543367" y="900404"/>
                  </a:lnTo>
                  <a:lnTo>
                    <a:pt x="551949" y="908024"/>
                  </a:lnTo>
                  <a:lnTo>
                    <a:pt x="561167" y="915644"/>
                  </a:lnTo>
                  <a:lnTo>
                    <a:pt x="570385" y="922947"/>
                  </a:lnTo>
                  <a:lnTo>
                    <a:pt x="580238" y="929932"/>
                  </a:lnTo>
                  <a:lnTo>
                    <a:pt x="590410" y="936282"/>
                  </a:lnTo>
                  <a:lnTo>
                    <a:pt x="600899" y="942632"/>
                  </a:lnTo>
                  <a:lnTo>
                    <a:pt x="611706" y="948982"/>
                  </a:lnTo>
                  <a:lnTo>
                    <a:pt x="623149" y="954697"/>
                  </a:lnTo>
                  <a:lnTo>
                    <a:pt x="634592" y="960412"/>
                  </a:lnTo>
                  <a:lnTo>
                    <a:pt x="646671" y="966127"/>
                  </a:lnTo>
                  <a:lnTo>
                    <a:pt x="666378" y="974064"/>
                  </a:lnTo>
                  <a:lnTo>
                    <a:pt x="688629" y="982637"/>
                  </a:lnTo>
                  <a:lnTo>
                    <a:pt x="713739" y="991209"/>
                  </a:lnTo>
                  <a:lnTo>
                    <a:pt x="741711" y="1000099"/>
                  </a:lnTo>
                  <a:lnTo>
                    <a:pt x="772544" y="1009307"/>
                  </a:lnTo>
                  <a:lnTo>
                    <a:pt x="805919" y="1018514"/>
                  </a:lnTo>
                  <a:lnTo>
                    <a:pt x="841837" y="1028357"/>
                  </a:lnTo>
                  <a:lnTo>
                    <a:pt x="880616" y="1038199"/>
                  </a:lnTo>
                  <a:lnTo>
                    <a:pt x="880616" y="1433487"/>
                  </a:lnTo>
                  <a:lnTo>
                    <a:pt x="870444" y="1431582"/>
                  </a:lnTo>
                  <a:lnTo>
                    <a:pt x="860591" y="1429042"/>
                  </a:lnTo>
                  <a:lnTo>
                    <a:pt x="850737" y="1426820"/>
                  </a:lnTo>
                  <a:lnTo>
                    <a:pt x="841519" y="1424280"/>
                  </a:lnTo>
                  <a:lnTo>
                    <a:pt x="831983" y="1421422"/>
                  </a:lnTo>
                  <a:lnTo>
                    <a:pt x="823083" y="1418247"/>
                  </a:lnTo>
                  <a:lnTo>
                    <a:pt x="814183" y="1415072"/>
                  </a:lnTo>
                  <a:lnTo>
                    <a:pt x="805283" y="1411580"/>
                  </a:lnTo>
                  <a:lnTo>
                    <a:pt x="796701" y="1408087"/>
                  </a:lnTo>
                  <a:lnTo>
                    <a:pt x="788437" y="1404277"/>
                  </a:lnTo>
                  <a:lnTo>
                    <a:pt x="780490" y="1400150"/>
                  </a:lnTo>
                  <a:lnTo>
                    <a:pt x="772544" y="1396022"/>
                  </a:lnTo>
                  <a:lnTo>
                    <a:pt x="764915" y="1391260"/>
                  </a:lnTo>
                  <a:lnTo>
                    <a:pt x="757604" y="1386815"/>
                  </a:lnTo>
                  <a:lnTo>
                    <a:pt x="750293" y="1381735"/>
                  </a:lnTo>
                  <a:lnTo>
                    <a:pt x="743618" y="1376655"/>
                  </a:lnTo>
                  <a:lnTo>
                    <a:pt x="732811" y="1368082"/>
                  </a:lnTo>
                  <a:lnTo>
                    <a:pt x="722640" y="1359192"/>
                  </a:lnTo>
                  <a:lnTo>
                    <a:pt x="713104" y="1349985"/>
                  </a:lnTo>
                  <a:lnTo>
                    <a:pt x="704204" y="1340142"/>
                  </a:lnTo>
                  <a:lnTo>
                    <a:pt x="695621" y="1329982"/>
                  </a:lnTo>
                  <a:lnTo>
                    <a:pt x="687675" y="1319187"/>
                  </a:lnTo>
                  <a:lnTo>
                    <a:pt x="680046" y="1308075"/>
                  </a:lnTo>
                  <a:lnTo>
                    <a:pt x="673371" y="1296327"/>
                  </a:lnTo>
                  <a:lnTo>
                    <a:pt x="667014" y="1284262"/>
                  </a:lnTo>
                  <a:lnTo>
                    <a:pt x="660975" y="1271562"/>
                  </a:lnTo>
                  <a:lnTo>
                    <a:pt x="655889" y="1258862"/>
                  </a:lnTo>
                  <a:lnTo>
                    <a:pt x="651121" y="1245209"/>
                  </a:lnTo>
                  <a:lnTo>
                    <a:pt x="646989" y="1231557"/>
                  </a:lnTo>
                  <a:lnTo>
                    <a:pt x="642857" y="1217269"/>
                  </a:lnTo>
                  <a:lnTo>
                    <a:pt x="639996" y="1202664"/>
                  </a:lnTo>
                  <a:lnTo>
                    <a:pt x="637453" y="1187424"/>
                  </a:lnTo>
                  <a:lnTo>
                    <a:pt x="410819" y="1219492"/>
                  </a:lnTo>
                  <a:lnTo>
                    <a:pt x="413044" y="1231557"/>
                  </a:lnTo>
                  <a:lnTo>
                    <a:pt x="415587" y="1243304"/>
                  </a:lnTo>
                  <a:lnTo>
                    <a:pt x="418766" y="1255370"/>
                  </a:lnTo>
                  <a:lnTo>
                    <a:pt x="421626" y="1266800"/>
                  </a:lnTo>
                  <a:lnTo>
                    <a:pt x="424805" y="1278230"/>
                  </a:lnTo>
                  <a:lnTo>
                    <a:pt x="428619" y="1289660"/>
                  </a:lnTo>
                  <a:lnTo>
                    <a:pt x="432116" y="1300455"/>
                  </a:lnTo>
                  <a:lnTo>
                    <a:pt x="435930" y="1311250"/>
                  </a:lnTo>
                  <a:lnTo>
                    <a:pt x="440062" y="1321727"/>
                  </a:lnTo>
                  <a:lnTo>
                    <a:pt x="444512" y="1332205"/>
                  </a:lnTo>
                  <a:lnTo>
                    <a:pt x="448644" y="1342682"/>
                  </a:lnTo>
                  <a:lnTo>
                    <a:pt x="453412" y="1352525"/>
                  </a:lnTo>
                  <a:lnTo>
                    <a:pt x="458180" y="1362367"/>
                  </a:lnTo>
                  <a:lnTo>
                    <a:pt x="463266" y="1372210"/>
                  </a:lnTo>
                  <a:lnTo>
                    <a:pt x="468352" y="1381735"/>
                  </a:lnTo>
                  <a:lnTo>
                    <a:pt x="473755" y="1390942"/>
                  </a:lnTo>
                  <a:lnTo>
                    <a:pt x="479477" y="1399832"/>
                  </a:lnTo>
                  <a:lnTo>
                    <a:pt x="485198" y="1409040"/>
                  </a:lnTo>
                  <a:lnTo>
                    <a:pt x="491238" y="1417612"/>
                  </a:lnTo>
                  <a:lnTo>
                    <a:pt x="497595" y="1426185"/>
                  </a:lnTo>
                  <a:lnTo>
                    <a:pt x="503634" y="1434757"/>
                  </a:lnTo>
                  <a:lnTo>
                    <a:pt x="510309" y="1442695"/>
                  </a:lnTo>
                  <a:lnTo>
                    <a:pt x="517302" y="1450950"/>
                  </a:lnTo>
                  <a:lnTo>
                    <a:pt x="524295" y="1458570"/>
                  </a:lnTo>
                  <a:lnTo>
                    <a:pt x="531288" y="1466190"/>
                  </a:lnTo>
                  <a:lnTo>
                    <a:pt x="538599" y="1473492"/>
                  </a:lnTo>
                  <a:lnTo>
                    <a:pt x="546227" y="1480795"/>
                  </a:lnTo>
                  <a:lnTo>
                    <a:pt x="553856" y="1487780"/>
                  </a:lnTo>
                  <a:lnTo>
                    <a:pt x="561802" y="1494765"/>
                  </a:lnTo>
                  <a:lnTo>
                    <a:pt x="570067" y="1501750"/>
                  </a:lnTo>
                  <a:lnTo>
                    <a:pt x="578331" y="1507782"/>
                  </a:lnTo>
                  <a:lnTo>
                    <a:pt x="586913" y="1514132"/>
                  </a:lnTo>
                  <a:lnTo>
                    <a:pt x="600581" y="1523657"/>
                  </a:lnTo>
                  <a:lnTo>
                    <a:pt x="615203" y="1532865"/>
                  </a:lnTo>
                  <a:lnTo>
                    <a:pt x="630142" y="1541437"/>
                  </a:lnTo>
                  <a:lnTo>
                    <a:pt x="645717" y="1549375"/>
                  </a:lnTo>
                  <a:lnTo>
                    <a:pt x="661928" y="1556995"/>
                  </a:lnTo>
                  <a:lnTo>
                    <a:pt x="678775" y="1563980"/>
                  </a:lnTo>
                  <a:lnTo>
                    <a:pt x="696257" y="1570647"/>
                  </a:lnTo>
                  <a:lnTo>
                    <a:pt x="714375" y="1576680"/>
                  </a:lnTo>
                  <a:lnTo>
                    <a:pt x="733129" y="1582395"/>
                  </a:lnTo>
                  <a:lnTo>
                    <a:pt x="752518" y="1587475"/>
                  </a:lnTo>
                  <a:lnTo>
                    <a:pt x="772544" y="1592237"/>
                  </a:lnTo>
                  <a:lnTo>
                    <a:pt x="792887" y="1596365"/>
                  </a:lnTo>
                  <a:lnTo>
                    <a:pt x="814183" y="1600175"/>
                  </a:lnTo>
                  <a:lnTo>
                    <a:pt x="835480" y="1603350"/>
                  </a:lnTo>
                  <a:lnTo>
                    <a:pt x="858048" y="1606525"/>
                  </a:lnTo>
                  <a:lnTo>
                    <a:pt x="880616" y="1608747"/>
                  </a:lnTo>
                  <a:lnTo>
                    <a:pt x="880616" y="1726857"/>
                  </a:lnTo>
                  <a:lnTo>
                    <a:pt x="1063385" y="1726857"/>
                  </a:lnTo>
                  <a:lnTo>
                    <a:pt x="1063385" y="1610652"/>
                  </a:lnTo>
                  <a:lnTo>
                    <a:pt x="1077371" y="1609382"/>
                  </a:lnTo>
                  <a:lnTo>
                    <a:pt x="1091675" y="1607795"/>
                  </a:lnTo>
                  <a:lnTo>
                    <a:pt x="1105661" y="1606207"/>
                  </a:lnTo>
                  <a:lnTo>
                    <a:pt x="1119329" y="1603985"/>
                  </a:lnTo>
                  <a:lnTo>
                    <a:pt x="1133314" y="1602080"/>
                  </a:lnTo>
                  <a:lnTo>
                    <a:pt x="1146665" y="1599857"/>
                  </a:lnTo>
                  <a:lnTo>
                    <a:pt x="1160015" y="1597317"/>
                  </a:lnTo>
                  <a:lnTo>
                    <a:pt x="1173047" y="1594142"/>
                  </a:lnTo>
                  <a:lnTo>
                    <a:pt x="1186397" y="1591285"/>
                  </a:lnTo>
                  <a:lnTo>
                    <a:pt x="1199111" y="1587792"/>
                  </a:lnTo>
                  <a:lnTo>
                    <a:pt x="1212144" y="1584300"/>
                  </a:lnTo>
                  <a:lnTo>
                    <a:pt x="1224540" y="1580807"/>
                  </a:lnTo>
                  <a:lnTo>
                    <a:pt x="1236937" y="1576680"/>
                  </a:lnTo>
                  <a:lnTo>
                    <a:pt x="1249333" y="1572552"/>
                  </a:lnTo>
                  <a:lnTo>
                    <a:pt x="1261412" y="1567790"/>
                  </a:lnTo>
                  <a:lnTo>
                    <a:pt x="1273491" y="1563345"/>
                  </a:lnTo>
                  <a:lnTo>
                    <a:pt x="1288748" y="1556995"/>
                  </a:lnTo>
                  <a:lnTo>
                    <a:pt x="1304005" y="1550010"/>
                  </a:lnTo>
                  <a:lnTo>
                    <a:pt x="1318627" y="1543025"/>
                  </a:lnTo>
                  <a:lnTo>
                    <a:pt x="1332613" y="1535722"/>
                  </a:lnTo>
                  <a:lnTo>
                    <a:pt x="1346598" y="1528102"/>
                  </a:lnTo>
                  <a:lnTo>
                    <a:pt x="1359631" y="1519847"/>
                  </a:lnTo>
                  <a:lnTo>
                    <a:pt x="1372345" y="1511592"/>
                  </a:lnTo>
                  <a:lnTo>
                    <a:pt x="1384742" y="1502702"/>
                  </a:lnTo>
                  <a:lnTo>
                    <a:pt x="1396185" y="1493812"/>
                  </a:lnTo>
                  <a:lnTo>
                    <a:pt x="1407945" y="1484287"/>
                  </a:lnTo>
                  <a:lnTo>
                    <a:pt x="1418753" y="1474762"/>
                  </a:lnTo>
                  <a:lnTo>
                    <a:pt x="1429242" y="1464602"/>
                  </a:lnTo>
                  <a:lnTo>
                    <a:pt x="1439096" y="1454125"/>
                  </a:lnTo>
                  <a:lnTo>
                    <a:pt x="1448631" y="1443647"/>
                  </a:lnTo>
                  <a:lnTo>
                    <a:pt x="1457531" y="1432535"/>
                  </a:lnTo>
                  <a:lnTo>
                    <a:pt x="1466114" y="1421422"/>
                  </a:lnTo>
                  <a:lnTo>
                    <a:pt x="1474378" y="1409675"/>
                  </a:lnTo>
                  <a:lnTo>
                    <a:pt x="1482007" y="1398245"/>
                  </a:lnTo>
                  <a:lnTo>
                    <a:pt x="1489000" y="1386497"/>
                  </a:lnTo>
                  <a:lnTo>
                    <a:pt x="1495675" y="1374432"/>
                  </a:lnTo>
                  <a:lnTo>
                    <a:pt x="1501396" y="1362685"/>
                  </a:lnTo>
                  <a:lnTo>
                    <a:pt x="1507118" y="1350620"/>
                  </a:lnTo>
                  <a:lnTo>
                    <a:pt x="1512203" y="1338555"/>
                  </a:lnTo>
                  <a:lnTo>
                    <a:pt x="1516335" y="1326490"/>
                  </a:lnTo>
                  <a:lnTo>
                    <a:pt x="1520468" y="1314107"/>
                  </a:lnTo>
                  <a:lnTo>
                    <a:pt x="1523964" y="1301725"/>
                  </a:lnTo>
                  <a:lnTo>
                    <a:pt x="1526507" y="1289025"/>
                  </a:lnTo>
                  <a:lnTo>
                    <a:pt x="1528732" y="1276642"/>
                  </a:lnTo>
                  <a:lnTo>
                    <a:pt x="1530957" y="1263942"/>
                  </a:lnTo>
                  <a:lnTo>
                    <a:pt x="1532228" y="1251242"/>
                  </a:lnTo>
                  <a:lnTo>
                    <a:pt x="1532864" y="1238542"/>
                  </a:lnTo>
                  <a:lnTo>
                    <a:pt x="1533182" y="1225207"/>
                  </a:lnTo>
                  <a:lnTo>
                    <a:pt x="1533182" y="1212189"/>
                  </a:lnTo>
                  <a:lnTo>
                    <a:pt x="1532546" y="1199172"/>
                  </a:lnTo>
                  <a:lnTo>
                    <a:pt x="1531275" y="1186789"/>
                  </a:lnTo>
                  <a:lnTo>
                    <a:pt x="1530003" y="1174407"/>
                  </a:lnTo>
                  <a:lnTo>
                    <a:pt x="1527778" y="1162342"/>
                  </a:lnTo>
                  <a:lnTo>
                    <a:pt x="1525553" y="1150594"/>
                  </a:lnTo>
                  <a:lnTo>
                    <a:pt x="1522693" y="1138847"/>
                  </a:lnTo>
                  <a:lnTo>
                    <a:pt x="1519514" y="1127734"/>
                  </a:lnTo>
                  <a:lnTo>
                    <a:pt x="1516018" y="1116939"/>
                  </a:lnTo>
                  <a:lnTo>
                    <a:pt x="1511885" y="1106144"/>
                  </a:lnTo>
                  <a:lnTo>
                    <a:pt x="1507435" y="1095349"/>
                  </a:lnTo>
                  <a:lnTo>
                    <a:pt x="1502350" y="1085189"/>
                  </a:lnTo>
                  <a:lnTo>
                    <a:pt x="1496946" y="1075347"/>
                  </a:lnTo>
                  <a:lnTo>
                    <a:pt x="1491225" y="1065822"/>
                  </a:lnTo>
                  <a:lnTo>
                    <a:pt x="1485185" y="1056614"/>
                  </a:lnTo>
                  <a:lnTo>
                    <a:pt x="1478510" y="1047407"/>
                  </a:lnTo>
                  <a:lnTo>
                    <a:pt x="1471517" y="1038517"/>
                  </a:lnTo>
                  <a:lnTo>
                    <a:pt x="1463889" y="1029944"/>
                  </a:lnTo>
                  <a:lnTo>
                    <a:pt x="1456260" y="1021689"/>
                  </a:lnTo>
                  <a:lnTo>
                    <a:pt x="1448314" y="1013752"/>
                  </a:lnTo>
                  <a:lnTo>
                    <a:pt x="1440049" y="1005814"/>
                  </a:lnTo>
                  <a:lnTo>
                    <a:pt x="1431467" y="998512"/>
                  </a:lnTo>
                  <a:lnTo>
                    <a:pt x="1422567" y="991527"/>
                  </a:lnTo>
                  <a:lnTo>
                    <a:pt x="1413349" y="984542"/>
                  </a:lnTo>
                  <a:lnTo>
                    <a:pt x="1403813" y="977557"/>
                  </a:lnTo>
                  <a:lnTo>
                    <a:pt x="1393959" y="971207"/>
                  </a:lnTo>
                  <a:lnTo>
                    <a:pt x="1383788" y="965174"/>
                  </a:lnTo>
                  <a:lnTo>
                    <a:pt x="1373299" y="959142"/>
                  </a:lnTo>
                  <a:lnTo>
                    <a:pt x="1362491" y="953427"/>
                  </a:lnTo>
                  <a:lnTo>
                    <a:pt x="1351048" y="948347"/>
                  </a:lnTo>
                  <a:lnTo>
                    <a:pt x="1339605" y="942949"/>
                  </a:lnTo>
                  <a:lnTo>
                    <a:pt x="1327845" y="937869"/>
                  </a:lnTo>
                  <a:lnTo>
                    <a:pt x="1305912" y="930249"/>
                  </a:lnTo>
                  <a:lnTo>
                    <a:pt x="1280801" y="921677"/>
                  </a:lnTo>
                  <a:lnTo>
                    <a:pt x="1252512" y="912469"/>
                  </a:lnTo>
                  <a:lnTo>
                    <a:pt x="1221362" y="902627"/>
                  </a:lnTo>
                  <a:lnTo>
                    <a:pt x="1186397" y="892784"/>
                  </a:lnTo>
                  <a:lnTo>
                    <a:pt x="1148572" y="882307"/>
                  </a:lnTo>
                  <a:lnTo>
                    <a:pt x="1107568" y="871512"/>
                  </a:lnTo>
                  <a:lnTo>
                    <a:pt x="1063385" y="860399"/>
                  </a:lnTo>
                  <a:lnTo>
                    <a:pt x="1063385" y="511149"/>
                  </a:lnTo>
                  <a:lnTo>
                    <a:pt x="1078960" y="514642"/>
                  </a:lnTo>
                  <a:lnTo>
                    <a:pt x="1093582" y="518769"/>
                  </a:lnTo>
                  <a:lnTo>
                    <a:pt x="1108204" y="523214"/>
                  </a:lnTo>
                  <a:lnTo>
                    <a:pt x="1121554" y="528612"/>
                  </a:lnTo>
                  <a:lnTo>
                    <a:pt x="1128229" y="531469"/>
                  </a:lnTo>
                  <a:lnTo>
                    <a:pt x="1134904" y="534644"/>
                  </a:lnTo>
                  <a:lnTo>
                    <a:pt x="1141261" y="537502"/>
                  </a:lnTo>
                  <a:lnTo>
                    <a:pt x="1146982" y="540677"/>
                  </a:lnTo>
                  <a:lnTo>
                    <a:pt x="1153022" y="544169"/>
                  </a:lnTo>
                  <a:lnTo>
                    <a:pt x="1159061" y="547662"/>
                  </a:lnTo>
                  <a:lnTo>
                    <a:pt x="1164465" y="551154"/>
                  </a:lnTo>
                  <a:lnTo>
                    <a:pt x="1169868" y="555282"/>
                  </a:lnTo>
                  <a:lnTo>
                    <a:pt x="1178768" y="561949"/>
                  </a:lnTo>
                  <a:lnTo>
                    <a:pt x="1187351" y="568934"/>
                  </a:lnTo>
                  <a:lnTo>
                    <a:pt x="1195297" y="576554"/>
                  </a:lnTo>
                  <a:lnTo>
                    <a:pt x="1202926" y="584174"/>
                  </a:lnTo>
                  <a:lnTo>
                    <a:pt x="1209919" y="592429"/>
                  </a:lnTo>
                  <a:lnTo>
                    <a:pt x="1216594" y="601002"/>
                  </a:lnTo>
                  <a:lnTo>
                    <a:pt x="1222633" y="609574"/>
                  </a:lnTo>
                  <a:lnTo>
                    <a:pt x="1228355" y="618782"/>
                  </a:lnTo>
                  <a:lnTo>
                    <a:pt x="1233758" y="627989"/>
                  </a:lnTo>
                  <a:lnTo>
                    <a:pt x="1238844" y="637832"/>
                  </a:lnTo>
                  <a:lnTo>
                    <a:pt x="1242976" y="647674"/>
                  </a:lnTo>
                  <a:lnTo>
                    <a:pt x="1247108" y="658469"/>
                  </a:lnTo>
                  <a:lnTo>
                    <a:pt x="1250287" y="668947"/>
                  </a:lnTo>
                  <a:lnTo>
                    <a:pt x="1253465" y="680059"/>
                  </a:lnTo>
                  <a:lnTo>
                    <a:pt x="1256326" y="691172"/>
                  </a:lnTo>
                  <a:lnTo>
                    <a:pt x="1258233" y="702919"/>
                  </a:lnTo>
                  <a:lnTo>
                    <a:pt x="1482324" y="675297"/>
                  </a:lnTo>
                  <a:lnTo>
                    <a:pt x="1479464" y="660692"/>
                  </a:lnTo>
                  <a:lnTo>
                    <a:pt x="1475967" y="646087"/>
                  </a:lnTo>
                  <a:lnTo>
                    <a:pt x="1472789" y="632434"/>
                  </a:lnTo>
                  <a:lnTo>
                    <a:pt x="1469292" y="618782"/>
                  </a:lnTo>
                  <a:lnTo>
                    <a:pt x="1465160" y="605764"/>
                  </a:lnTo>
                  <a:lnTo>
                    <a:pt x="1461028" y="592747"/>
                  </a:lnTo>
                  <a:lnTo>
                    <a:pt x="1456260" y="580364"/>
                  </a:lnTo>
                  <a:lnTo>
                    <a:pt x="1451810" y="568299"/>
                  </a:lnTo>
                  <a:lnTo>
                    <a:pt x="1446406" y="556552"/>
                  </a:lnTo>
                  <a:lnTo>
                    <a:pt x="1441321" y="545439"/>
                  </a:lnTo>
                  <a:lnTo>
                    <a:pt x="1435599" y="534644"/>
                  </a:lnTo>
                  <a:lnTo>
                    <a:pt x="1429560" y="523532"/>
                  </a:lnTo>
                  <a:lnTo>
                    <a:pt x="1423838" y="513689"/>
                  </a:lnTo>
                  <a:lnTo>
                    <a:pt x="1417163" y="503847"/>
                  </a:lnTo>
                  <a:lnTo>
                    <a:pt x="1410488" y="494322"/>
                  </a:lnTo>
                  <a:lnTo>
                    <a:pt x="1403177" y="485432"/>
                  </a:lnTo>
                  <a:lnTo>
                    <a:pt x="1395867" y="476542"/>
                  </a:lnTo>
                  <a:lnTo>
                    <a:pt x="1388238" y="467969"/>
                  </a:lnTo>
                  <a:lnTo>
                    <a:pt x="1379974" y="459714"/>
                  </a:lnTo>
                  <a:lnTo>
                    <a:pt x="1371074" y="451459"/>
                  </a:lnTo>
                  <a:lnTo>
                    <a:pt x="1361538" y="443522"/>
                  </a:lnTo>
                  <a:lnTo>
                    <a:pt x="1351366" y="435902"/>
                  </a:lnTo>
                  <a:lnTo>
                    <a:pt x="1341195" y="428599"/>
                  </a:lnTo>
                  <a:lnTo>
                    <a:pt x="1330388" y="421614"/>
                  </a:lnTo>
                  <a:lnTo>
                    <a:pt x="1319262" y="414629"/>
                  </a:lnTo>
                  <a:lnTo>
                    <a:pt x="1307184" y="407962"/>
                  </a:lnTo>
                  <a:lnTo>
                    <a:pt x="1294787" y="401294"/>
                  </a:lnTo>
                  <a:lnTo>
                    <a:pt x="1282073" y="395262"/>
                  </a:lnTo>
                  <a:lnTo>
                    <a:pt x="1268723" y="389229"/>
                  </a:lnTo>
                  <a:lnTo>
                    <a:pt x="1254737" y="383197"/>
                  </a:lnTo>
                  <a:lnTo>
                    <a:pt x="1240751" y="378117"/>
                  </a:lnTo>
                  <a:lnTo>
                    <a:pt x="1225812" y="372402"/>
                  </a:lnTo>
                  <a:lnTo>
                    <a:pt x="1207058" y="366369"/>
                  </a:lnTo>
                  <a:lnTo>
                    <a:pt x="1187986" y="360972"/>
                  </a:lnTo>
                  <a:lnTo>
                    <a:pt x="1168279" y="355574"/>
                  </a:lnTo>
                  <a:lnTo>
                    <a:pt x="1147936" y="351129"/>
                  </a:lnTo>
                  <a:lnTo>
                    <a:pt x="1127593" y="346684"/>
                  </a:lnTo>
                  <a:lnTo>
                    <a:pt x="1106614" y="343192"/>
                  </a:lnTo>
                  <a:lnTo>
                    <a:pt x="1085000" y="339699"/>
                  </a:lnTo>
                  <a:lnTo>
                    <a:pt x="1063385" y="337159"/>
                  </a:lnTo>
                  <a:lnTo>
                    <a:pt x="1063385" y="217144"/>
                  </a:lnTo>
                  <a:close/>
                  <a:moveTo>
                    <a:pt x="972000" y="0"/>
                  </a:moveTo>
                  <a:cubicBezTo>
                    <a:pt x="1508821" y="0"/>
                    <a:pt x="1944000" y="435179"/>
                    <a:pt x="1944000" y="972000"/>
                  </a:cubicBezTo>
                  <a:cubicBezTo>
                    <a:pt x="1944000" y="1508821"/>
                    <a:pt x="1508821" y="1944000"/>
                    <a:pt x="972000" y="1944000"/>
                  </a:cubicBezTo>
                  <a:cubicBezTo>
                    <a:pt x="435179" y="1944000"/>
                    <a:pt x="0" y="1508821"/>
                    <a:pt x="0" y="972000"/>
                  </a:cubicBezTo>
                  <a:cubicBezTo>
                    <a:pt x="0" y="435179"/>
                    <a:pt x="435179" y="0"/>
                    <a:pt x="972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5" name="KSO_Shape"/>
            <p:cNvSpPr/>
            <p:nvPr/>
          </p:nvSpPr>
          <p:spPr bwMode="auto">
            <a:xfrm>
              <a:off x="3754199" y="3576675"/>
              <a:ext cx="517292" cy="445733"/>
            </a:xfrm>
            <a:custGeom>
              <a:avLst/>
              <a:gdLst>
                <a:gd name="T0" fmla="*/ 838518 w 3856038"/>
                <a:gd name="T1" fmla="*/ 3035936 h 3319463"/>
                <a:gd name="T2" fmla="*/ 807086 w 3856038"/>
                <a:gd name="T3" fmla="*/ 3078481 h 3319463"/>
                <a:gd name="T4" fmla="*/ 345758 w 3856038"/>
                <a:gd name="T5" fmla="*/ 3083244 h 3319463"/>
                <a:gd name="T6" fmla="*/ 306705 w 3856038"/>
                <a:gd name="T7" fmla="*/ 3047684 h 3319463"/>
                <a:gd name="T8" fmla="*/ 1938189 w 3856038"/>
                <a:gd name="T9" fmla="*/ 1874411 h 3319463"/>
                <a:gd name="T10" fmla="*/ 2032113 w 3856038"/>
                <a:gd name="T11" fmla="*/ 1927728 h 3319463"/>
                <a:gd name="T12" fmla="*/ 2127625 w 3856038"/>
                <a:gd name="T13" fmla="*/ 1936931 h 3319463"/>
                <a:gd name="T14" fmla="*/ 2209174 w 3856038"/>
                <a:gd name="T15" fmla="*/ 1913446 h 3319463"/>
                <a:gd name="T16" fmla="*/ 2208222 w 3856038"/>
                <a:gd name="T17" fmla="*/ 3063251 h 3319463"/>
                <a:gd name="T18" fmla="*/ 2159673 w 3856038"/>
                <a:gd name="T19" fmla="*/ 3086101 h 3319463"/>
                <a:gd name="T20" fmla="*/ 1703060 w 3856038"/>
                <a:gd name="T21" fmla="*/ 3067694 h 3319463"/>
                <a:gd name="T22" fmla="*/ 1684338 w 3856038"/>
                <a:gd name="T23" fmla="*/ 1620838 h 3319463"/>
                <a:gd name="T24" fmla="*/ 1517659 w 3856038"/>
                <a:gd name="T25" fmla="*/ 3063249 h 3319463"/>
                <a:gd name="T26" fmla="*/ 1469110 w 3856038"/>
                <a:gd name="T27" fmla="*/ 3086100 h 3319463"/>
                <a:gd name="T28" fmla="*/ 1012179 w 3856038"/>
                <a:gd name="T29" fmla="*/ 3067693 h 3319463"/>
                <a:gd name="T30" fmla="*/ 993775 w 3856038"/>
                <a:gd name="T31" fmla="*/ 2030516 h 3319463"/>
                <a:gd name="T32" fmla="*/ 2903512 w 3856038"/>
                <a:gd name="T33" fmla="*/ 3058483 h 3319463"/>
                <a:gd name="T34" fmla="*/ 2858002 w 3856038"/>
                <a:gd name="T35" fmla="*/ 3085784 h 3319463"/>
                <a:gd name="T36" fmla="*/ 2397814 w 3856038"/>
                <a:gd name="T37" fmla="*/ 3071816 h 3319463"/>
                <a:gd name="T38" fmla="*/ 2374900 w 3856038"/>
                <a:gd name="T39" fmla="*/ 3023247 h 3319463"/>
                <a:gd name="T40" fmla="*/ 3393565 w 3856038"/>
                <a:gd name="T41" fmla="*/ 829618 h 3319463"/>
                <a:gd name="T42" fmla="*/ 3441797 w 3856038"/>
                <a:gd name="T43" fmla="*/ 916284 h 3319463"/>
                <a:gd name="T44" fmla="*/ 3518904 w 3856038"/>
                <a:gd name="T45" fmla="*/ 976601 h 3319463"/>
                <a:gd name="T46" fmla="*/ 3605213 w 3856038"/>
                <a:gd name="T47" fmla="*/ 3023244 h 3319463"/>
                <a:gd name="T48" fmla="*/ 3582367 w 3856038"/>
                <a:gd name="T49" fmla="*/ 3071815 h 3319463"/>
                <a:gd name="T50" fmla="*/ 3123532 w 3856038"/>
                <a:gd name="T51" fmla="*/ 3085783 h 3319463"/>
                <a:gd name="T52" fmla="*/ 3077839 w 3856038"/>
                <a:gd name="T53" fmla="*/ 3058481 h 3319463"/>
                <a:gd name="T54" fmla="*/ 3032368 w 3856038"/>
                <a:gd name="T55" fmla="*/ 0 h 3319463"/>
                <a:gd name="T56" fmla="*/ 3669057 w 3856038"/>
                <a:gd name="T57" fmla="*/ 6984 h 3319463"/>
                <a:gd name="T58" fmla="*/ 3714445 w 3856038"/>
                <a:gd name="T59" fmla="*/ 35552 h 3319463"/>
                <a:gd name="T60" fmla="*/ 3742692 w 3856038"/>
                <a:gd name="T61" fmla="*/ 80308 h 3319463"/>
                <a:gd name="T62" fmla="*/ 3749358 w 3856038"/>
                <a:gd name="T63" fmla="*/ 717377 h 3319463"/>
                <a:gd name="T64" fmla="*/ 3735075 w 3856038"/>
                <a:gd name="T65" fmla="*/ 769117 h 3319463"/>
                <a:gd name="T66" fmla="*/ 3700797 w 3856038"/>
                <a:gd name="T67" fmla="*/ 808795 h 3319463"/>
                <a:gd name="T68" fmla="*/ 3652870 w 3856038"/>
                <a:gd name="T69" fmla="*/ 830698 h 3319463"/>
                <a:gd name="T70" fmla="*/ 3597644 w 3856038"/>
                <a:gd name="T71" fmla="*/ 829110 h 3319463"/>
                <a:gd name="T72" fmla="*/ 3550670 w 3856038"/>
                <a:gd name="T73" fmla="*/ 804986 h 3319463"/>
                <a:gd name="T74" fmla="*/ 3518296 w 3856038"/>
                <a:gd name="T75" fmla="*/ 764039 h 3319463"/>
                <a:gd name="T76" fmla="*/ 3506552 w 3856038"/>
                <a:gd name="T77" fmla="*/ 711346 h 3319463"/>
                <a:gd name="T78" fmla="*/ 2155095 w 3856038"/>
                <a:gd name="T79" fmla="*/ 1756621 h 3319463"/>
                <a:gd name="T80" fmla="*/ 2103678 w 3856038"/>
                <a:gd name="T81" fmla="*/ 1768049 h 3319463"/>
                <a:gd name="T82" fmla="*/ 2052577 w 3856038"/>
                <a:gd name="T83" fmla="*/ 1756621 h 3319463"/>
                <a:gd name="T84" fmla="*/ 207257 w 3856038"/>
                <a:gd name="T85" fmla="*/ 2594619 h 3319463"/>
                <a:gd name="T86" fmla="*/ 161553 w 3856038"/>
                <a:gd name="T87" fmla="*/ 2623505 h 3319463"/>
                <a:gd name="T88" fmla="*/ 109818 w 3856038"/>
                <a:gd name="T89" fmla="*/ 2629853 h 3319463"/>
                <a:gd name="T90" fmla="*/ 59670 w 3856038"/>
                <a:gd name="T91" fmla="*/ 2613665 h 3319463"/>
                <a:gd name="T92" fmla="*/ 19996 w 3856038"/>
                <a:gd name="T93" fmla="*/ 2575574 h 3319463"/>
                <a:gd name="T94" fmla="*/ 952 w 3856038"/>
                <a:gd name="T95" fmla="*/ 2526056 h 3319463"/>
                <a:gd name="T96" fmla="*/ 5078 w 3856038"/>
                <a:gd name="T97" fmla="*/ 2473998 h 3319463"/>
                <a:gd name="T98" fmla="*/ 31105 w 3856038"/>
                <a:gd name="T99" fmla="*/ 2427337 h 3319463"/>
                <a:gd name="T100" fmla="*/ 1492697 w 3856038"/>
                <a:gd name="T101" fmla="*/ 975760 h 3319463"/>
                <a:gd name="T102" fmla="*/ 1543797 w 3856038"/>
                <a:gd name="T103" fmla="*/ 964333 h 3319463"/>
                <a:gd name="T104" fmla="*/ 1595215 w 3856038"/>
                <a:gd name="T105" fmla="*/ 975760 h 3319463"/>
                <a:gd name="T106" fmla="*/ 3334526 w 3856038"/>
                <a:gd name="T107" fmla="*/ 243464 h 3319463"/>
                <a:gd name="T108" fmla="*/ 2991107 w 3856038"/>
                <a:gd name="T109" fmla="*/ 233624 h 3319463"/>
                <a:gd name="T110" fmla="*/ 2948576 w 3856038"/>
                <a:gd name="T111" fmla="*/ 203151 h 3319463"/>
                <a:gd name="T112" fmla="*/ 2922550 w 3856038"/>
                <a:gd name="T113" fmla="*/ 157760 h 3319463"/>
                <a:gd name="T114" fmla="*/ 2918424 w 3856038"/>
                <a:gd name="T115" fmla="*/ 102845 h 3319463"/>
                <a:gd name="T116" fmla="*/ 2937468 w 3856038"/>
                <a:gd name="T117" fmla="*/ 53645 h 3319463"/>
                <a:gd name="T118" fmla="*/ 2975555 w 3856038"/>
                <a:gd name="T119" fmla="*/ 17459 h 3319463"/>
                <a:gd name="T120" fmla="*/ 3026338 w 3856038"/>
                <a:gd name="T121" fmla="*/ 318 h 3319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56038" h="3319463">
                  <a:moveTo>
                    <a:pt x="50800" y="3187700"/>
                  </a:moveTo>
                  <a:lnTo>
                    <a:pt x="3856038" y="3187700"/>
                  </a:lnTo>
                  <a:lnTo>
                    <a:pt x="3856038" y="3319463"/>
                  </a:lnTo>
                  <a:lnTo>
                    <a:pt x="50800" y="3319463"/>
                  </a:lnTo>
                  <a:lnTo>
                    <a:pt x="50800" y="3187700"/>
                  </a:lnTo>
                  <a:close/>
                  <a:moveTo>
                    <a:pt x="839788" y="2182813"/>
                  </a:moveTo>
                  <a:lnTo>
                    <a:pt x="839788" y="3023236"/>
                  </a:lnTo>
                  <a:lnTo>
                    <a:pt x="839471" y="3029586"/>
                  </a:lnTo>
                  <a:lnTo>
                    <a:pt x="838518" y="3035936"/>
                  </a:lnTo>
                  <a:lnTo>
                    <a:pt x="837248" y="3041969"/>
                  </a:lnTo>
                  <a:lnTo>
                    <a:pt x="834708" y="3047684"/>
                  </a:lnTo>
                  <a:lnTo>
                    <a:pt x="832486" y="3053399"/>
                  </a:lnTo>
                  <a:lnTo>
                    <a:pt x="829311" y="3058479"/>
                  </a:lnTo>
                  <a:lnTo>
                    <a:pt x="825501" y="3063241"/>
                  </a:lnTo>
                  <a:lnTo>
                    <a:pt x="821373" y="3067686"/>
                  </a:lnTo>
                  <a:lnTo>
                    <a:pt x="816928" y="3071814"/>
                  </a:lnTo>
                  <a:lnTo>
                    <a:pt x="812166" y="3075306"/>
                  </a:lnTo>
                  <a:lnTo>
                    <a:pt x="807086" y="3078481"/>
                  </a:lnTo>
                  <a:lnTo>
                    <a:pt x="801688" y="3081339"/>
                  </a:lnTo>
                  <a:lnTo>
                    <a:pt x="795656" y="3083244"/>
                  </a:lnTo>
                  <a:lnTo>
                    <a:pt x="789623" y="3084831"/>
                  </a:lnTo>
                  <a:lnTo>
                    <a:pt x="783591" y="3085784"/>
                  </a:lnTo>
                  <a:lnTo>
                    <a:pt x="777241" y="3086101"/>
                  </a:lnTo>
                  <a:lnTo>
                    <a:pt x="364173" y="3086101"/>
                  </a:lnTo>
                  <a:lnTo>
                    <a:pt x="357823" y="3085784"/>
                  </a:lnTo>
                  <a:lnTo>
                    <a:pt x="351473" y="3084831"/>
                  </a:lnTo>
                  <a:lnTo>
                    <a:pt x="345758" y="3083244"/>
                  </a:lnTo>
                  <a:lnTo>
                    <a:pt x="339725" y="3081339"/>
                  </a:lnTo>
                  <a:lnTo>
                    <a:pt x="334328" y="3078481"/>
                  </a:lnTo>
                  <a:lnTo>
                    <a:pt x="329248" y="3075306"/>
                  </a:lnTo>
                  <a:lnTo>
                    <a:pt x="324485" y="3071814"/>
                  </a:lnTo>
                  <a:lnTo>
                    <a:pt x="320040" y="3067686"/>
                  </a:lnTo>
                  <a:lnTo>
                    <a:pt x="315595" y="3063241"/>
                  </a:lnTo>
                  <a:lnTo>
                    <a:pt x="312103" y="3058479"/>
                  </a:lnTo>
                  <a:lnTo>
                    <a:pt x="308928" y="3053399"/>
                  </a:lnTo>
                  <a:lnTo>
                    <a:pt x="306705" y="3047684"/>
                  </a:lnTo>
                  <a:lnTo>
                    <a:pt x="304165" y="3041969"/>
                  </a:lnTo>
                  <a:lnTo>
                    <a:pt x="302578" y="3035936"/>
                  </a:lnTo>
                  <a:lnTo>
                    <a:pt x="301943" y="3029586"/>
                  </a:lnTo>
                  <a:lnTo>
                    <a:pt x="301625" y="3023236"/>
                  </a:lnTo>
                  <a:lnTo>
                    <a:pt x="301625" y="2721293"/>
                  </a:lnTo>
                  <a:lnTo>
                    <a:pt x="839788" y="2182813"/>
                  </a:lnTo>
                  <a:close/>
                  <a:moveTo>
                    <a:pt x="1684338" y="1620838"/>
                  </a:moveTo>
                  <a:lnTo>
                    <a:pt x="1929304" y="1865842"/>
                  </a:lnTo>
                  <a:lnTo>
                    <a:pt x="1938189" y="1874411"/>
                  </a:lnTo>
                  <a:lnTo>
                    <a:pt x="1947708" y="1882345"/>
                  </a:lnTo>
                  <a:lnTo>
                    <a:pt x="1957227" y="1889644"/>
                  </a:lnTo>
                  <a:lnTo>
                    <a:pt x="1967064" y="1896944"/>
                  </a:lnTo>
                  <a:lnTo>
                    <a:pt x="1977218" y="1903291"/>
                  </a:lnTo>
                  <a:lnTo>
                    <a:pt x="1987690" y="1909003"/>
                  </a:lnTo>
                  <a:lnTo>
                    <a:pt x="1998478" y="1914716"/>
                  </a:lnTo>
                  <a:lnTo>
                    <a:pt x="2009267" y="1919476"/>
                  </a:lnTo>
                  <a:lnTo>
                    <a:pt x="2020690" y="1923602"/>
                  </a:lnTo>
                  <a:lnTo>
                    <a:pt x="2032113" y="1927728"/>
                  </a:lnTo>
                  <a:lnTo>
                    <a:pt x="2043537" y="1930901"/>
                  </a:lnTo>
                  <a:lnTo>
                    <a:pt x="2055277" y="1933440"/>
                  </a:lnTo>
                  <a:lnTo>
                    <a:pt x="2067335" y="1935344"/>
                  </a:lnTo>
                  <a:lnTo>
                    <a:pt x="2079393" y="1936931"/>
                  </a:lnTo>
                  <a:lnTo>
                    <a:pt x="2091768" y="1937883"/>
                  </a:lnTo>
                  <a:lnTo>
                    <a:pt x="2103826" y="1938201"/>
                  </a:lnTo>
                  <a:lnTo>
                    <a:pt x="2111759" y="1937883"/>
                  </a:lnTo>
                  <a:lnTo>
                    <a:pt x="2119692" y="1937566"/>
                  </a:lnTo>
                  <a:lnTo>
                    <a:pt x="2127625" y="1936931"/>
                  </a:lnTo>
                  <a:lnTo>
                    <a:pt x="2135240" y="1935979"/>
                  </a:lnTo>
                  <a:lnTo>
                    <a:pt x="2142856" y="1934710"/>
                  </a:lnTo>
                  <a:lnTo>
                    <a:pt x="2150788" y="1933440"/>
                  </a:lnTo>
                  <a:lnTo>
                    <a:pt x="2158404" y="1931536"/>
                  </a:lnTo>
                  <a:lnTo>
                    <a:pt x="2165702" y="1929949"/>
                  </a:lnTo>
                  <a:lnTo>
                    <a:pt x="2173318" y="1927728"/>
                  </a:lnTo>
                  <a:lnTo>
                    <a:pt x="2180299" y="1925189"/>
                  </a:lnTo>
                  <a:lnTo>
                    <a:pt x="2194895" y="1919794"/>
                  </a:lnTo>
                  <a:lnTo>
                    <a:pt x="2209174" y="1913446"/>
                  </a:lnTo>
                  <a:lnTo>
                    <a:pt x="2222501" y="1906782"/>
                  </a:lnTo>
                  <a:lnTo>
                    <a:pt x="2222501" y="3023263"/>
                  </a:lnTo>
                  <a:lnTo>
                    <a:pt x="2222501" y="3029611"/>
                  </a:lnTo>
                  <a:lnTo>
                    <a:pt x="2221232" y="3035958"/>
                  </a:lnTo>
                  <a:lnTo>
                    <a:pt x="2219645" y="3041988"/>
                  </a:lnTo>
                  <a:lnTo>
                    <a:pt x="2217742" y="3047700"/>
                  </a:lnTo>
                  <a:lnTo>
                    <a:pt x="2214886" y="3053413"/>
                  </a:lnTo>
                  <a:lnTo>
                    <a:pt x="2211713" y="3058491"/>
                  </a:lnTo>
                  <a:lnTo>
                    <a:pt x="2208222" y="3063251"/>
                  </a:lnTo>
                  <a:lnTo>
                    <a:pt x="2204414" y="3067694"/>
                  </a:lnTo>
                  <a:lnTo>
                    <a:pt x="2199655" y="3071820"/>
                  </a:lnTo>
                  <a:lnTo>
                    <a:pt x="2194895" y="3075311"/>
                  </a:lnTo>
                  <a:lnTo>
                    <a:pt x="2189818" y="3078484"/>
                  </a:lnTo>
                  <a:lnTo>
                    <a:pt x="2184424" y="3081341"/>
                  </a:lnTo>
                  <a:lnTo>
                    <a:pt x="2178712" y="3083245"/>
                  </a:lnTo>
                  <a:lnTo>
                    <a:pt x="2172366" y="3084832"/>
                  </a:lnTo>
                  <a:lnTo>
                    <a:pt x="2166654" y="3085784"/>
                  </a:lnTo>
                  <a:lnTo>
                    <a:pt x="2159673" y="3086101"/>
                  </a:lnTo>
                  <a:lnTo>
                    <a:pt x="1747166" y="3086101"/>
                  </a:lnTo>
                  <a:lnTo>
                    <a:pt x="1740820" y="3085784"/>
                  </a:lnTo>
                  <a:lnTo>
                    <a:pt x="1734474" y="3084832"/>
                  </a:lnTo>
                  <a:lnTo>
                    <a:pt x="1728445" y="3083245"/>
                  </a:lnTo>
                  <a:lnTo>
                    <a:pt x="1723050" y="3081341"/>
                  </a:lnTo>
                  <a:lnTo>
                    <a:pt x="1717656" y="3078484"/>
                  </a:lnTo>
                  <a:lnTo>
                    <a:pt x="1712579" y="3075311"/>
                  </a:lnTo>
                  <a:lnTo>
                    <a:pt x="1707185" y="3071820"/>
                  </a:lnTo>
                  <a:lnTo>
                    <a:pt x="1703060" y="3067694"/>
                  </a:lnTo>
                  <a:lnTo>
                    <a:pt x="1698935" y="3063251"/>
                  </a:lnTo>
                  <a:lnTo>
                    <a:pt x="1695444" y="3058491"/>
                  </a:lnTo>
                  <a:lnTo>
                    <a:pt x="1692271" y="3053413"/>
                  </a:lnTo>
                  <a:lnTo>
                    <a:pt x="1689415" y="3047700"/>
                  </a:lnTo>
                  <a:lnTo>
                    <a:pt x="1687511" y="3041988"/>
                  </a:lnTo>
                  <a:lnTo>
                    <a:pt x="1685925" y="3035958"/>
                  </a:lnTo>
                  <a:lnTo>
                    <a:pt x="1684973" y="3029611"/>
                  </a:lnTo>
                  <a:lnTo>
                    <a:pt x="1684338" y="3023263"/>
                  </a:lnTo>
                  <a:lnTo>
                    <a:pt x="1684338" y="1620838"/>
                  </a:lnTo>
                  <a:close/>
                  <a:moveTo>
                    <a:pt x="1531938" y="1492251"/>
                  </a:moveTo>
                  <a:lnTo>
                    <a:pt x="1531938" y="3023260"/>
                  </a:lnTo>
                  <a:lnTo>
                    <a:pt x="1531304" y="3029608"/>
                  </a:lnTo>
                  <a:lnTo>
                    <a:pt x="1530669" y="3035955"/>
                  </a:lnTo>
                  <a:lnTo>
                    <a:pt x="1529082" y="3041985"/>
                  </a:lnTo>
                  <a:lnTo>
                    <a:pt x="1527178" y="3047698"/>
                  </a:lnTo>
                  <a:lnTo>
                    <a:pt x="1524323" y="3053411"/>
                  </a:lnTo>
                  <a:lnTo>
                    <a:pt x="1521150" y="3058489"/>
                  </a:lnTo>
                  <a:lnTo>
                    <a:pt x="1517659" y="3063249"/>
                  </a:lnTo>
                  <a:lnTo>
                    <a:pt x="1513217" y="3067693"/>
                  </a:lnTo>
                  <a:lnTo>
                    <a:pt x="1509092" y="3071818"/>
                  </a:lnTo>
                  <a:lnTo>
                    <a:pt x="1504332" y="3075309"/>
                  </a:lnTo>
                  <a:lnTo>
                    <a:pt x="1498938" y="3078483"/>
                  </a:lnTo>
                  <a:lnTo>
                    <a:pt x="1493543" y="3081340"/>
                  </a:lnTo>
                  <a:lnTo>
                    <a:pt x="1487514" y="3083244"/>
                  </a:lnTo>
                  <a:lnTo>
                    <a:pt x="1481803" y="3084831"/>
                  </a:lnTo>
                  <a:lnTo>
                    <a:pt x="1475456" y="3085783"/>
                  </a:lnTo>
                  <a:lnTo>
                    <a:pt x="1469110" y="3086100"/>
                  </a:lnTo>
                  <a:lnTo>
                    <a:pt x="1056286" y="3086100"/>
                  </a:lnTo>
                  <a:lnTo>
                    <a:pt x="1050257" y="3085783"/>
                  </a:lnTo>
                  <a:lnTo>
                    <a:pt x="1043911" y="3084831"/>
                  </a:lnTo>
                  <a:lnTo>
                    <a:pt x="1037882" y="3083244"/>
                  </a:lnTo>
                  <a:lnTo>
                    <a:pt x="1031853" y="3081340"/>
                  </a:lnTo>
                  <a:lnTo>
                    <a:pt x="1026776" y="3078483"/>
                  </a:lnTo>
                  <a:lnTo>
                    <a:pt x="1021381" y="3075309"/>
                  </a:lnTo>
                  <a:lnTo>
                    <a:pt x="1016622" y="3071818"/>
                  </a:lnTo>
                  <a:lnTo>
                    <a:pt x="1012179" y="3067693"/>
                  </a:lnTo>
                  <a:lnTo>
                    <a:pt x="1008372" y="3063249"/>
                  </a:lnTo>
                  <a:lnTo>
                    <a:pt x="1004246" y="3058489"/>
                  </a:lnTo>
                  <a:lnTo>
                    <a:pt x="1001391" y="3053411"/>
                  </a:lnTo>
                  <a:lnTo>
                    <a:pt x="998852" y="3047698"/>
                  </a:lnTo>
                  <a:lnTo>
                    <a:pt x="996631" y="3041985"/>
                  </a:lnTo>
                  <a:lnTo>
                    <a:pt x="995044" y="3035955"/>
                  </a:lnTo>
                  <a:lnTo>
                    <a:pt x="994092" y="3029608"/>
                  </a:lnTo>
                  <a:lnTo>
                    <a:pt x="993775" y="3023260"/>
                  </a:lnTo>
                  <a:lnTo>
                    <a:pt x="993775" y="2030516"/>
                  </a:lnTo>
                  <a:lnTo>
                    <a:pt x="1531938" y="1492251"/>
                  </a:lnTo>
                  <a:close/>
                  <a:moveTo>
                    <a:pt x="2914650" y="1230313"/>
                  </a:moveTo>
                  <a:lnTo>
                    <a:pt x="2914650" y="3023247"/>
                  </a:lnTo>
                  <a:lnTo>
                    <a:pt x="2914014" y="3029596"/>
                  </a:lnTo>
                  <a:lnTo>
                    <a:pt x="2913059" y="3035945"/>
                  </a:lnTo>
                  <a:lnTo>
                    <a:pt x="2911468" y="3041976"/>
                  </a:lnTo>
                  <a:lnTo>
                    <a:pt x="2909240" y="3047690"/>
                  </a:lnTo>
                  <a:lnTo>
                    <a:pt x="2906694" y="3053404"/>
                  </a:lnTo>
                  <a:lnTo>
                    <a:pt x="2903512" y="3058483"/>
                  </a:lnTo>
                  <a:lnTo>
                    <a:pt x="2900011" y="3063245"/>
                  </a:lnTo>
                  <a:lnTo>
                    <a:pt x="2895874" y="3067689"/>
                  </a:lnTo>
                  <a:lnTo>
                    <a:pt x="2891736" y="3071816"/>
                  </a:lnTo>
                  <a:lnTo>
                    <a:pt x="2886326" y="3075308"/>
                  </a:lnTo>
                  <a:lnTo>
                    <a:pt x="2881234" y="3078482"/>
                  </a:lnTo>
                  <a:lnTo>
                    <a:pt x="2875824" y="3081340"/>
                  </a:lnTo>
                  <a:lnTo>
                    <a:pt x="2870414" y="3083244"/>
                  </a:lnTo>
                  <a:lnTo>
                    <a:pt x="2864367" y="3084831"/>
                  </a:lnTo>
                  <a:lnTo>
                    <a:pt x="2858002" y="3085784"/>
                  </a:lnTo>
                  <a:lnTo>
                    <a:pt x="2851637" y="3086101"/>
                  </a:lnTo>
                  <a:lnTo>
                    <a:pt x="2437914" y="3086101"/>
                  </a:lnTo>
                  <a:lnTo>
                    <a:pt x="2430912" y="3085784"/>
                  </a:lnTo>
                  <a:lnTo>
                    <a:pt x="2425184" y="3084831"/>
                  </a:lnTo>
                  <a:lnTo>
                    <a:pt x="2418819" y="3083244"/>
                  </a:lnTo>
                  <a:lnTo>
                    <a:pt x="2413090" y="3081340"/>
                  </a:lnTo>
                  <a:lnTo>
                    <a:pt x="2407680" y="3078482"/>
                  </a:lnTo>
                  <a:lnTo>
                    <a:pt x="2402588" y="3075308"/>
                  </a:lnTo>
                  <a:lnTo>
                    <a:pt x="2397814" y="3071816"/>
                  </a:lnTo>
                  <a:lnTo>
                    <a:pt x="2393040" y="3067689"/>
                  </a:lnTo>
                  <a:lnTo>
                    <a:pt x="2389221" y="3063245"/>
                  </a:lnTo>
                  <a:lnTo>
                    <a:pt x="2385721" y="3058483"/>
                  </a:lnTo>
                  <a:lnTo>
                    <a:pt x="2382538" y="3053404"/>
                  </a:lnTo>
                  <a:lnTo>
                    <a:pt x="2379674" y="3047690"/>
                  </a:lnTo>
                  <a:lnTo>
                    <a:pt x="2377764" y="3041976"/>
                  </a:lnTo>
                  <a:lnTo>
                    <a:pt x="2376173" y="3035945"/>
                  </a:lnTo>
                  <a:lnTo>
                    <a:pt x="2374900" y="3029596"/>
                  </a:lnTo>
                  <a:lnTo>
                    <a:pt x="2374900" y="3023247"/>
                  </a:lnTo>
                  <a:lnTo>
                    <a:pt x="2374900" y="1768701"/>
                  </a:lnTo>
                  <a:lnTo>
                    <a:pt x="2914650" y="1230313"/>
                  </a:lnTo>
                  <a:close/>
                  <a:moveTo>
                    <a:pt x="3382142" y="762000"/>
                  </a:moveTo>
                  <a:lnTo>
                    <a:pt x="3382777" y="774063"/>
                  </a:lnTo>
                  <a:lnTo>
                    <a:pt x="3384046" y="785492"/>
                  </a:lnTo>
                  <a:lnTo>
                    <a:pt x="3385633" y="796920"/>
                  </a:lnTo>
                  <a:lnTo>
                    <a:pt x="3387536" y="808031"/>
                  </a:lnTo>
                  <a:lnTo>
                    <a:pt x="3390392" y="818825"/>
                  </a:lnTo>
                  <a:lnTo>
                    <a:pt x="3393565" y="829618"/>
                  </a:lnTo>
                  <a:lnTo>
                    <a:pt x="3397056" y="840094"/>
                  </a:lnTo>
                  <a:lnTo>
                    <a:pt x="3401181" y="850888"/>
                  </a:lnTo>
                  <a:lnTo>
                    <a:pt x="3405623" y="860729"/>
                  </a:lnTo>
                  <a:lnTo>
                    <a:pt x="3410383" y="870570"/>
                  </a:lnTo>
                  <a:lnTo>
                    <a:pt x="3416095" y="880411"/>
                  </a:lnTo>
                  <a:lnTo>
                    <a:pt x="3421806" y="889935"/>
                  </a:lnTo>
                  <a:lnTo>
                    <a:pt x="3427835" y="899141"/>
                  </a:lnTo>
                  <a:lnTo>
                    <a:pt x="3434499" y="907713"/>
                  </a:lnTo>
                  <a:lnTo>
                    <a:pt x="3441797" y="916284"/>
                  </a:lnTo>
                  <a:lnTo>
                    <a:pt x="3448778" y="924220"/>
                  </a:lnTo>
                  <a:lnTo>
                    <a:pt x="3456711" y="932157"/>
                  </a:lnTo>
                  <a:lnTo>
                    <a:pt x="3464644" y="939776"/>
                  </a:lnTo>
                  <a:lnTo>
                    <a:pt x="3472894" y="946760"/>
                  </a:lnTo>
                  <a:lnTo>
                    <a:pt x="3481461" y="953426"/>
                  </a:lnTo>
                  <a:lnTo>
                    <a:pt x="3490663" y="960093"/>
                  </a:lnTo>
                  <a:lnTo>
                    <a:pt x="3499548" y="966125"/>
                  </a:lnTo>
                  <a:lnTo>
                    <a:pt x="3509067" y="971521"/>
                  </a:lnTo>
                  <a:lnTo>
                    <a:pt x="3518904" y="976601"/>
                  </a:lnTo>
                  <a:lnTo>
                    <a:pt x="3529058" y="981363"/>
                  </a:lnTo>
                  <a:lnTo>
                    <a:pt x="3539529" y="985807"/>
                  </a:lnTo>
                  <a:lnTo>
                    <a:pt x="3549683" y="989616"/>
                  </a:lnTo>
                  <a:lnTo>
                    <a:pt x="3560155" y="992791"/>
                  </a:lnTo>
                  <a:lnTo>
                    <a:pt x="3571261" y="995966"/>
                  </a:lnTo>
                  <a:lnTo>
                    <a:pt x="3582367" y="998505"/>
                  </a:lnTo>
                  <a:lnTo>
                    <a:pt x="3593790" y="1000093"/>
                  </a:lnTo>
                  <a:lnTo>
                    <a:pt x="3605213" y="1001680"/>
                  </a:lnTo>
                  <a:lnTo>
                    <a:pt x="3605213" y="3023244"/>
                  </a:lnTo>
                  <a:lnTo>
                    <a:pt x="3604896" y="3029593"/>
                  </a:lnTo>
                  <a:lnTo>
                    <a:pt x="3603944" y="3035942"/>
                  </a:lnTo>
                  <a:lnTo>
                    <a:pt x="3602357" y="3041974"/>
                  </a:lnTo>
                  <a:lnTo>
                    <a:pt x="3600136" y="3047688"/>
                  </a:lnTo>
                  <a:lnTo>
                    <a:pt x="3597598" y="3053402"/>
                  </a:lnTo>
                  <a:lnTo>
                    <a:pt x="3594425" y="3058481"/>
                  </a:lnTo>
                  <a:lnTo>
                    <a:pt x="3590617" y="3063243"/>
                  </a:lnTo>
                  <a:lnTo>
                    <a:pt x="3586809" y="3067688"/>
                  </a:lnTo>
                  <a:lnTo>
                    <a:pt x="3582367" y="3071815"/>
                  </a:lnTo>
                  <a:lnTo>
                    <a:pt x="3577607" y="3075307"/>
                  </a:lnTo>
                  <a:lnTo>
                    <a:pt x="3572213" y="3078481"/>
                  </a:lnTo>
                  <a:lnTo>
                    <a:pt x="3567136" y="3081338"/>
                  </a:lnTo>
                  <a:lnTo>
                    <a:pt x="3561107" y="3083243"/>
                  </a:lnTo>
                  <a:lnTo>
                    <a:pt x="3555078" y="3084830"/>
                  </a:lnTo>
                  <a:lnTo>
                    <a:pt x="3548732" y="3085783"/>
                  </a:lnTo>
                  <a:lnTo>
                    <a:pt x="3542703" y="3086100"/>
                  </a:lnTo>
                  <a:lnTo>
                    <a:pt x="3129878" y="3086100"/>
                  </a:lnTo>
                  <a:lnTo>
                    <a:pt x="3123532" y="3085783"/>
                  </a:lnTo>
                  <a:lnTo>
                    <a:pt x="3117186" y="3084830"/>
                  </a:lnTo>
                  <a:lnTo>
                    <a:pt x="3111474" y="3083243"/>
                  </a:lnTo>
                  <a:lnTo>
                    <a:pt x="3105445" y="3081338"/>
                  </a:lnTo>
                  <a:lnTo>
                    <a:pt x="3099733" y="3078481"/>
                  </a:lnTo>
                  <a:lnTo>
                    <a:pt x="3094656" y="3075307"/>
                  </a:lnTo>
                  <a:lnTo>
                    <a:pt x="3089897" y="3071815"/>
                  </a:lnTo>
                  <a:lnTo>
                    <a:pt x="3085454" y="3067688"/>
                  </a:lnTo>
                  <a:lnTo>
                    <a:pt x="3081329" y="3063243"/>
                  </a:lnTo>
                  <a:lnTo>
                    <a:pt x="3077839" y="3058481"/>
                  </a:lnTo>
                  <a:lnTo>
                    <a:pt x="3074666" y="3053402"/>
                  </a:lnTo>
                  <a:lnTo>
                    <a:pt x="3071810" y="3047688"/>
                  </a:lnTo>
                  <a:lnTo>
                    <a:pt x="3069906" y="3041974"/>
                  </a:lnTo>
                  <a:lnTo>
                    <a:pt x="3068320" y="3035942"/>
                  </a:lnTo>
                  <a:lnTo>
                    <a:pt x="3067685" y="3029593"/>
                  </a:lnTo>
                  <a:lnTo>
                    <a:pt x="3067050" y="3023244"/>
                  </a:lnTo>
                  <a:lnTo>
                    <a:pt x="3067050" y="1077552"/>
                  </a:lnTo>
                  <a:lnTo>
                    <a:pt x="3382142" y="762000"/>
                  </a:lnTo>
                  <a:close/>
                  <a:moveTo>
                    <a:pt x="3032368" y="0"/>
                  </a:moveTo>
                  <a:lnTo>
                    <a:pt x="3038399" y="0"/>
                  </a:lnTo>
                  <a:lnTo>
                    <a:pt x="3628114" y="0"/>
                  </a:lnTo>
                  <a:lnTo>
                    <a:pt x="3634144" y="0"/>
                  </a:lnTo>
                  <a:lnTo>
                    <a:pt x="3640175" y="318"/>
                  </a:lnTo>
                  <a:lnTo>
                    <a:pt x="3646205" y="1270"/>
                  </a:lnTo>
                  <a:lnTo>
                    <a:pt x="3651918" y="2222"/>
                  </a:lnTo>
                  <a:lnTo>
                    <a:pt x="3657631" y="3492"/>
                  </a:lnTo>
                  <a:lnTo>
                    <a:pt x="3663344" y="5079"/>
                  </a:lnTo>
                  <a:lnTo>
                    <a:pt x="3669057" y="6984"/>
                  </a:lnTo>
                  <a:lnTo>
                    <a:pt x="3674453" y="9206"/>
                  </a:lnTo>
                  <a:lnTo>
                    <a:pt x="3680166" y="11428"/>
                  </a:lnTo>
                  <a:lnTo>
                    <a:pt x="3685562" y="14284"/>
                  </a:lnTo>
                  <a:lnTo>
                    <a:pt x="3690640" y="17459"/>
                  </a:lnTo>
                  <a:lnTo>
                    <a:pt x="3695718" y="20633"/>
                  </a:lnTo>
                  <a:lnTo>
                    <a:pt x="3700479" y="23807"/>
                  </a:lnTo>
                  <a:lnTo>
                    <a:pt x="3705240" y="27616"/>
                  </a:lnTo>
                  <a:lnTo>
                    <a:pt x="3710001" y="31425"/>
                  </a:lnTo>
                  <a:lnTo>
                    <a:pt x="3714445" y="35552"/>
                  </a:lnTo>
                  <a:lnTo>
                    <a:pt x="3718253" y="39678"/>
                  </a:lnTo>
                  <a:lnTo>
                    <a:pt x="3722062" y="44440"/>
                  </a:lnTo>
                  <a:lnTo>
                    <a:pt x="3725871" y="49201"/>
                  </a:lnTo>
                  <a:lnTo>
                    <a:pt x="3729362" y="53962"/>
                  </a:lnTo>
                  <a:lnTo>
                    <a:pt x="3732536" y="59041"/>
                  </a:lnTo>
                  <a:lnTo>
                    <a:pt x="3735075" y="64437"/>
                  </a:lnTo>
                  <a:lnTo>
                    <a:pt x="3737932" y="69516"/>
                  </a:lnTo>
                  <a:lnTo>
                    <a:pt x="3740471" y="74912"/>
                  </a:lnTo>
                  <a:lnTo>
                    <a:pt x="3742692" y="80308"/>
                  </a:lnTo>
                  <a:lnTo>
                    <a:pt x="3744279" y="86339"/>
                  </a:lnTo>
                  <a:lnTo>
                    <a:pt x="3745866" y="91736"/>
                  </a:lnTo>
                  <a:lnTo>
                    <a:pt x="3747453" y="97767"/>
                  </a:lnTo>
                  <a:lnTo>
                    <a:pt x="3748088" y="103798"/>
                  </a:lnTo>
                  <a:lnTo>
                    <a:pt x="3749040" y="109511"/>
                  </a:lnTo>
                  <a:lnTo>
                    <a:pt x="3749358" y="115542"/>
                  </a:lnTo>
                  <a:lnTo>
                    <a:pt x="3749675" y="121573"/>
                  </a:lnTo>
                  <a:lnTo>
                    <a:pt x="3749675" y="711346"/>
                  </a:lnTo>
                  <a:lnTo>
                    <a:pt x="3749358" y="717377"/>
                  </a:lnTo>
                  <a:lnTo>
                    <a:pt x="3749040" y="723726"/>
                  </a:lnTo>
                  <a:lnTo>
                    <a:pt x="3748088" y="729757"/>
                  </a:lnTo>
                  <a:lnTo>
                    <a:pt x="3747453" y="735788"/>
                  </a:lnTo>
                  <a:lnTo>
                    <a:pt x="3745866" y="741819"/>
                  </a:lnTo>
                  <a:lnTo>
                    <a:pt x="3744279" y="747215"/>
                  </a:lnTo>
                  <a:lnTo>
                    <a:pt x="3742375" y="753246"/>
                  </a:lnTo>
                  <a:lnTo>
                    <a:pt x="3740471" y="758642"/>
                  </a:lnTo>
                  <a:lnTo>
                    <a:pt x="3737614" y="764039"/>
                  </a:lnTo>
                  <a:lnTo>
                    <a:pt x="3735075" y="769117"/>
                  </a:lnTo>
                  <a:lnTo>
                    <a:pt x="3732219" y="774196"/>
                  </a:lnTo>
                  <a:lnTo>
                    <a:pt x="3729045" y="779275"/>
                  </a:lnTo>
                  <a:lnTo>
                    <a:pt x="3725871" y="784036"/>
                  </a:lnTo>
                  <a:lnTo>
                    <a:pt x="3721745" y="788798"/>
                  </a:lnTo>
                  <a:lnTo>
                    <a:pt x="3718253" y="793242"/>
                  </a:lnTo>
                  <a:lnTo>
                    <a:pt x="3714445" y="797368"/>
                  </a:lnTo>
                  <a:lnTo>
                    <a:pt x="3710001" y="801495"/>
                  </a:lnTo>
                  <a:lnTo>
                    <a:pt x="3705558" y="804986"/>
                  </a:lnTo>
                  <a:lnTo>
                    <a:pt x="3700797" y="808795"/>
                  </a:lnTo>
                  <a:lnTo>
                    <a:pt x="3696036" y="811970"/>
                  </a:lnTo>
                  <a:lnTo>
                    <a:pt x="3690958" y="815144"/>
                  </a:lnTo>
                  <a:lnTo>
                    <a:pt x="3685879" y="818318"/>
                  </a:lnTo>
                  <a:lnTo>
                    <a:pt x="3680801" y="820857"/>
                  </a:lnTo>
                  <a:lnTo>
                    <a:pt x="3675405" y="823397"/>
                  </a:lnTo>
                  <a:lnTo>
                    <a:pt x="3669692" y="825301"/>
                  </a:lnTo>
                  <a:lnTo>
                    <a:pt x="3664297" y="827523"/>
                  </a:lnTo>
                  <a:lnTo>
                    <a:pt x="3658583" y="829110"/>
                  </a:lnTo>
                  <a:lnTo>
                    <a:pt x="3652870" y="830698"/>
                  </a:lnTo>
                  <a:lnTo>
                    <a:pt x="3646523" y="831332"/>
                  </a:lnTo>
                  <a:lnTo>
                    <a:pt x="3640492" y="832285"/>
                  </a:lnTo>
                  <a:lnTo>
                    <a:pt x="3634144" y="832919"/>
                  </a:lnTo>
                  <a:lnTo>
                    <a:pt x="3628114" y="832919"/>
                  </a:lnTo>
                  <a:lnTo>
                    <a:pt x="3622083" y="832919"/>
                  </a:lnTo>
                  <a:lnTo>
                    <a:pt x="3615735" y="832285"/>
                  </a:lnTo>
                  <a:lnTo>
                    <a:pt x="3609705" y="831332"/>
                  </a:lnTo>
                  <a:lnTo>
                    <a:pt x="3603675" y="830698"/>
                  </a:lnTo>
                  <a:lnTo>
                    <a:pt x="3597644" y="829110"/>
                  </a:lnTo>
                  <a:lnTo>
                    <a:pt x="3592248" y="827523"/>
                  </a:lnTo>
                  <a:lnTo>
                    <a:pt x="3586218" y="825301"/>
                  </a:lnTo>
                  <a:lnTo>
                    <a:pt x="3580822" y="823397"/>
                  </a:lnTo>
                  <a:lnTo>
                    <a:pt x="3575427" y="820857"/>
                  </a:lnTo>
                  <a:lnTo>
                    <a:pt x="3570031" y="818318"/>
                  </a:lnTo>
                  <a:lnTo>
                    <a:pt x="3565270" y="815144"/>
                  </a:lnTo>
                  <a:lnTo>
                    <a:pt x="3560192" y="811970"/>
                  </a:lnTo>
                  <a:lnTo>
                    <a:pt x="3555431" y="808795"/>
                  </a:lnTo>
                  <a:lnTo>
                    <a:pt x="3550670" y="804986"/>
                  </a:lnTo>
                  <a:lnTo>
                    <a:pt x="3546227" y="801495"/>
                  </a:lnTo>
                  <a:lnTo>
                    <a:pt x="3542100" y="797368"/>
                  </a:lnTo>
                  <a:lnTo>
                    <a:pt x="3537974" y="793242"/>
                  </a:lnTo>
                  <a:lnTo>
                    <a:pt x="3534166" y="788798"/>
                  </a:lnTo>
                  <a:lnTo>
                    <a:pt x="3530674" y="784036"/>
                  </a:lnTo>
                  <a:lnTo>
                    <a:pt x="3527500" y="779275"/>
                  </a:lnTo>
                  <a:lnTo>
                    <a:pt x="3524326" y="774196"/>
                  </a:lnTo>
                  <a:lnTo>
                    <a:pt x="3521153" y="769117"/>
                  </a:lnTo>
                  <a:lnTo>
                    <a:pt x="3518296" y="764039"/>
                  </a:lnTo>
                  <a:lnTo>
                    <a:pt x="3516074" y="758642"/>
                  </a:lnTo>
                  <a:lnTo>
                    <a:pt x="3514170" y="753246"/>
                  </a:lnTo>
                  <a:lnTo>
                    <a:pt x="3511948" y="747215"/>
                  </a:lnTo>
                  <a:lnTo>
                    <a:pt x="3510361" y="741819"/>
                  </a:lnTo>
                  <a:lnTo>
                    <a:pt x="3508774" y="735788"/>
                  </a:lnTo>
                  <a:lnTo>
                    <a:pt x="3508139" y="729757"/>
                  </a:lnTo>
                  <a:lnTo>
                    <a:pt x="3507187" y="723726"/>
                  </a:lnTo>
                  <a:lnTo>
                    <a:pt x="3506552" y="717377"/>
                  </a:lnTo>
                  <a:lnTo>
                    <a:pt x="3506552" y="711346"/>
                  </a:lnTo>
                  <a:lnTo>
                    <a:pt x="3506552" y="415190"/>
                  </a:lnTo>
                  <a:lnTo>
                    <a:pt x="2189691" y="1732180"/>
                  </a:lnTo>
                  <a:lnTo>
                    <a:pt x="2185247" y="1736624"/>
                  </a:lnTo>
                  <a:lnTo>
                    <a:pt x="2180487" y="1740433"/>
                  </a:lnTo>
                  <a:lnTo>
                    <a:pt x="2175726" y="1744242"/>
                  </a:lnTo>
                  <a:lnTo>
                    <a:pt x="2170647" y="1748051"/>
                  </a:lnTo>
                  <a:lnTo>
                    <a:pt x="2165569" y="1750908"/>
                  </a:lnTo>
                  <a:lnTo>
                    <a:pt x="2160491" y="1753765"/>
                  </a:lnTo>
                  <a:lnTo>
                    <a:pt x="2155095" y="1756621"/>
                  </a:lnTo>
                  <a:lnTo>
                    <a:pt x="2149382" y="1758843"/>
                  </a:lnTo>
                  <a:lnTo>
                    <a:pt x="2143986" y="1761065"/>
                  </a:lnTo>
                  <a:lnTo>
                    <a:pt x="2138273" y="1762970"/>
                  </a:lnTo>
                  <a:lnTo>
                    <a:pt x="2132878" y="1764557"/>
                  </a:lnTo>
                  <a:lnTo>
                    <a:pt x="2126847" y="1765509"/>
                  </a:lnTo>
                  <a:lnTo>
                    <a:pt x="2121452" y="1766461"/>
                  </a:lnTo>
                  <a:lnTo>
                    <a:pt x="2115421" y="1767096"/>
                  </a:lnTo>
                  <a:lnTo>
                    <a:pt x="2109708" y="1767731"/>
                  </a:lnTo>
                  <a:lnTo>
                    <a:pt x="2103678" y="1768049"/>
                  </a:lnTo>
                  <a:lnTo>
                    <a:pt x="2098282" y="1767731"/>
                  </a:lnTo>
                  <a:lnTo>
                    <a:pt x="2092252" y="1767096"/>
                  </a:lnTo>
                  <a:lnTo>
                    <a:pt x="2086221" y="1766461"/>
                  </a:lnTo>
                  <a:lnTo>
                    <a:pt x="2080508" y="1765509"/>
                  </a:lnTo>
                  <a:lnTo>
                    <a:pt x="2074795" y="1764557"/>
                  </a:lnTo>
                  <a:lnTo>
                    <a:pt x="2069399" y="1762970"/>
                  </a:lnTo>
                  <a:lnTo>
                    <a:pt x="2063369" y="1761065"/>
                  </a:lnTo>
                  <a:lnTo>
                    <a:pt x="2057973" y="1758843"/>
                  </a:lnTo>
                  <a:lnTo>
                    <a:pt x="2052577" y="1756621"/>
                  </a:lnTo>
                  <a:lnTo>
                    <a:pt x="2047182" y="1753765"/>
                  </a:lnTo>
                  <a:lnTo>
                    <a:pt x="2042104" y="1750908"/>
                  </a:lnTo>
                  <a:lnTo>
                    <a:pt x="2037025" y="1748051"/>
                  </a:lnTo>
                  <a:lnTo>
                    <a:pt x="2031947" y="1744242"/>
                  </a:lnTo>
                  <a:lnTo>
                    <a:pt x="2027186" y="1740433"/>
                  </a:lnTo>
                  <a:lnTo>
                    <a:pt x="2022425" y="1736624"/>
                  </a:lnTo>
                  <a:lnTo>
                    <a:pt x="2017664" y="1732180"/>
                  </a:lnTo>
                  <a:lnTo>
                    <a:pt x="1543797" y="1257949"/>
                  </a:lnTo>
                  <a:lnTo>
                    <a:pt x="207257" y="2594619"/>
                  </a:lnTo>
                  <a:lnTo>
                    <a:pt x="202814" y="2599063"/>
                  </a:lnTo>
                  <a:lnTo>
                    <a:pt x="198053" y="2602872"/>
                  </a:lnTo>
                  <a:lnTo>
                    <a:pt x="193292" y="2606999"/>
                  </a:lnTo>
                  <a:lnTo>
                    <a:pt x="188214" y="2610490"/>
                  </a:lnTo>
                  <a:lnTo>
                    <a:pt x="183136" y="2613665"/>
                  </a:lnTo>
                  <a:lnTo>
                    <a:pt x="178057" y="2616204"/>
                  </a:lnTo>
                  <a:lnTo>
                    <a:pt x="172662" y="2619061"/>
                  </a:lnTo>
                  <a:lnTo>
                    <a:pt x="166949" y="2621600"/>
                  </a:lnTo>
                  <a:lnTo>
                    <a:pt x="161553" y="2623505"/>
                  </a:lnTo>
                  <a:lnTo>
                    <a:pt x="155840" y="2625409"/>
                  </a:lnTo>
                  <a:lnTo>
                    <a:pt x="150444" y="2626996"/>
                  </a:lnTo>
                  <a:lnTo>
                    <a:pt x="144414" y="2628266"/>
                  </a:lnTo>
                  <a:lnTo>
                    <a:pt x="139018" y="2628901"/>
                  </a:lnTo>
                  <a:lnTo>
                    <a:pt x="132988" y="2629853"/>
                  </a:lnTo>
                  <a:lnTo>
                    <a:pt x="127275" y="2630171"/>
                  </a:lnTo>
                  <a:lnTo>
                    <a:pt x="121244" y="2630488"/>
                  </a:lnTo>
                  <a:lnTo>
                    <a:pt x="115214" y="2630171"/>
                  </a:lnTo>
                  <a:lnTo>
                    <a:pt x="109818" y="2629853"/>
                  </a:lnTo>
                  <a:lnTo>
                    <a:pt x="103787" y="2628901"/>
                  </a:lnTo>
                  <a:lnTo>
                    <a:pt x="98074" y="2628266"/>
                  </a:lnTo>
                  <a:lnTo>
                    <a:pt x="92361" y="2626996"/>
                  </a:lnTo>
                  <a:lnTo>
                    <a:pt x="86648" y="2625409"/>
                  </a:lnTo>
                  <a:lnTo>
                    <a:pt x="80935" y="2623505"/>
                  </a:lnTo>
                  <a:lnTo>
                    <a:pt x="75540" y="2621600"/>
                  </a:lnTo>
                  <a:lnTo>
                    <a:pt x="70144" y="2619061"/>
                  </a:lnTo>
                  <a:lnTo>
                    <a:pt x="64748" y="2616204"/>
                  </a:lnTo>
                  <a:lnTo>
                    <a:pt x="59670" y="2613665"/>
                  </a:lnTo>
                  <a:lnTo>
                    <a:pt x="54592" y="2610490"/>
                  </a:lnTo>
                  <a:lnTo>
                    <a:pt x="49513" y="2606999"/>
                  </a:lnTo>
                  <a:lnTo>
                    <a:pt x="44752" y="2602872"/>
                  </a:lnTo>
                  <a:lnTo>
                    <a:pt x="39992" y="2599063"/>
                  </a:lnTo>
                  <a:lnTo>
                    <a:pt x="35231" y="2594619"/>
                  </a:lnTo>
                  <a:lnTo>
                    <a:pt x="31105" y="2590175"/>
                  </a:lnTo>
                  <a:lnTo>
                    <a:pt x="26978" y="2585731"/>
                  </a:lnTo>
                  <a:lnTo>
                    <a:pt x="23170" y="2580335"/>
                  </a:lnTo>
                  <a:lnTo>
                    <a:pt x="19996" y="2575574"/>
                  </a:lnTo>
                  <a:lnTo>
                    <a:pt x="16822" y="2570495"/>
                  </a:lnTo>
                  <a:lnTo>
                    <a:pt x="13648" y="2565099"/>
                  </a:lnTo>
                  <a:lnTo>
                    <a:pt x="10791" y="2560020"/>
                  </a:lnTo>
                  <a:lnTo>
                    <a:pt x="8570" y="2554307"/>
                  </a:lnTo>
                  <a:lnTo>
                    <a:pt x="6665" y="2548910"/>
                  </a:lnTo>
                  <a:lnTo>
                    <a:pt x="5078" y="2543514"/>
                  </a:lnTo>
                  <a:lnTo>
                    <a:pt x="3491" y="2537483"/>
                  </a:lnTo>
                  <a:lnTo>
                    <a:pt x="2222" y="2532087"/>
                  </a:lnTo>
                  <a:lnTo>
                    <a:pt x="952" y="2526056"/>
                  </a:lnTo>
                  <a:lnTo>
                    <a:pt x="318" y="2520660"/>
                  </a:lnTo>
                  <a:lnTo>
                    <a:pt x="0" y="2514629"/>
                  </a:lnTo>
                  <a:lnTo>
                    <a:pt x="0" y="2508598"/>
                  </a:lnTo>
                  <a:lnTo>
                    <a:pt x="0" y="2502884"/>
                  </a:lnTo>
                  <a:lnTo>
                    <a:pt x="318" y="2497170"/>
                  </a:lnTo>
                  <a:lnTo>
                    <a:pt x="952" y="2491457"/>
                  </a:lnTo>
                  <a:lnTo>
                    <a:pt x="2222" y="2485426"/>
                  </a:lnTo>
                  <a:lnTo>
                    <a:pt x="3491" y="2480029"/>
                  </a:lnTo>
                  <a:lnTo>
                    <a:pt x="5078" y="2473998"/>
                  </a:lnTo>
                  <a:lnTo>
                    <a:pt x="6665" y="2468285"/>
                  </a:lnTo>
                  <a:lnTo>
                    <a:pt x="8570" y="2462889"/>
                  </a:lnTo>
                  <a:lnTo>
                    <a:pt x="10791" y="2457492"/>
                  </a:lnTo>
                  <a:lnTo>
                    <a:pt x="13648" y="2452414"/>
                  </a:lnTo>
                  <a:lnTo>
                    <a:pt x="16822" y="2446700"/>
                  </a:lnTo>
                  <a:lnTo>
                    <a:pt x="19996" y="2441621"/>
                  </a:lnTo>
                  <a:lnTo>
                    <a:pt x="23487" y="2436860"/>
                  </a:lnTo>
                  <a:lnTo>
                    <a:pt x="26978" y="2431781"/>
                  </a:lnTo>
                  <a:lnTo>
                    <a:pt x="31105" y="2427337"/>
                  </a:lnTo>
                  <a:lnTo>
                    <a:pt x="35231" y="2422576"/>
                  </a:lnTo>
                  <a:lnTo>
                    <a:pt x="1457784" y="1000202"/>
                  </a:lnTo>
                  <a:lnTo>
                    <a:pt x="1462227" y="995758"/>
                  </a:lnTo>
                  <a:lnTo>
                    <a:pt x="1466988" y="991631"/>
                  </a:lnTo>
                  <a:lnTo>
                    <a:pt x="1471749" y="987822"/>
                  </a:lnTo>
                  <a:lnTo>
                    <a:pt x="1476827" y="984330"/>
                  </a:lnTo>
                  <a:lnTo>
                    <a:pt x="1481906" y="981156"/>
                  </a:lnTo>
                  <a:lnTo>
                    <a:pt x="1486984" y="978617"/>
                  </a:lnTo>
                  <a:lnTo>
                    <a:pt x="1492697" y="975760"/>
                  </a:lnTo>
                  <a:lnTo>
                    <a:pt x="1498093" y="973221"/>
                  </a:lnTo>
                  <a:lnTo>
                    <a:pt x="1503488" y="971316"/>
                  </a:lnTo>
                  <a:lnTo>
                    <a:pt x="1509202" y="969411"/>
                  </a:lnTo>
                  <a:lnTo>
                    <a:pt x="1514597" y="967824"/>
                  </a:lnTo>
                  <a:lnTo>
                    <a:pt x="1520628" y="966555"/>
                  </a:lnTo>
                  <a:lnTo>
                    <a:pt x="1526023" y="965602"/>
                  </a:lnTo>
                  <a:lnTo>
                    <a:pt x="1532054" y="964968"/>
                  </a:lnTo>
                  <a:lnTo>
                    <a:pt x="1537767" y="964650"/>
                  </a:lnTo>
                  <a:lnTo>
                    <a:pt x="1543797" y="964333"/>
                  </a:lnTo>
                  <a:lnTo>
                    <a:pt x="1549828" y="964650"/>
                  </a:lnTo>
                  <a:lnTo>
                    <a:pt x="1555223" y="964968"/>
                  </a:lnTo>
                  <a:lnTo>
                    <a:pt x="1561254" y="965602"/>
                  </a:lnTo>
                  <a:lnTo>
                    <a:pt x="1566967" y="966555"/>
                  </a:lnTo>
                  <a:lnTo>
                    <a:pt x="1572680" y="967824"/>
                  </a:lnTo>
                  <a:lnTo>
                    <a:pt x="1578393" y="969411"/>
                  </a:lnTo>
                  <a:lnTo>
                    <a:pt x="1584106" y="971316"/>
                  </a:lnTo>
                  <a:lnTo>
                    <a:pt x="1589502" y="973221"/>
                  </a:lnTo>
                  <a:lnTo>
                    <a:pt x="1595215" y="975760"/>
                  </a:lnTo>
                  <a:lnTo>
                    <a:pt x="1600293" y="978617"/>
                  </a:lnTo>
                  <a:lnTo>
                    <a:pt x="1605371" y="981156"/>
                  </a:lnTo>
                  <a:lnTo>
                    <a:pt x="1610450" y="984330"/>
                  </a:lnTo>
                  <a:lnTo>
                    <a:pt x="1615528" y="987822"/>
                  </a:lnTo>
                  <a:lnTo>
                    <a:pt x="1620289" y="991631"/>
                  </a:lnTo>
                  <a:lnTo>
                    <a:pt x="1625050" y="995758"/>
                  </a:lnTo>
                  <a:lnTo>
                    <a:pt x="1629811" y="1000202"/>
                  </a:lnTo>
                  <a:lnTo>
                    <a:pt x="2103678" y="1474115"/>
                  </a:lnTo>
                  <a:lnTo>
                    <a:pt x="3334526" y="243464"/>
                  </a:lnTo>
                  <a:lnTo>
                    <a:pt x="3038399" y="243464"/>
                  </a:lnTo>
                  <a:lnTo>
                    <a:pt x="3032368" y="242829"/>
                  </a:lnTo>
                  <a:lnTo>
                    <a:pt x="3026338" y="242512"/>
                  </a:lnTo>
                  <a:lnTo>
                    <a:pt x="3019990" y="241877"/>
                  </a:lnTo>
                  <a:lnTo>
                    <a:pt x="3013959" y="240607"/>
                  </a:lnTo>
                  <a:lnTo>
                    <a:pt x="3008246" y="239338"/>
                  </a:lnTo>
                  <a:lnTo>
                    <a:pt x="3002216" y="237750"/>
                  </a:lnTo>
                  <a:lnTo>
                    <a:pt x="2996820" y="235846"/>
                  </a:lnTo>
                  <a:lnTo>
                    <a:pt x="2991107" y="233624"/>
                  </a:lnTo>
                  <a:lnTo>
                    <a:pt x="2985711" y="231085"/>
                  </a:lnTo>
                  <a:lnTo>
                    <a:pt x="2980633" y="228228"/>
                  </a:lnTo>
                  <a:lnTo>
                    <a:pt x="2975555" y="225688"/>
                  </a:lnTo>
                  <a:lnTo>
                    <a:pt x="2970794" y="222514"/>
                  </a:lnTo>
                  <a:lnTo>
                    <a:pt x="2966033" y="219022"/>
                  </a:lnTo>
                  <a:lnTo>
                    <a:pt x="2961272" y="215213"/>
                  </a:lnTo>
                  <a:lnTo>
                    <a:pt x="2956829" y="211404"/>
                  </a:lnTo>
                  <a:lnTo>
                    <a:pt x="2952703" y="207595"/>
                  </a:lnTo>
                  <a:lnTo>
                    <a:pt x="2948576" y="203151"/>
                  </a:lnTo>
                  <a:lnTo>
                    <a:pt x="2944768" y="198707"/>
                  </a:lnTo>
                  <a:lnTo>
                    <a:pt x="2941276" y="194581"/>
                  </a:lnTo>
                  <a:lnTo>
                    <a:pt x="2937468" y="189820"/>
                  </a:lnTo>
                  <a:lnTo>
                    <a:pt x="2934294" y="184423"/>
                  </a:lnTo>
                  <a:lnTo>
                    <a:pt x="2931755" y="179345"/>
                  </a:lnTo>
                  <a:lnTo>
                    <a:pt x="2928898" y="174266"/>
                  </a:lnTo>
                  <a:lnTo>
                    <a:pt x="2926676" y="168870"/>
                  </a:lnTo>
                  <a:lnTo>
                    <a:pt x="2924137" y="163156"/>
                  </a:lnTo>
                  <a:lnTo>
                    <a:pt x="2922550" y="157760"/>
                  </a:lnTo>
                  <a:lnTo>
                    <a:pt x="2920646" y="151729"/>
                  </a:lnTo>
                  <a:lnTo>
                    <a:pt x="2919376" y="146015"/>
                  </a:lnTo>
                  <a:lnTo>
                    <a:pt x="2918424" y="139984"/>
                  </a:lnTo>
                  <a:lnTo>
                    <a:pt x="2917472" y="133953"/>
                  </a:lnTo>
                  <a:lnTo>
                    <a:pt x="2917155" y="127922"/>
                  </a:lnTo>
                  <a:lnTo>
                    <a:pt x="2917155" y="121573"/>
                  </a:lnTo>
                  <a:lnTo>
                    <a:pt x="2917155" y="115225"/>
                  </a:lnTo>
                  <a:lnTo>
                    <a:pt x="2917472" y="109194"/>
                  </a:lnTo>
                  <a:lnTo>
                    <a:pt x="2918424" y="102845"/>
                  </a:lnTo>
                  <a:lnTo>
                    <a:pt x="2919376" y="97132"/>
                  </a:lnTo>
                  <a:lnTo>
                    <a:pt x="2920646" y="91101"/>
                  </a:lnTo>
                  <a:lnTo>
                    <a:pt x="2922550" y="85070"/>
                  </a:lnTo>
                  <a:lnTo>
                    <a:pt x="2924137" y="79674"/>
                  </a:lnTo>
                  <a:lnTo>
                    <a:pt x="2926676" y="74277"/>
                  </a:lnTo>
                  <a:lnTo>
                    <a:pt x="2928898" y="68564"/>
                  </a:lnTo>
                  <a:lnTo>
                    <a:pt x="2931755" y="63485"/>
                  </a:lnTo>
                  <a:lnTo>
                    <a:pt x="2934294" y="58406"/>
                  </a:lnTo>
                  <a:lnTo>
                    <a:pt x="2937468" y="53645"/>
                  </a:lnTo>
                  <a:lnTo>
                    <a:pt x="2941276" y="48883"/>
                  </a:lnTo>
                  <a:lnTo>
                    <a:pt x="2944768" y="44122"/>
                  </a:lnTo>
                  <a:lnTo>
                    <a:pt x="2948576" y="39678"/>
                  </a:lnTo>
                  <a:lnTo>
                    <a:pt x="2952703" y="35552"/>
                  </a:lnTo>
                  <a:lnTo>
                    <a:pt x="2956829" y="31425"/>
                  </a:lnTo>
                  <a:lnTo>
                    <a:pt x="2961272" y="27616"/>
                  </a:lnTo>
                  <a:lnTo>
                    <a:pt x="2966033" y="24124"/>
                  </a:lnTo>
                  <a:lnTo>
                    <a:pt x="2970794" y="20633"/>
                  </a:lnTo>
                  <a:lnTo>
                    <a:pt x="2975555" y="17459"/>
                  </a:lnTo>
                  <a:lnTo>
                    <a:pt x="2980633" y="14602"/>
                  </a:lnTo>
                  <a:lnTo>
                    <a:pt x="2985711" y="11745"/>
                  </a:lnTo>
                  <a:lnTo>
                    <a:pt x="2991107" y="9523"/>
                  </a:lnTo>
                  <a:lnTo>
                    <a:pt x="2996820" y="6984"/>
                  </a:lnTo>
                  <a:lnTo>
                    <a:pt x="3002216" y="5397"/>
                  </a:lnTo>
                  <a:lnTo>
                    <a:pt x="3008246" y="3492"/>
                  </a:lnTo>
                  <a:lnTo>
                    <a:pt x="3013959" y="2222"/>
                  </a:lnTo>
                  <a:lnTo>
                    <a:pt x="3019990" y="1270"/>
                  </a:lnTo>
                  <a:lnTo>
                    <a:pt x="3026338" y="318"/>
                  </a:lnTo>
                  <a:lnTo>
                    <a:pt x="303236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6" name="KSO_Shape"/>
            <p:cNvSpPr/>
            <p:nvPr/>
          </p:nvSpPr>
          <p:spPr bwMode="auto">
            <a:xfrm>
              <a:off x="3075271" y="2465166"/>
              <a:ext cx="636562" cy="637624"/>
            </a:xfrm>
            <a:custGeom>
              <a:avLst/>
              <a:gdLst>
                <a:gd name="T0" fmla="*/ 923363 w 1752600"/>
                <a:gd name="T1" fmla="*/ 1417153 h 1754188"/>
                <a:gd name="T2" fmla="*/ 958587 w 1752600"/>
                <a:gd name="T3" fmla="*/ 1476612 h 1754188"/>
                <a:gd name="T4" fmla="*/ 945181 w 1752600"/>
                <a:gd name="T5" fmla="*/ 1530763 h 1754188"/>
                <a:gd name="T6" fmla="*/ 886299 w 1752600"/>
                <a:gd name="T7" fmla="*/ 1566067 h 1754188"/>
                <a:gd name="T8" fmla="*/ 832675 w 1752600"/>
                <a:gd name="T9" fmla="*/ 1552795 h 1754188"/>
                <a:gd name="T10" fmla="*/ 797714 w 1752600"/>
                <a:gd name="T11" fmla="*/ 1493335 h 1754188"/>
                <a:gd name="T12" fmla="*/ 810857 w 1752600"/>
                <a:gd name="T13" fmla="*/ 1439185 h 1754188"/>
                <a:gd name="T14" fmla="*/ 869739 w 1752600"/>
                <a:gd name="T15" fmla="*/ 1403616 h 1754188"/>
                <a:gd name="T16" fmla="*/ 1526266 w 1752600"/>
                <a:gd name="T17" fmla="*/ 809406 h 1754188"/>
                <a:gd name="T18" fmla="*/ 1561836 w 1752600"/>
                <a:gd name="T19" fmla="*/ 868866 h 1754188"/>
                <a:gd name="T20" fmla="*/ 1548298 w 1752600"/>
                <a:gd name="T21" fmla="*/ 923016 h 1754188"/>
                <a:gd name="T22" fmla="*/ 1488839 w 1752600"/>
                <a:gd name="T23" fmla="*/ 958586 h 1754188"/>
                <a:gd name="T24" fmla="*/ 1434954 w 1752600"/>
                <a:gd name="T25" fmla="*/ 945048 h 1754188"/>
                <a:gd name="T26" fmla="*/ 1399385 w 1752600"/>
                <a:gd name="T27" fmla="*/ 885589 h 1754188"/>
                <a:gd name="T28" fmla="*/ 1412922 w 1752600"/>
                <a:gd name="T29" fmla="*/ 831438 h 1754188"/>
                <a:gd name="T30" fmla="*/ 1472116 w 1752600"/>
                <a:gd name="T31" fmla="*/ 795869 h 1754188"/>
                <a:gd name="T32" fmla="*/ 931422 w 1752600"/>
                <a:gd name="T33" fmla="*/ 210375 h 1754188"/>
                <a:gd name="T34" fmla="*/ 985331 w 1752600"/>
                <a:gd name="T35" fmla="*/ 812351 h 1754188"/>
                <a:gd name="T36" fmla="*/ 997223 w 1752600"/>
                <a:gd name="T37" fmla="*/ 915108 h 1754188"/>
                <a:gd name="T38" fmla="*/ 946749 w 1752600"/>
                <a:gd name="T39" fmla="*/ 982906 h 1754188"/>
                <a:gd name="T40" fmla="*/ 857693 w 1752600"/>
                <a:gd name="T41" fmla="*/ 1003564 h 1754188"/>
                <a:gd name="T42" fmla="*/ 763351 w 1752600"/>
                <a:gd name="T43" fmla="*/ 937354 h 1754188"/>
                <a:gd name="T44" fmla="*/ 353480 w 1752600"/>
                <a:gd name="T45" fmla="*/ 893921 h 1754188"/>
                <a:gd name="T46" fmla="*/ 383342 w 1752600"/>
                <a:gd name="T47" fmla="*/ 820296 h 1754188"/>
                <a:gd name="T48" fmla="*/ 815147 w 1752600"/>
                <a:gd name="T49" fmla="*/ 764945 h 1754188"/>
                <a:gd name="T50" fmla="*/ 858486 w 1752600"/>
                <a:gd name="T51" fmla="*/ 180713 h 1754188"/>
                <a:gd name="T52" fmla="*/ 670516 w 1752600"/>
                <a:gd name="T53" fmla="*/ 152975 h 1754188"/>
                <a:gd name="T54" fmla="*/ 441192 w 1752600"/>
                <a:gd name="T55" fmla="*/ 263340 h 1754188"/>
                <a:gd name="T56" fmla="*/ 263181 w 1752600"/>
                <a:gd name="T57" fmla="*/ 441458 h 1754188"/>
                <a:gd name="T58" fmla="*/ 152883 w 1752600"/>
                <a:gd name="T59" fmla="*/ 670921 h 1754188"/>
                <a:gd name="T60" fmla="*/ 126168 w 1752600"/>
                <a:gd name="T61" fmla="*/ 934791 h 1754188"/>
                <a:gd name="T62" fmla="*/ 190707 w 1752600"/>
                <a:gd name="T63" fmla="*/ 1186485 h 1754188"/>
                <a:gd name="T64" fmla="*/ 332216 w 1752600"/>
                <a:gd name="T65" fmla="*/ 1396099 h 1754188"/>
                <a:gd name="T66" fmla="*/ 534297 w 1752600"/>
                <a:gd name="T67" fmla="*/ 1547221 h 1754188"/>
                <a:gd name="T68" fmla="*/ 780550 w 1752600"/>
                <a:gd name="T69" fmla="*/ 1623709 h 1754188"/>
                <a:gd name="T70" fmla="*/ 1045847 w 1752600"/>
                <a:gd name="T71" fmla="*/ 1610476 h 1754188"/>
                <a:gd name="T72" fmla="*/ 1281255 w 1752600"/>
                <a:gd name="T73" fmla="*/ 1511227 h 1754188"/>
                <a:gd name="T74" fmla="*/ 1467730 w 1752600"/>
                <a:gd name="T75" fmla="*/ 1341578 h 1754188"/>
                <a:gd name="T76" fmla="*/ 1588873 w 1752600"/>
                <a:gd name="T77" fmla="*/ 1118202 h 1754188"/>
                <a:gd name="T78" fmla="*/ 1628019 w 1752600"/>
                <a:gd name="T79" fmla="*/ 857509 h 1754188"/>
                <a:gd name="T80" fmla="*/ 1576176 w 1752600"/>
                <a:gd name="T81" fmla="*/ 601315 h 1754188"/>
                <a:gd name="T82" fmla="*/ 1444718 w 1752600"/>
                <a:gd name="T83" fmla="*/ 384820 h 1754188"/>
                <a:gd name="T84" fmla="*/ 1250573 w 1752600"/>
                <a:gd name="T85" fmla="*/ 224170 h 1754188"/>
                <a:gd name="T86" fmla="*/ 1009345 w 1752600"/>
                <a:gd name="T87" fmla="*/ 136037 h 1754188"/>
                <a:gd name="T88" fmla="*/ 987656 w 1752600"/>
                <a:gd name="T89" fmla="*/ 7146 h 1754188"/>
                <a:gd name="T90" fmla="*/ 1274907 w 1752600"/>
                <a:gd name="T91" fmla="*/ 96337 h 1754188"/>
                <a:gd name="T92" fmla="*/ 1510315 w 1752600"/>
                <a:gd name="T93" fmla="*/ 272074 h 1754188"/>
                <a:gd name="T94" fmla="*/ 1675101 w 1752600"/>
                <a:gd name="T95" fmla="*/ 516358 h 1754188"/>
                <a:gd name="T96" fmla="*/ 1749955 w 1752600"/>
                <a:gd name="T97" fmla="*/ 809605 h 1754188"/>
                <a:gd name="T98" fmla="*/ 1719273 w 1752600"/>
                <a:gd name="T99" fmla="*/ 1116879 h 1754188"/>
                <a:gd name="T100" fmla="*/ 1590724 w 1752600"/>
                <a:gd name="T101" fmla="*/ 1384453 h 1754188"/>
                <a:gd name="T102" fmla="*/ 1383353 w 1752600"/>
                <a:gd name="T103" fmla="*/ 1591949 h 1754188"/>
                <a:gd name="T104" fmla="*/ 1115940 w 1752600"/>
                <a:gd name="T105" fmla="*/ 1720576 h 1754188"/>
                <a:gd name="T106" fmla="*/ 809116 w 1752600"/>
                <a:gd name="T107" fmla="*/ 1751277 h 1754188"/>
                <a:gd name="T108" fmla="*/ 516046 w 1752600"/>
                <a:gd name="T109" fmla="*/ 1676377 h 1754188"/>
                <a:gd name="T110" fmla="*/ 271909 w 1752600"/>
                <a:gd name="T111" fmla="*/ 1511492 h 1754188"/>
                <a:gd name="T112" fmla="*/ 95750 w 1752600"/>
                <a:gd name="T113" fmla="*/ 1275941 h 1754188"/>
                <a:gd name="T114" fmla="*/ 6877 w 1752600"/>
                <a:gd name="T115" fmla="*/ 988782 h 1754188"/>
                <a:gd name="T116" fmla="*/ 22483 w 1752600"/>
                <a:gd name="T117" fmla="*/ 679126 h 1754188"/>
                <a:gd name="T118" fmla="*/ 138071 w 1752600"/>
                <a:gd name="T119" fmla="*/ 404935 h 1754188"/>
                <a:gd name="T120" fmla="*/ 335655 w 1752600"/>
                <a:gd name="T121" fmla="*/ 187117 h 1754188"/>
                <a:gd name="T122" fmla="*/ 595662 w 1752600"/>
                <a:gd name="T123" fmla="*/ 46051 h 1754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2600" h="1754188">
                  <a:moveTo>
                    <a:pt x="873945" y="1403350"/>
                  </a:moveTo>
                  <a:lnTo>
                    <a:pt x="877888" y="1403350"/>
                  </a:lnTo>
                  <a:lnTo>
                    <a:pt x="882356" y="1403350"/>
                  </a:lnTo>
                  <a:lnTo>
                    <a:pt x="886299" y="1403616"/>
                  </a:lnTo>
                  <a:lnTo>
                    <a:pt x="890505" y="1404146"/>
                  </a:lnTo>
                  <a:lnTo>
                    <a:pt x="894448" y="1404943"/>
                  </a:lnTo>
                  <a:lnTo>
                    <a:pt x="898128" y="1405739"/>
                  </a:lnTo>
                  <a:lnTo>
                    <a:pt x="901808" y="1406801"/>
                  </a:lnTo>
                  <a:lnTo>
                    <a:pt x="906014" y="1408393"/>
                  </a:lnTo>
                  <a:lnTo>
                    <a:pt x="909432" y="1409455"/>
                  </a:lnTo>
                  <a:lnTo>
                    <a:pt x="913112" y="1411048"/>
                  </a:lnTo>
                  <a:lnTo>
                    <a:pt x="916529" y="1412906"/>
                  </a:lnTo>
                  <a:lnTo>
                    <a:pt x="919946" y="1415030"/>
                  </a:lnTo>
                  <a:lnTo>
                    <a:pt x="923363" y="1417153"/>
                  </a:lnTo>
                  <a:lnTo>
                    <a:pt x="929672" y="1421931"/>
                  </a:lnTo>
                  <a:lnTo>
                    <a:pt x="935192" y="1427240"/>
                  </a:lnTo>
                  <a:lnTo>
                    <a:pt x="940450" y="1432814"/>
                  </a:lnTo>
                  <a:lnTo>
                    <a:pt x="945181" y="1439185"/>
                  </a:lnTo>
                  <a:lnTo>
                    <a:pt x="947284" y="1442636"/>
                  </a:lnTo>
                  <a:lnTo>
                    <a:pt x="949124" y="1446086"/>
                  </a:lnTo>
                  <a:lnTo>
                    <a:pt x="951227" y="1449537"/>
                  </a:lnTo>
                  <a:lnTo>
                    <a:pt x="952804" y="1452988"/>
                  </a:lnTo>
                  <a:lnTo>
                    <a:pt x="953856" y="1456704"/>
                  </a:lnTo>
                  <a:lnTo>
                    <a:pt x="955433" y="1460420"/>
                  </a:lnTo>
                  <a:lnTo>
                    <a:pt x="956484" y="1464667"/>
                  </a:lnTo>
                  <a:lnTo>
                    <a:pt x="957273" y="1468384"/>
                  </a:lnTo>
                  <a:lnTo>
                    <a:pt x="958062" y="1472365"/>
                  </a:lnTo>
                  <a:lnTo>
                    <a:pt x="958587" y="1476612"/>
                  </a:lnTo>
                  <a:lnTo>
                    <a:pt x="958850" y="1480594"/>
                  </a:lnTo>
                  <a:lnTo>
                    <a:pt x="958850" y="1485107"/>
                  </a:lnTo>
                  <a:lnTo>
                    <a:pt x="958850" y="1489088"/>
                  </a:lnTo>
                  <a:lnTo>
                    <a:pt x="958587" y="1493335"/>
                  </a:lnTo>
                  <a:lnTo>
                    <a:pt x="958062" y="1497317"/>
                  </a:lnTo>
                  <a:lnTo>
                    <a:pt x="957273" y="1501299"/>
                  </a:lnTo>
                  <a:lnTo>
                    <a:pt x="956484" y="1505546"/>
                  </a:lnTo>
                  <a:lnTo>
                    <a:pt x="955433" y="1509262"/>
                  </a:lnTo>
                  <a:lnTo>
                    <a:pt x="953856" y="1512978"/>
                  </a:lnTo>
                  <a:lnTo>
                    <a:pt x="952804" y="1516694"/>
                  </a:lnTo>
                  <a:lnTo>
                    <a:pt x="951227" y="1520145"/>
                  </a:lnTo>
                  <a:lnTo>
                    <a:pt x="949124" y="1524127"/>
                  </a:lnTo>
                  <a:lnTo>
                    <a:pt x="947284" y="1527312"/>
                  </a:lnTo>
                  <a:lnTo>
                    <a:pt x="945181" y="1530763"/>
                  </a:lnTo>
                  <a:lnTo>
                    <a:pt x="940450" y="1536868"/>
                  </a:lnTo>
                  <a:lnTo>
                    <a:pt x="935192" y="1542973"/>
                  </a:lnTo>
                  <a:lnTo>
                    <a:pt x="929672" y="1548017"/>
                  </a:lnTo>
                  <a:lnTo>
                    <a:pt x="923363" y="1552795"/>
                  </a:lnTo>
                  <a:lnTo>
                    <a:pt x="919946" y="1554918"/>
                  </a:lnTo>
                  <a:lnTo>
                    <a:pt x="916529" y="1556776"/>
                  </a:lnTo>
                  <a:lnTo>
                    <a:pt x="913112" y="1558634"/>
                  </a:lnTo>
                  <a:lnTo>
                    <a:pt x="909432" y="1560227"/>
                  </a:lnTo>
                  <a:lnTo>
                    <a:pt x="906014" y="1561820"/>
                  </a:lnTo>
                  <a:lnTo>
                    <a:pt x="901808" y="1563147"/>
                  </a:lnTo>
                  <a:lnTo>
                    <a:pt x="898128" y="1564209"/>
                  </a:lnTo>
                  <a:lnTo>
                    <a:pt x="894448" y="1565005"/>
                  </a:lnTo>
                  <a:lnTo>
                    <a:pt x="890505" y="1565801"/>
                  </a:lnTo>
                  <a:lnTo>
                    <a:pt x="886299" y="1566067"/>
                  </a:lnTo>
                  <a:lnTo>
                    <a:pt x="882356" y="1566598"/>
                  </a:lnTo>
                  <a:lnTo>
                    <a:pt x="877888" y="1566863"/>
                  </a:lnTo>
                  <a:lnTo>
                    <a:pt x="873945" y="1566598"/>
                  </a:lnTo>
                  <a:lnTo>
                    <a:pt x="869739" y="1566067"/>
                  </a:lnTo>
                  <a:lnTo>
                    <a:pt x="865796" y="1565801"/>
                  </a:lnTo>
                  <a:lnTo>
                    <a:pt x="861853" y="1565005"/>
                  </a:lnTo>
                  <a:lnTo>
                    <a:pt x="857647" y="1564209"/>
                  </a:lnTo>
                  <a:lnTo>
                    <a:pt x="853967" y="1563147"/>
                  </a:lnTo>
                  <a:lnTo>
                    <a:pt x="850287" y="1561820"/>
                  </a:lnTo>
                  <a:lnTo>
                    <a:pt x="846607" y="1560227"/>
                  </a:lnTo>
                  <a:lnTo>
                    <a:pt x="842664" y="1558634"/>
                  </a:lnTo>
                  <a:lnTo>
                    <a:pt x="839247" y="1556776"/>
                  </a:lnTo>
                  <a:lnTo>
                    <a:pt x="835829" y="1554918"/>
                  </a:lnTo>
                  <a:lnTo>
                    <a:pt x="832675" y="1552795"/>
                  </a:lnTo>
                  <a:lnTo>
                    <a:pt x="826629" y="1548017"/>
                  </a:lnTo>
                  <a:lnTo>
                    <a:pt x="820583" y="1542973"/>
                  </a:lnTo>
                  <a:lnTo>
                    <a:pt x="815589" y="1536868"/>
                  </a:lnTo>
                  <a:lnTo>
                    <a:pt x="810857" y="1530763"/>
                  </a:lnTo>
                  <a:lnTo>
                    <a:pt x="808754" y="1527312"/>
                  </a:lnTo>
                  <a:lnTo>
                    <a:pt x="806914" y="1524127"/>
                  </a:lnTo>
                  <a:lnTo>
                    <a:pt x="805074" y="1520145"/>
                  </a:lnTo>
                  <a:lnTo>
                    <a:pt x="803497" y="1516694"/>
                  </a:lnTo>
                  <a:lnTo>
                    <a:pt x="801920" y="1512978"/>
                  </a:lnTo>
                  <a:lnTo>
                    <a:pt x="800605" y="1509262"/>
                  </a:lnTo>
                  <a:lnTo>
                    <a:pt x="799554" y="1505546"/>
                  </a:lnTo>
                  <a:lnTo>
                    <a:pt x="798765" y="1501299"/>
                  </a:lnTo>
                  <a:lnTo>
                    <a:pt x="797977" y="1497317"/>
                  </a:lnTo>
                  <a:lnTo>
                    <a:pt x="797714" y="1493335"/>
                  </a:lnTo>
                  <a:lnTo>
                    <a:pt x="797188" y="1489088"/>
                  </a:lnTo>
                  <a:lnTo>
                    <a:pt x="796925" y="1485107"/>
                  </a:lnTo>
                  <a:lnTo>
                    <a:pt x="797188" y="1480594"/>
                  </a:lnTo>
                  <a:lnTo>
                    <a:pt x="797714" y="1476612"/>
                  </a:lnTo>
                  <a:lnTo>
                    <a:pt x="797977" y="1472365"/>
                  </a:lnTo>
                  <a:lnTo>
                    <a:pt x="798765" y="1468384"/>
                  </a:lnTo>
                  <a:lnTo>
                    <a:pt x="799554" y="1464667"/>
                  </a:lnTo>
                  <a:lnTo>
                    <a:pt x="800605" y="1460420"/>
                  </a:lnTo>
                  <a:lnTo>
                    <a:pt x="801920" y="1456704"/>
                  </a:lnTo>
                  <a:lnTo>
                    <a:pt x="803497" y="1452988"/>
                  </a:lnTo>
                  <a:lnTo>
                    <a:pt x="805074" y="1449537"/>
                  </a:lnTo>
                  <a:lnTo>
                    <a:pt x="806914" y="1446086"/>
                  </a:lnTo>
                  <a:lnTo>
                    <a:pt x="808754" y="1442636"/>
                  </a:lnTo>
                  <a:lnTo>
                    <a:pt x="810857" y="1439185"/>
                  </a:lnTo>
                  <a:lnTo>
                    <a:pt x="815589" y="1432814"/>
                  </a:lnTo>
                  <a:lnTo>
                    <a:pt x="820583" y="1427240"/>
                  </a:lnTo>
                  <a:lnTo>
                    <a:pt x="826629" y="1421931"/>
                  </a:lnTo>
                  <a:lnTo>
                    <a:pt x="832675" y="1417153"/>
                  </a:lnTo>
                  <a:lnTo>
                    <a:pt x="835829" y="1415030"/>
                  </a:lnTo>
                  <a:lnTo>
                    <a:pt x="839247" y="1412906"/>
                  </a:lnTo>
                  <a:lnTo>
                    <a:pt x="842664" y="1411048"/>
                  </a:lnTo>
                  <a:lnTo>
                    <a:pt x="846607" y="1409455"/>
                  </a:lnTo>
                  <a:lnTo>
                    <a:pt x="850287" y="1408393"/>
                  </a:lnTo>
                  <a:lnTo>
                    <a:pt x="853967" y="1406801"/>
                  </a:lnTo>
                  <a:lnTo>
                    <a:pt x="857647" y="1405739"/>
                  </a:lnTo>
                  <a:lnTo>
                    <a:pt x="861853" y="1404943"/>
                  </a:lnTo>
                  <a:lnTo>
                    <a:pt x="865796" y="1404146"/>
                  </a:lnTo>
                  <a:lnTo>
                    <a:pt x="869739" y="1403616"/>
                  </a:lnTo>
                  <a:lnTo>
                    <a:pt x="873945" y="1403350"/>
                  </a:lnTo>
                  <a:close/>
                  <a:moveTo>
                    <a:pt x="1480345" y="795338"/>
                  </a:moveTo>
                  <a:lnTo>
                    <a:pt x="1484857" y="795603"/>
                  </a:lnTo>
                  <a:lnTo>
                    <a:pt x="1488839" y="795869"/>
                  </a:lnTo>
                  <a:lnTo>
                    <a:pt x="1493086" y="796134"/>
                  </a:lnTo>
                  <a:lnTo>
                    <a:pt x="1497068" y="797196"/>
                  </a:lnTo>
                  <a:lnTo>
                    <a:pt x="1500784" y="797727"/>
                  </a:lnTo>
                  <a:lnTo>
                    <a:pt x="1505031" y="799054"/>
                  </a:lnTo>
                  <a:lnTo>
                    <a:pt x="1508747" y="800381"/>
                  </a:lnTo>
                  <a:lnTo>
                    <a:pt x="1512198" y="801974"/>
                  </a:lnTo>
                  <a:lnTo>
                    <a:pt x="1515914" y="803567"/>
                  </a:lnTo>
                  <a:lnTo>
                    <a:pt x="1519365" y="805425"/>
                  </a:lnTo>
                  <a:lnTo>
                    <a:pt x="1522816" y="807283"/>
                  </a:lnTo>
                  <a:lnTo>
                    <a:pt x="1526266" y="809406"/>
                  </a:lnTo>
                  <a:lnTo>
                    <a:pt x="1532637" y="814184"/>
                  </a:lnTo>
                  <a:lnTo>
                    <a:pt x="1538211" y="819228"/>
                  </a:lnTo>
                  <a:lnTo>
                    <a:pt x="1543520" y="825068"/>
                  </a:lnTo>
                  <a:lnTo>
                    <a:pt x="1548298" y="831438"/>
                  </a:lnTo>
                  <a:lnTo>
                    <a:pt x="1550422" y="834624"/>
                  </a:lnTo>
                  <a:lnTo>
                    <a:pt x="1552545" y="838074"/>
                  </a:lnTo>
                  <a:lnTo>
                    <a:pt x="1554403" y="841791"/>
                  </a:lnTo>
                  <a:lnTo>
                    <a:pt x="1555996" y="845241"/>
                  </a:lnTo>
                  <a:lnTo>
                    <a:pt x="1557589" y="848958"/>
                  </a:lnTo>
                  <a:lnTo>
                    <a:pt x="1558650" y="852939"/>
                  </a:lnTo>
                  <a:lnTo>
                    <a:pt x="1559712" y="856655"/>
                  </a:lnTo>
                  <a:lnTo>
                    <a:pt x="1560509" y="860637"/>
                  </a:lnTo>
                  <a:lnTo>
                    <a:pt x="1561305" y="864884"/>
                  </a:lnTo>
                  <a:lnTo>
                    <a:pt x="1561836" y="868866"/>
                  </a:lnTo>
                  <a:lnTo>
                    <a:pt x="1562101" y="872847"/>
                  </a:lnTo>
                  <a:lnTo>
                    <a:pt x="1562101" y="877094"/>
                  </a:lnTo>
                  <a:lnTo>
                    <a:pt x="1562101" y="881342"/>
                  </a:lnTo>
                  <a:lnTo>
                    <a:pt x="1561836" y="885589"/>
                  </a:lnTo>
                  <a:lnTo>
                    <a:pt x="1561305" y="889570"/>
                  </a:lnTo>
                  <a:lnTo>
                    <a:pt x="1560509" y="893817"/>
                  </a:lnTo>
                  <a:lnTo>
                    <a:pt x="1559712" y="897534"/>
                  </a:lnTo>
                  <a:lnTo>
                    <a:pt x="1558650" y="901515"/>
                  </a:lnTo>
                  <a:lnTo>
                    <a:pt x="1557589" y="905497"/>
                  </a:lnTo>
                  <a:lnTo>
                    <a:pt x="1555996" y="908948"/>
                  </a:lnTo>
                  <a:lnTo>
                    <a:pt x="1554403" y="912664"/>
                  </a:lnTo>
                  <a:lnTo>
                    <a:pt x="1552545" y="916115"/>
                  </a:lnTo>
                  <a:lnTo>
                    <a:pt x="1550422" y="919565"/>
                  </a:lnTo>
                  <a:lnTo>
                    <a:pt x="1548298" y="923016"/>
                  </a:lnTo>
                  <a:lnTo>
                    <a:pt x="1543520" y="929387"/>
                  </a:lnTo>
                  <a:lnTo>
                    <a:pt x="1538211" y="934961"/>
                  </a:lnTo>
                  <a:lnTo>
                    <a:pt x="1532637" y="940270"/>
                  </a:lnTo>
                  <a:lnTo>
                    <a:pt x="1526266" y="945048"/>
                  </a:lnTo>
                  <a:lnTo>
                    <a:pt x="1522816" y="947171"/>
                  </a:lnTo>
                  <a:lnTo>
                    <a:pt x="1519365" y="949030"/>
                  </a:lnTo>
                  <a:lnTo>
                    <a:pt x="1515914" y="950888"/>
                  </a:lnTo>
                  <a:lnTo>
                    <a:pt x="1512198" y="952480"/>
                  </a:lnTo>
                  <a:lnTo>
                    <a:pt x="1508747" y="953808"/>
                  </a:lnTo>
                  <a:lnTo>
                    <a:pt x="1505031" y="955400"/>
                  </a:lnTo>
                  <a:lnTo>
                    <a:pt x="1500784" y="956197"/>
                  </a:lnTo>
                  <a:lnTo>
                    <a:pt x="1497068" y="957258"/>
                  </a:lnTo>
                  <a:lnTo>
                    <a:pt x="1493086" y="957789"/>
                  </a:lnTo>
                  <a:lnTo>
                    <a:pt x="1488839" y="958586"/>
                  </a:lnTo>
                  <a:lnTo>
                    <a:pt x="1484857" y="958851"/>
                  </a:lnTo>
                  <a:lnTo>
                    <a:pt x="1480345" y="958851"/>
                  </a:lnTo>
                  <a:lnTo>
                    <a:pt x="1476363" y="958851"/>
                  </a:lnTo>
                  <a:lnTo>
                    <a:pt x="1472116" y="958586"/>
                  </a:lnTo>
                  <a:lnTo>
                    <a:pt x="1468134" y="957789"/>
                  </a:lnTo>
                  <a:lnTo>
                    <a:pt x="1464153" y="957258"/>
                  </a:lnTo>
                  <a:lnTo>
                    <a:pt x="1459906" y="956197"/>
                  </a:lnTo>
                  <a:lnTo>
                    <a:pt x="1456189" y="955400"/>
                  </a:lnTo>
                  <a:lnTo>
                    <a:pt x="1452473" y="953808"/>
                  </a:lnTo>
                  <a:lnTo>
                    <a:pt x="1448757" y="952480"/>
                  </a:lnTo>
                  <a:lnTo>
                    <a:pt x="1445306" y="950888"/>
                  </a:lnTo>
                  <a:lnTo>
                    <a:pt x="1441325" y="949030"/>
                  </a:lnTo>
                  <a:lnTo>
                    <a:pt x="1437874" y="947171"/>
                  </a:lnTo>
                  <a:lnTo>
                    <a:pt x="1434954" y="945048"/>
                  </a:lnTo>
                  <a:lnTo>
                    <a:pt x="1428583" y="940270"/>
                  </a:lnTo>
                  <a:lnTo>
                    <a:pt x="1422478" y="934961"/>
                  </a:lnTo>
                  <a:lnTo>
                    <a:pt x="1417435" y="929387"/>
                  </a:lnTo>
                  <a:lnTo>
                    <a:pt x="1412922" y="923016"/>
                  </a:lnTo>
                  <a:lnTo>
                    <a:pt x="1410533" y="919565"/>
                  </a:lnTo>
                  <a:lnTo>
                    <a:pt x="1408675" y="916115"/>
                  </a:lnTo>
                  <a:lnTo>
                    <a:pt x="1406817" y="912664"/>
                  </a:lnTo>
                  <a:lnTo>
                    <a:pt x="1405224" y="908948"/>
                  </a:lnTo>
                  <a:lnTo>
                    <a:pt x="1403632" y="905497"/>
                  </a:lnTo>
                  <a:lnTo>
                    <a:pt x="1402304" y="901515"/>
                  </a:lnTo>
                  <a:lnTo>
                    <a:pt x="1401243" y="897534"/>
                  </a:lnTo>
                  <a:lnTo>
                    <a:pt x="1400446" y="893817"/>
                  </a:lnTo>
                  <a:lnTo>
                    <a:pt x="1399650" y="889570"/>
                  </a:lnTo>
                  <a:lnTo>
                    <a:pt x="1399385" y="885589"/>
                  </a:lnTo>
                  <a:lnTo>
                    <a:pt x="1398854" y="881342"/>
                  </a:lnTo>
                  <a:lnTo>
                    <a:pt x="1398588" y="877094"/>
                  </a:lnTo>
                  <a:lnTo>
                    <a:pt x="1398854" y="872847"/>
                  </a:lnTo>
                  <a:lnTo>
                    <a:pt x="1399385" y="868866"/>
                  </a:lnTo>
                  <a:lnTo>
                    <a:pt x="1399650" y="864884"/>
                  </a:lnTo>
                  <a:lnTo>
                    <a:pt x="1400446" y="860637"/>
                  </a:lnTo>
                  <a:lnTo>
                    <a:pt x="1401243" y="856655"/>
                  </a:lnTo>
                  <a:lnTo>
                    <a:pt x="1402304" y="852939"/>
                  </a:lnTo>
                  <a:lnTo>
                    <a:pt x="1403632" y="848958"/>
                  </a:lnTo>
                  <a:lnTo>
                    <a:pt x="1405224" y="845241"/>
                  </a:lnTo>
                  <a:lnTo>
                    <a:pt x="1406817" y="841791"/>
                  </a:lnTo>
                  <a:lnTo>
                    <a:pt x="1408675" y="838074"/>
                  </a:lnTo>
                  <a:lnTo>
                    <a:pt x="1410533" y="834624"/>
                  </a:lnTo>
                  <a:lnTo>
                    <a:pt x="1412922" y="831438"/>
                  </a:lnTo>
                  <a:lnTo>
                    <a:pt x="1417435" y="825068"/>
                  </a:lnTo>
                  <a:lnTo>
                    <a:pt x="1422478" y="819228"/>
                  </a:lnTo>
                  <a:lnTo>
                    <a:pt x="1428583" y="814184"/>
                  </a:lnTo>
                  <a:lnTo>
                    <a:pt x="1434954" y="809406"/>
                  </a:lnTo>
                  <a:lnTo>
                    <a:pt x="1437874" y="807283"/>
                  </a:lnTo>
                  <a:lnTo>
                    <a:pt x="1441325" y="805425"/>
                  </a:lnTo>
                  <a:lnTo>
                    <a:pt x="1445306" y="803567"/>
                  </a:lnTo>
                  <a:lnTo>
                    <a:pt x="1448757" y="801974"/>
                  </a:lnTo>
                  <a:lnTo>
                    <a:pt x="1452473" y="800381"/>
                  </a:lnTo>
                  <a:lnTo>
                    <a:pt x="1456189" y="799054"/>
                  </a:lnTo>
                  <a:lnTo>
                    <a:pt x="1459906" y="797727"/>
                  </a:lnTo>
                  <a:lnTo>
                    <a:pt x="1464153" y="797196"/>
                  </a:lnTo>
                  <a:lnTo>
                    <a:pt x="1468134" y="796134"/>
                  </a:lnTo>
                  <a:lnTo>
                    <a:pt x="1472116" y="795869"/>
                  </a:lnTo>
                  <a:lnTo>
                    <a:pt x="1476363" y="795603"/>
                  </a:lnTo>
                  <a:lnTo>
                    <a:pt x="1480345" y="795338"/>
                  </a:lnTo>
                  <a:close/>
                  <a:moveTo>
                    <a:pt x="876984" y="177800"/>
                  </a:moveTo>
                  <a:lnTo>
                    <a:pt x="883326" y="178065"/>
                  </a:lnTo>
                  <a:lnTo>
                    <a:pt x="889669" y="179124"/>
                  </a:lnTo>
                  <a:lnTo>
                    <a:pt x="895482" y="180713"/>
                  </a:lnTo>
                  <a:lnTo>
                    <a:pt x="901032" y="182832"/>
                  </a:lnTo>
                  <a:lnTo>
                    <a:pt x="906581" y="185215"/>
                  </a:lnTo>
                  <a:lnTo>
                    <a:pt x="911867" y="188393"/>
                  </a:lnTo>
                  <a:lnTo>
                    <a:pt x="916359" y="191836"/>
                  </a:lnTo>
                  <a:lnTo>
                    <a:pt x="920851" y="196074"/>
                  </a:lnTo>
                  <a:lnTo>
                    <a:pt x="924815" y="200311"/>
                  </a:lnTo>
                  <a:lnTo>
                    <a:pt x="928251" y="205078"/>
                  </a:lnTo>
                  <a:lnTo>
                    <a:pt x="931422" y="210375"/>
                  </a:lnTo>
                  <a:lnTo>
                    <a:pt x="934065" y="215672"/>
                  </a:lnTo>
                  <a:lnTo>
                    <a:pt x="936179" y="221498"/>
                  </a:lnTo>
                  <a:lnTo>
                    <a:pt x="937764" y="227325"/>
                  </a:lnTo>
                  <a:lnTo>
                    <a:pt x="938821" y="233681"/>
                  </a:lnTo>
                  <a:lnTo>
                    <a:pt x="939086" y="240037"/>
                  </a:lnTo>
                  <a:lnTo>
                    <a:pt x="939086" y="766534"/>
                  </a:lnTo>
                  <a:lnTo>
                    <a:pt x="945956" y="770772"/>
                  </a:lnTo>
                  <a:lnTo>
                    <a:pt x="952827" y="775539"/>
                  </a:lnTo>
                  <a:lnTo>
                    <a:pt x="959169" y="780835"/>
                  </a:lnTo>
                  <a:lnTo>
                    <a:pt x="964983" y="786397"/>
                  </a:lnTo>
                  <a:lnTo>
                    <a:pt x="971061" y="792488"/>
                  </a:lnTo>
                  <a:lnTo>
                    <a:pt x="976082" y="798844"/>
                  </a:lnTo>
                  <a:lnTo>
                    <a:pt x="980839" y="805465"/>
                  </a:lnTo>
                  <a:lnTo>
                    <a:pt x="985331" y="812351"/>
                  </a:lnTo>
                  <a:lnTo>
                    <a:pt x="989295" y="819502"/>
                  </a:lnTo>
                  <a:lnTo>
                    <a:pt x="992995" y="826917"/>
                  </a:lnTo>
                  <a:lnTo>
                    <a:pt x="995902" y="834862"/>
                  </a:lnTo>
                  <a:lnTo>
                    <a:pt x="998545" y="843072"/>
                  </a:lnTo>
                  <a:lnTo>
                    <a:pt x="1000394" y="851282"/>
                  </a:lnTo>
                  <a:lnTo>
                    <a:pt x="1001980" y="859757"/>
                  </a:lnTo>
                  <a:lnTo>
                    <a:pt x="1002773" y="868497"/>
                  </a:lnTo>
                  <a:lnTo>
                    <a:pt x="1003301" y="877236"/>
                  </a:lnTo>
                  <a:lnTo>
                    <a:pt x="1002773" y="883857"/>
                  </a:lnTo>
                  <a:lnTo>
                    <a:pt x="1002244" y="889948"/>
                  </a:lnTo>
                  <a:lnTo>
                    <a:pt x="1001716" y="896569"/>
                  </a:lnTo>
                  <a:lnTo>
                    <a:pt x="1000394" y="902925"/>
                  </a:lnTo>
                  <a:lnTo>
                    <a:pt x="999073" y="909017"/>
                  </a:lnTo>
                  <a:lnTo>
                    <a:pt x="997223" y="915108"/>
                  </a:lnTo>
                  <a:lnTo>
                    <a:pt x="995373" y="921199"/>
                  </a:lnTo>
                  <a:lnTo>
                    <a:pt x="993259" y="926761"/>
                  </a:lnTo>
                  <a:lnTo>
                    <a:pt x="990352" y="932322"/>
                  </a:lnTo>
                  <a:lnTo>
                    <a:pt x="987445" y="938149"/>
                  </a:lnTo>
                  <a:lnTo>
                    <a:pt x="984803" y="943446"/>
                  </a:lnTo>
                  <a:lnTo>
                    <a:pt x="981367" y="948478"/>
                  </a:lnTo>
                  <a:lnTo>
                    <a:pt x="977932" y="953509"/>
                  </a:lnTo>
                  <a:lnTo>
                    <a:pt x="973968" y="958541"/>
                  </a:lnTo>
                  <a:lnTo>
                    <a:pt x="970004" y="962779"/>
                  </a:lnTo>
                  <a:lnTo>
                    <a:pt x="965512" y="967281"/>
                  </a:lnTo>
                  <a:lnTo>
                    <a:pt x="961284" y="971783"/>
                  </a:lnTo>
                  <a:lnTo>
                    <a:pt x="956527" y="975756"/>
                  </a:lnTo>
                  <a:lnTo>
                    <a:pt x="951770" y="979464"/>
                  </a:lnTo>
                  <a:lnTo>
                    <a:pt x="946749" y="982906"/>
                  </a:lnTo>
                  <a:lnTo>
                    <a:pt x="941728" y="986349"/>
                  </a:lnTo>
                  <a:lnTo>
                    <a:pt x="936443" y="989527"/>
                  </a:lnTo>
                  <a:lnTo>
                    <a:pt x="930893" y="992441"/>
                  </a:lnTo>
                  <a:lnTo>
                    <a:pt x="925344" y="994824"/>
                  </a:lnTo>
                  <a:lnTo>
                    <a:pt x="919530" y="996943"/>
                  </a:lnTo>
                  <a:lnTo>
                    <a:pt x="913716" y="999062"/>
                  </a:lnTo>
                  <a:lnTo>
                    <a:pt x="907374" y="1000915"/>
                  </a:lnTo>
                  <a:lnTo>
                    <a:pt x="901560" y="1001975"/>
                  </a:lnTo>
                  <a:lnTo>
                    <a:pt x="895218" y="1003299"/>
                  </a:lnTo>
                  <a:lnTo>
                    <a:pt x="888611" y="1004358"/>
                  </a:lnTo>
                  <a:lnTo>
                    <a:pt x="882269" y="1004623"/>
                  </a:lnTo>
                  <a:lnTo>
                    <a:pt x="875663" y="1004888"/>
                  </a:lnTo>
                  <a:lnTo>
                    <a:pt x="866678" y="1004623"/>
                  </a:lnTo>
                  <a:lnTo>
                    <a:pt x="857693" y="1003564"/>
                  </a:lnTo>
                  <a:lnTo>
                    <a:pt x="849236" y="1001975"/>
                  </a:lnTo>
                  <a:lnTo>
                    <a:pt x="840780" y="999856"/>
                  </a:lnTo>
                  <a:lnTo>
                    <a:pt x="832324" y="997473"/>
                  </a:lnTo>
                  <a:lnTo>
                    <a:pt x="824396" y="994030"/>
                  </a:lnTo>
                  <a:lnTo>
                    <a:pt x="816732" y="990587"/>
                  </a:lnTo>
                  <a:lnTo>
                    <a:pt x="809333" y="986084"/>
                  </a:lnTo>
                  <a:lnTo>
                    <a:pt x="802198" y="981317"/>
                  </a:lnTo>
                  <a:lnTo>
                    <a:pt x="795591" y="976286"/>
                  </a:lnTo>
                  <a:lnTo>
                    <a:pt x="788984" y="970724"/>
                  </a:lnTo>
                  <a:lnTo>
                    <a:pt x="783170" y="964633"/>
                  </a:lnTo>
                  <a:lnTo>
                    <a:pt x="777357" y="958541"/>
                  </a:lnTo>
                  <a:lnTo>
                    <a:pt x="772600" y="951920"/>
                  </a:lnTo>
                  <a:lnTo>
                    <a:pt x="767843" y="944770"/>
                  </a:lnTo>
                  <a:lnTo>
                    <a:pt x="763351" y="937354"/>
                  </a:lnTo>
                  <a:lnTo>
                    <a:pt x="413204" y="937354"/>
                  </a:lnTo>
                  <a:lnTo>
                    <a:pt x="406597" y="937090"/>
                  </a:lnTo>
                  <a:lnTo>
                    <a:pt x="400519" y="936295"/>
                  </a:lnTo>
                  <a:lnTo>
                    <a:pt x="394705" y="934706"/>
                  </a:lnTo>
                  <a:lnTo>
                    <a:pt x="388627" y="932322"/>
                  </a:lnTo>
                  <a:lnTo>
                    <a:pt x="383342" y="929939"/>
                  </a:lnTo>
                  <a:lnTo>
                    <a:pt x="378321" y="926761"/>
                  </a:lnTo>
                  <a:lnTo>
                    <a:pt x="373564" y="923053"/>
                  </a:lnTo>
                  <a:lnTo>
                    <a:pt x="368808" y="919345"/>
                  </a:lnTo>
                  <a:lnTo>
                    <a:pt x="365108" y="914843"/>
                  </a:lnTo>
                  <a:lnTo>
                    <a:pt x="361408" y="909811"/>
                  </a:lnTo>
                  <a:lnTo>
                    <a:pt x="358237" y="904779"/>
                  </a:lnTo>
                  <a:lnTo>
                    <a:pt x="355859" y="899483"/>
                  </a:lnTo>
                  <a:lnTo>
                    <a:pt x="353480" y="893921"/>
                  </a:lnTo>
                  <a:lnTo>
                    <a:pt x="352159" y="887830"/>
                  </a:lnTo>
                  <a:lnTo>
                    <a:pt x="351102" y="881474"/>
                  </a:lnTo>
                  <a:lnTo>
                    <a:pt x="350838" y="875382"/>
                  </a:lnTo>
                  <a:lnTo>
                    <a:pt x="351102" y="868761"/>
                  </a:lnTo>
                  <a:lnTo>
                    <a:pt x="352159" y="862670"/>
                  </a:lnTo>
                  <a:lnTo>
                    <a:pt x="353480" y="856844"/>
                  </a:lnTo>
                  <a:lnTo>
                    <a:pt x="355859" y="850752"/>
                  </a:lnTo>
                  <a:lnTo>
                    <a:pt x="358237" y="845456"/>
                  </a:lnTo>
                  <a:lnTo>
                    <a:pt x="361408" y="840424"/>
                  </a:lnTo>
                  <a:lnTo>
                    <a:pt x="365108" y="835392"/>
                  </a:lnTo>
                  <a:lnTo>
                    <a:pt x="368808" y="831154"/>
                  </a:lnTo>
                  <a:lnTo>
                    <a:pt x="373564" y="827447"/>
                  </a:lnTo>
                  <a:lnTo>
                    <a:pt x="378321" y="823474"/>
                  </a:lnTo>
                  <a:lnTo>
                    <a:pt x="383342" y="820296"/>
                  </a:lnTo>
                  <a:lnTo>
                    <a:pt x="388627" y="817913"/>
                  </a:lnTo>
                  <a:lnTo>
                    <a:pt x="394705" y="815794"/>
                  </a:lnTo>
                  <a:lnTo>
                    <a:pt x="400519" y="814205"/>
                  </a:lnTo>
                  <a:lnTo>
                    <a:pt x="406597" y="813146"/>
                  </a:lnTo>
                  <a:lnTo>
                    <a:pt x="413204" y="812881"/>
                  </a:lnTo>
                  <a:lnTo>
                    <a:pt x="765465" y="812881"/>
                  </a:lnTo>
                  <a:lnTo>
                    <a:pt x="770222" y="805730"/>
                  </a:lnTo>
                  <a:lnTo>
                    <a:pt x="775507" y="798579"/>
                  </a:lnTo>
                  <a:lnTo>
                    <a:pt x="780792" y="791959"/>
                  </a:lnTo>
                  <a:lnTo>
                    <a:pt x="786870" y="785602"/>
                  </a:lnTo>
                  <a:lnTo>
                    <a:pt x="793477" y="779511"/>
                  </a:lnTo>
                  <a:lnTo>
                    <a:pt x="800348" y="774214"/>
                  </a:lnTo>
                  <a:lnTo>
                    <a:pt x="807483" y="769183"/>
                  </a:lnTo>
                  <a:lnTo>
                    <a:pt x="815147" y="764945"/>
                  </a:lnTo>
                  <a:lnTo>
                    <a:pt x="815147" y="240037"/>
                  </a:lnTo>
                  <a:lnTo>
                    <a:pt x="815411" y="233681"/>
                  </a:lnTo>
                  <a:lnTo>
                    <a:pt x="816204" y="227325"/>
                  </a:lnTo>
                  <a:lnTo>
                    <a:pt x="817789" y="221498"/>
                  </a:lnTo>
                  <a:lnTo>
                    <a:pt x="819639" y="215672"/>
                  </a:lnTo>
                  <a:lnTo>
                    <a:pt x="822546" y="210375"/>
                  </a:lnTo>
                  <a:lnTo>
                    <a:pt x="825717" y="205078"/>
                  </a:lnTo>
                  <a:lnTo>
                    <a:pt x="829153" y="200311"/>
                  </a:lnTo>
                  <a:lnTo>
                    <a:pt x="833116" y="196074"/>
                  </a:lnTo>
                  <a:lnTo>
                    <a:pt x="837609" y="191836"/>
                  </a:lnTo>
                  <a:lnTo>
                    <a:pt x="842366" y="188393"/>
                  </a:lnTo>
                  <a:lnTo>
                    <a:pt x="847387" y="185215"/>
                  </a:lnTo>
                  <a:lnTo>
                    <a:pt x="852936" y="182832"/>
                  </a:lnTo>
                  <a:lnTo>
                    <a:pt x="858486" y="180713"/>
                  </a:lnTo>
                  <a:lnTo>
                    <a:pt x="864564" y="179124"/>
                  </a:lnTo>
                  <a:lnTo>
                    <a:pt x="870642" y="178065"/>
                  </a:lnTo>
                  <a:lnTo>
                    <a:pt x="876984" y="177800"/>
                  </a:lnTo>
                  <a:close/>
                  <a:moveTo>
                    <a:pt x="856991" y="124392"/>
                  </a:moveTo>
                  <a:lnTo>
                    <a:pt x="837683" y="125450"/>
                  </a:lnTo>
                  <a:lnTo>
                    <a:pt x="818374" y="126774"/>
                  </a:lnTo>
                  <a:lnTo>
                    <a:pt x="799594" y="128362"/>
                  </a:lnTo>
                  <a:lnTo>
                    <a:pt x="780550" y="130479"/>
                  </a:lnTo>
                  <a:lnTo>
                    <a:pt x="762034" y="132861"/>
                  </a:lnTo>
                  <a:lnTo>
                    <a:pt x="743255" y="136037"/>
                  </a:lnTo>
                  <a:lnTo>
                    <a:pt x="725004" y="139478"/>
                  </a:lnTo>
                  <a:lnTo>
                    <a:pt x="706489" y="143712"/>
                  </a:lnTo>
                  <a:lnTo>
                    <a:pt x="688502" y="147947"/>
                  </a:lnTo>
                  <a:lnTo>
                    <a:pt x="670516" y="152975"/>
                  </a:lnTo>
                  <a:lnTo>
                    <a:pt x="653059" y="158269"/>
                  </a:lnTo>
                  <a:lnTo>
                    <a:pt x="635337" y="164091"/>
                  </a:lnTo>
                  <a:lnTo>
                    <a:pt x="617880" y="169914"/>
                  </a:lnTo>
                  <a:lnTo>
                    <a:pt x="600687" y="176530"/>
                  </a:lnTo>
                  <a:lnTo>
                    <a:pt x="583759" y="183412"/>
                  </a:lnTo>
                  <a:lnTo>
                    <a:pt x="567095" y="191087"/>
                  </a:lnTo>
                  <a:lnTo>
                    <a:pt x="550432" y="198762"/>
                  </a:lnTo>
                  <a:lnTo>
                    <a:pt x="534297" y="206967"/>
                  </a:lnTo>
                  <a:lnTo>
                    <a:pt x="517898" y="215436"/>
                  </a:lnTo>
                  <a:lnTo>
                    <a:pt x="502292" y="224170"/>
                  </a:lnTo>
                  <a:lnTo>
                    <a:pt x="486686" y="233698"/>
                  </a:lnTo>
                  <a:lnTo>
                    <a:pt x="471345" y="242961"/>
                  </a:lnTo>
                  <a:lnTo>
                    <a:pt x="456268" y="253018"/>
                  </a:lnTo>
                  <a:lnTo>
                    <a:pt x="441192" y="263340"/>
                  </a:lnTo>
                  <a:lnTo>
                    <a:pt x="426379" y="274191"/>
                  </a:lnTo>
                  <a:lnTo>
                    <a:pt x="412361" y="285042"/>
                  </a:lnTo>
                  <a:lnTo>
                    <a:pt x="398342" y="296423"/>
                  </a:lnTo>
                  <a:lnTo>
                    <a:pt x="384588" y="308333"/>
                  </a:lnTo>
                  <a:lnTo>
                    <a:pt x="371098" y="320243"/>
                  </a:lnTo>
                  <a:lnTo>
                    <a:pt x="357608" y="332417"/>
                  </a:lnTo>
                  <a:lnTo>
                    <a:pt x="344648" y="344856"/>
                  </a:lnTo>
                  <a:lnTo>
                    <a:pt x="332216" y="358089"/>
                  </a:lnTo>
                  <a:lnTo>
                    <a:pt x="319784" y="371323"/>
                  </a:lnTo>
                  <a:lnTo>
                    <a:pt x="307617" y="384820"/>
                  </a:lnTo>
                  <a:lnTo>
                    <a:pt x="295979" y="398583"/>
                  </a:lnTo>
                  <a:lnTo>
                    <a:pt x="284870" y="412610"/>
                  </a:lnTo>
                  <a:lnTo>
                    <a:pt x="273761" y="427167"/>
                  </a:lnTo>
                  <a:lnTo>
                    <a:pt x="263181" y="441458"/>
                  </a:lnTo>
                  <a:lnTo>
                    <a:pt x="252865" y="456544"/>
                  </a:lnTo>
                  <a:lnTo>
                    <a:pt x="242814" y="471630"/>
                  </a:lnTo>
                  <a:lnTo>
                    <a:pt x="233027" y="486980"/>
                  </a:lnTo>
                  <a:lnTo>
                    <a:pt x="224034" y="502596"/>
                  </a:lnTo>
                  <a:lnTo>
                    <a:pt x="215041" y="518740"/>
                  </a:lnTo>
                  <a:lnTo>
                    <a:pt x="206577" y="534620"/>
                  </a:lnTo>
                  <a:lnTo>
                    <a:pt x="198377" y="551029"/>
                  </a:lnTo>
                  <a:lnTo>
                    <a:pt x="190707" y="567438"/>
                  </a:lnTo>
                  <a:lnTo>
                    <a:pt x="183301" y="584112"/>
                  </a:lnTo>
                  <a:lnTo>
                    <a:pt x="176424" y="601315"/>
                  </a:lnTo>
                  <a:lnTo>
                    <a:pt x="169811" y="618253"/>
                  </a:lnTo>
                  <a:lnTo>
                    <a:pt x="163992" y="635986"/>
                  </a:lnTo>
                  <a:lnTo>
                    <a:pt x="157908" y="653454"/>
                  </a:lnTo>
                  <a:lnTo>
                    <a:pt x="152883" y="670921"/>
                  </a:lnTo>
                  <a:lnTo>
                    <a:pt x="147857" y="689183"/>
                  </a:lnTo>
                  <a:lnTo>
                    <a:pt x="143625" y="707180"/>
                  </a:lnTo>
                  <a:lnTo>
                    <a:pt x="139393" y="725707"/>
                  </a:lnTo>
                  <a:lnTo>
                    <a:pt x="135955" y="743704"/>
                  </a:lnTo>
                  <a:lnTo>
                    <a:pt x="132781" y="762495"/>
                  </a:lnTo>
                  <a:lnTo>
                    <a:pt x="130400" y="781551"/>
                  </a:lnTo>
                  <a:lnTo>
                    <a:pt x="128019" y="800342"/>
                  </a:lnTo>
                  <a:lnTo>
                    <a:pt x="126168" y="819133"/>
                  </a:lnTo>
                  <a:lnTo>
                    <a:pt x="125110" y="838189"/>
                  </a:lnTo>
                  <a:lnTo>
                    <a:pt x="124316" y="857509"/>
                  </a:lnTo>
                  <a:lnTo>
                    <a:pt x="124052" y="877094"/>
                  </a:lnTo>
                  <a:lnTo>
                    <a:pt x="124316" y="896414"/>
                  </a:lnTo>
                  <a:lnTo>
                    <a:pt x="125110" y="915735"/>
                  </a:lnTo>
                  <a:lnTo>
                    <a:pt x="126168" y="934791"/>
                  </a:lnTo>
                  <a:lnTo>
                    <a:pt x="128019" y="953846"/>
                  </a:lnTo>
                  <a:lnTo>
                    <a:pt x="130400" y="972637"/>
                  </a:lnTo>
                  <a:lnTo>
                    <a:pt x="132781" y="991428"/>
                  </a:lnTo>
                  <a:lnTo>
                    <a:pt x="135955" y="1009955"/>
                  </a:lnTo>
                  <a:lnTo>
                    <a:pt x="139393" y="1028481"/>
                  </a:lnTo>
                  <a:lnTo>
                    <a:pt x="143625" y="1046743"/>
                  </a:lnTo>
                  <a:lnTo>
                    <a:pt x="147857" y="1065005"/>
                  </a:lnTo>
                  <a:lnTo>
                    <a:pt x="152883" y="1082737"/>
                  </a:lnTo>
                  <a:lnTo>
                    <a:pt x="157908" y="1100734"/>
                  </a:lnTo>
                  <a:lnTo>
                    <a:pt x="163992" y="1118202"/>
                  </a:lnTo>
                  <a:lnTo>
                    <a:pt x="169811" y="1135405"/>
                  </a:lnTo>
                  <a:lnTo>
                    <a:pt x="176424" y="1152608"/>
                  </a:lnTo>
                  <a:lnTo>
                    <a:pt x="183301" y="1169547"/>
                  </a:lnTo>
                  <a:lnTo>
                    <a:pt x="190707" y="1186485"/>
                  </a:lnTo>
                  <a:lnTo>
                    <a:pt x="198377" y="1203159"/>
                  </a:lnTo>
                  <a:lnTo>
                    <a:pt x="206577" y="1219568"/>
                  </a:lnTo>
                  <a:lnTo>
                    <a:pt x="215041" y="1235448"/>
                  </a:lnTo>
                  <a:lnTo>
                    <a:pt x="224034" y="1251592"/>
                  </a:lnTo>
                  <a:lnTo>
                    <a:pt x="233027" y="1267208"/>
                  </a:lnTo>
                  <a:lnTo>
                    <a:pt x="242814" y="1282558"/>
                  </a:lnTo>
                  <a:lnTo>
                    <a:pt x="252865" y="1297644"/>
                  </a:lnTo>
                  <a:lnTo>
                    <a:pt x="263181" y="1312200"/>
                  </a:lnTo>
                  <a:lnTo>
                    <a:pt x="273761" y="1327021"/>
                  </a:lnTo>
                  <a:lnTo>
                    <a:pt x="284870" y="1341578"/>
                  </a:lnTo>
                  <a:lnTo>
                    <a:pt x="295979" y="1355605"/>
                  </a:lnTo>
                  <a:lnTo>
                    <a:pt x="307617" y="1369368"/>
                  </a:lnTo>
                  <a:lnTo>
                    <a:pt x="319784" y="1382865"/>
                  </a:lnTo>
                  <a:lnTo>
                    <a:pt x="332216" y="1396099"/>
                  </a:lnTo>
                  <a:lnTo>
                    <a:pt x="344648" y="1408803"/>
                  </a:lnTo>
                  <a:lnTo>
                    <a:pt x="357608" y="1421771"/>
                  </a:lnTo>
                  <a:lnTo>
                    <a:pt x="371098" y="1433946"/>
                  </a:lnTo>
                  <a:lnTo>
                    <a:pt x="384588" y="1445855"/>
                  </a:lnTo>
                  <a:lnTo>
                    <a:pt x="398342" y="1457501"/>
                  </a:lnTo>
                  <a:lnTo>
                    <a:pt x="412361" y="1469146"/>
                  </a:lnTo>
                  <a:lnTo>
                    <a:pt x="426379" y="1479997"/>
                  </a:lnTo>
                  <a:lnTo>
                    <a:pt x="441192" y="1490848"/>
                  </a:lnTo>
                  <a:lnTo>
                    <a:pt x="456268" y="1501170"/>
                  </a:lnTo>
                  <a:lnTo>
                    <a:pt x="471345" y="1511227"/>
                  </a:lnTo>
                  <a:lnTo>
                    <a:pt x="486686" y="1520490"/>
                  </a:lnTo>
                  <a:lnTo>
                    <a:pt x="502292" y="1530018"/>
                  </a:lnTo>
                  <a:lnTo>
                    <a:pt x="517898" y="1538752"/>
                  </a:lnTo>
                  <a:lnTo>
                    <a:pt x="534297" y="1547221"/>
                  </a:lnTo>
                  <a:lnTo>
                    <a:pt x="550432" y="1555426"/>
                  </a:lnTo>
                  <a:lnTo>
                    <a:pt x="567095" y="1563101"/>
                  </a:lnTo>
                  <a:lnTo>
                    <a:pt x="583759" y="1570512"/>
                  </a:lnTo>
                  <a:lnTo>
                    <a:pt x="600687" y="1577393"/>
                  </a:lnTo>
                  <a:lnTo>
                    <a:pt x="617880" y="1583745"/>
                  </a:lnTo>
                  <a:lnTo>
                    <a:pt x="635337" y="1590097"/>
                  </a:lnTo>
                  <a:lnTo>
                    <a:pt x="653059" y="1595655"/>
                  </a:lnTo>
                  <a:lnTo>
                    <a:pt x="670516" y="1601213"/>
                  </a:lnTo>
                  <a:lnTo>
                    <a:pt x="688502" y="1605712"/>
                  </a:lnTo>
                  <a:lnTo>
                    <a:pt x="706489" y="1610476"/>
                  </a:lnTo>
                  <a:lnTo>
                    <a:pt x="725004" y="1614181"/>
                  </a:lnTo>
                  <a:lnTo>
                    <a:pt x="743255" y="1618151"/>
                  </a:lnTo>
                  <a:lnTo>
                    <a:pt x="762034" y="1620798"/>
                  </a:lnTo>
                  <a:lnTo>
                    <a:pt x="780550" y="1623709"/>
                  </a:lnTo>
                  <a:lnTo>
                    <a:pt x="799594" y="1625826"/>
                  </a:lnTo>
                  <a:lnTo>
                    <a:pt x="818374" y="1627414"/>
                  </a:lnTo>
                  <a:lnTo>
                    <a:pt x="837683" y="1628738"/>
                  </a:lnTo>
                  <a:lnTo>
                    <a:pt x="856991" y="1629267"/>
                  </a:lnTo>
                  <a:lnTo>
                    <a:pt x="876300" y="1629532"/>
                  </a:lnTo>
                  <a:lnTo>
                    <a:pt x="895873" y="1629267"/>
                  </a:lnTo>
                  <a:lnTo>
                    <a:pt x="914918" y="1628738"/>
                  </a:lnTo>
                  <a:lnTo>
                    <a:pt x="933962" y="1627414"/>
                  </a:lnTo>
                  <a:lnTo>
                    <a:pt x="953271" y="1625826"/>
                  </a:lnTo>
                  <a:lnTo>
                    <a:pt x="972050" y="1623709"/>
                  </a:lnTo>
                  <a:lnTo>
                    <a:pt x="990830" y="1620798"/>
                  </a:lnTo>
                  <a:lnTo>
                    <a:pt x="1009345" y="1618151"/>
                  </a:lnTo>
                  <a:lnTo>
                    <a:pt x="1027861" y="1614181"/>
                  </a:lnTo>
                  <a:lnTo>
                    <a:pt x="1045847" y="1610476"/>
                  </a:lnTo>
                  <a:lnTo>
                    <a:pt x="1064098" y="1605712"/>
                  </a:lnTo>
                  <a:lnTo>
                    <a:pt x="1082084" y="1601213"/>
                  </a:lnTo>
                  <a:lnTo>
                    <a:pt x="1099806" y="1595655"/>
                  </a:lnTo>
                  <a:lnTo>
                    <a:pt x="1117263" y="1590097"/>
                  </a:lnTo>
                  <a:lnTo>
                    <a:pt x="1134720" y="1583745"/>
                  </a:lnTo>
                  <a:lnTo>
                    <a:pt x="1151913" y="1577393"/>
                  </a:lnTo>
                  <a:lnTo>
                    <a:pt x="1168841" y="1570512"/>
                  </a:lnTo>
                  <a:lnTo>
                    <a:pt x="1185769" y="1563101"/>
                  </a:lnTo>
                  <a:lnTo>
                    <a:pt x="1201904" y="1555426"/>
                  </a:lnTo>
                  <a:lnTo>
                    <a:pt x="1218568" y="1547221"/>
                  </a:lnTo>
                  <a:lnTo>
                    <a:pt x="1234702" y="1538752"/>
                  </a:lnTo>
                  <a:lnTo>
                    <a:pt x="1250573" y="1530018"/>
                  </a:lnTo>
                  <a:lnTo>
                    <a:pt x="1265914" y="1520490"/>
                  </a:lnTo>
                  <a:lnTo>
                    <a:pt x="1281255" y="1511227"/>
                  </a:lnTo>
                  <a:lnTo>
                    <a:pt x="1296596" y="1501170"/>
                  </a:lnTo>
                  <a:lnTo>
                    <a:pt x="1311408" y="1490848"/>
                  </a:lnTo>
                  <a:lnTo>
                    <a:pt x="1325956" y="1479997"/>
                  </a:lnTo>
                  <a:lnTo>
                    <a:pt x="1340504" y="1469146"/>
                  </a:lnTo>
                  <a:lnTo>
                    <a:pt x="1354522" y="1457501"/>
                  </a:lnTo>
                  <a:lnTo>
                    <a:pt x="1368277" y="1445855"/>
                  </a:lnTo>
                  <a:lnTo>
                    <a:pt x="1381766" y="1433946"/>
                  </a:lnTo>
                  <a:lnTo>
                    <a:pt x="1394991" y="1421771"/>
                  </a:lnTo>
                  <a:lnTo>
                    <a:pt x="1407952" y="1408803"/>
                  </a:lnTo>
                  <a:lnTo>
                    <a:pt x="1420384" y="1396099"/>
                  </a:lnTo>
                  <a:lnTo>
                    <a:pt x="1432815" y="1382865"/>
                  </a:lnTo>
                  <a:lnTo>
                    <a:pt x="1444718" y="1369368"/>
                  </a:lnTo>
                  <a:lnTo>
                    <a:pt x="1456356" y="1355605"/>
                  </a:lnTo>
                  <a:lnTo>
                    <a:pt x="1467730" y="1341578"/>
                  </a:lnTo>
                  <a:lnTo>
                    <a:pt x="1479104" y="1327021"/>
                  </a:lnTo>
                  <a:lnTo>
                    <a:pt x="1489684" y="1312200"/>
                  </a:lnTo>
                  <a:lnTo>
                    <a:pt x="1499735" y="1297644"/>
                  </a:lnTo>
                  <a:lnTo>
                    <a:pt x="1509786" y="1282558"/>
                  </a:lnTo>
                  <a:lnTo>
                    <a:pt x="1519308" y="1267208"/>
                  </a:lnTo>
                  <a:lnTo>
                    <a:pt x="1528830" y="1251592"/>
                  </a:lnTo>
                  <a:lnTo>
                    <a:pt x="1537559" y="1235448"/>
                  </a:lnTo>
                  <a:lnTo>
                    <a:pt x="1546023" y="1219568"/>
                  </a:lnTo>
                  <a:lnTo>
                    <a:pt x="1554223" y="1203159"/>
                  </a:lnTo>
                  <a:lnTo>
                    <a:pt x="1561893" y="1186485"/>
                  </a:lnTo>
                  <a:lnTo>
                    <a:pt x="1569299" y="1169547"/>
                  </a:lnTo>
                  <a:lnTo>
                    <a:pt x="1576176" y="1152608"/>
                  </a:lnTo>
                  <a:lnTo>
                    <a:pt x="1582789" y="1135405"/>
                  </a:lnTo>
                  <a:lnTo>
                    <a:pt x="1588873" y="1118202"/>
                  </a:lnTo>
                  <a:lnTo>
                    <a:pt x="1594692" y="1100734"/>
                  </a:lnTo>
                  <a:lnTo>
                    <a:pt x="1599982" y="1082737"/>
                  </a:lnTo>
                  <a:lnTo>
                    <a:pt x="1604743" y="1065005"/>
                  </a:lnTo>
                  <a:lnTo>
                    <a:pt x="1608975" y="1046743"/>
                  </a:lnTo>
                  <a:lnTo>
                    <a:pt x="1613207" y="1028481"/>
                  </a:lnTo>
                  <a:lnTo>
                    <a:pt x="1616645" y="1009955"/>
                  </a:lnTo>
                  <a:lnTo>
                    <a:pt x="1619555" y="991428"/>
                  </a:lnTo>
                  <a:lnTo>
                    <a:pt x="1622464" y="972637"/>
                  </a:lnTo>
                  <a:lnTo>
                    <a:pt x="1624581" y="953846"/>
                  </a:lnTo>
                  <a:lnTo>
                    <a:pt x="1626168" y="934791"/>
                  </a:lnTo>
                  <a:lnTo>
                    <a:pt x="1627490" y="915735"/>
                  </a:lnTo>
                  <a:lnTo>
                    <a:pt x="1628019" y="896414"/>
                  </a:lnTo>
                  <a:lnTo>
                    <a:pt x="1628548" y="877094"/>
                  </a:lnTo>
                  <a:lnTo>
                    <a:pt x="1628019" y="857509"/>
                  </a:lnTo>
                  <a:lnTo>
                    <a:pt x="1627490" y="838189"/>
                  </a:lnTo>
                  <a:lnTo>
                    <a:pt x="1626168" y="819133"/>
                  </a:lnTo>
                  <a:lnTo>
                    <a:pt x="1624581" y="800342"/>
                  </a:lnTo>
                  <a:lnTo>
                    <a:pt x="1622464" y="781551"/>
                  </a:lnTo>
                  <a:lnTo>
                    <a:pt x="1619555" y="762495"/>
                  </a:lnTo>
                  <a:lnTo>
                    <a:pt x="1616645" y="743704"/>
                  </a:lnTo>
                  <a:lnTo>
                    <a:pt x="1613207" y="725707"/>
                  </a:lnTo>
                  <a:lnTo>
                    <a:pt x="1608975" y="707180"/>
                  </a:lnTo>
                  <a:lnTo>
                    <a:pt x="1604743" y="689183"/>
                  </a:lnTo>
                  <a:lnTo>
                    <a:pt x="1599982" y="670921"/>
                  </a:lnTo>
                  <a:lnTo>
                    <a:pt x="1594692" y="653454"/>
                  </a:lnTo>
                  <a:lnTo>
                    <a:pt x="1588873" y="635986"/>
                  </a:lnTo>
                  <a:lnTo>
                    <a:pt x="1582789" y="618253"/>
                  </a:lnTo>
                  <a:lnTo>
                    <a:pt x="1576176" y="601315"/>
                  </a:lnTo>
                  <a:lnTo>
                    <a:pt x="1569299" y="584112"/>
                  </a:lnTo>
                  <a:lnTo>
                    <a:pt x="1561893" y="567438"/>
                  </a:lnTo>
                  <a:lnTo>
                    <a:pt x="1554223" y="551029"/>
                  </a:lnTo>
                  <a:lnTo>
                    <a:pt x="1546023" y="534620"/>
                  </a:lnTo>
                  <a:lnTo>
                    <a:pt x="1537559" y="518740"/>
                  </a:lnTo>
                  <a:lnTo>
                    <a:pt x="1528830" y="502596"/>
                  </a:lnTo>
                  <a:lnTo>
                    <a:pt x="1519308" y="486980"/>
                  </a:lnTo>
                  <a:lnTo>
                    <a:pt x="1509786" y="471630"/>
                  </a:lnTo>
                  <a:lnTo>
                    <a:pt x="1499735" y="456544"/>
                  </a:lnTo>
                  <a:lnTo>
                    <a:pt x="1489684" y="441458"/>
                  </a:lnTo>
                  <a:lnTo>
                    <a:pt x="1479104" y="427167"/>
                  </a:lnTo>
                  <a:lnTo>
                    <a:pt x="1467730" y="412610"/>
                  </a:lnTo>
                  <a:lnTo>
                    <a:pt x="1456356" y="398583"/>
                  </a:lnTo>
                  <a:lnTo>
                    <a:pt x="1444718" y="384820"/>
                  </a:lnTo>
                  <a:lnTo>
                    <a:pt x="1432815" y="371323"/>
                  </a:lnTo>
                  <a:lnTo>
                    <a:pt x="1420384" y="358089"/>
                  </a:lnTo>
                  <a:lnTo>
                    <a:pt x="1407952" y="344856"/>
                  </a:lnTo>
                  <a:lnTo>
                    <a:pt x="1394991" y="332417"/>
                  </a:lnTo>
                  <a:lnTo>
                    <a:pt x="1381766" y="320243"/>
                  </a:lnTo>
                  <a:lnTo>
                    <a:pt x="1368277" y="308333"/>
                  </a:lnTo>
                  <a:lnTo>
                    <a:pt x="1354522" y="296423"/>
                  </a:lnTo>
                  <a:lnTo>
                    <a:pt x="1340504" y="285042"/>
                  </a:lnTo>
                  <a:lnTo>
                    <a:pt x="1325956" y="274191"/>
                  </a:lnTo>
                  <a:lnTo>
                    <a:pt x="1311408" y="263340"/>
                  </a:lnTo>
                  <a:lnTo>
                    <a:pt x="1296596" y="253018"/>
                  </a:lnTo>
                  <a:lnTo>
                    <a:pt x="1281255" y="242961"/>
                  </a:lnTo>
                  <a:lnTo>
                    <a:pt x="1265914" y="233698"/>
                  </a:lnTo>
                  <a:lnTo>
                    <a:pt x="1250573" y="224170"/>
                  </a:lnTo>
                  <a:lnTo>
                    <a:pt x="1234702" y="215436"/>
                  </a:lnTo>
                  <a:lnTo>
                    <a:pt x="1218568" y="206967"/>
                  </a:lnTo>
                  <a:lnTo>
                    <a:pt x="1201904" y="198762"/>
                  </a:lnTo>
                  <a:lnTo>
                    <a:pt x="1185769" y="191087"/>
                  </a:lnTo>
                  <a:lnTo>
                    <a:pt x="1168841" y="183412"/>
                  </a:lnTo>
                  <a:lnTo>
                    <a:pt x="1151913" y="176530"/>
                  </a:lnTo>
                  <a:lnTo>
                    <a:pt x="1134720" y="169914"/>
                  </a:lnTo>
                  <a:lnTo>
                    <a:pt x="1117263" y="164091"/>
                  </a:lnTo>
                  <a:lnTo>
                    <a:pt x="1099806" y="158269"/>
                  </a:lnTo>
                  <a:lnTo>
                    <a:pt x="1082084" y="152975"/>
                  </a:lnTo>
                  <a:lnTo>
                    <a:pt x="1064098" y="147947"/>
                  </a:lnTo>
                  <a:lnTo>
                    <a:pt x="1045847" y="143712"/>
                  </a:lnTo>
                  <a:lnTo>
                    <a:pt x="1027861" y="139478"/>
                  </a:lnTo>
                  <a:lnTo>
                    <a:pt x="1009345" y="136037"/>
                  </a:lnTo>
                  <a:lnTo>
                    <a:pt x="990830" y="132861"/>
                  </a:lnTo>
                  <a:lnTo>
                    <a:pt x="972050" y="130479"/>
                  </a:lnTo>
                  <a:lnTo>
                    <a:pt x="953271" y="128362"/>
                  </a:lnTo>
                  <a:lnTo>
                    <a:pt x="933962" y="126774"/>
                  </a:lnTo>
                  <a:lnTo>
                    <a:pt x="914918" y="125450"/>
                  </a:lnTo>
                  <a:lnTo>
                    <a:pt x="895873" y="124392"/>
                  </a:lnTo>
                  <a:lnTo>
                    <a:pt x="876300" y="124392"/>
                  </a:lnTo>
                  <a:lnTo>
                    <a:pt x="856991" y="124392"/>
                  </a:lnTo>
                  <a:close/>
                  <a:moveTo>
                    <a:pt x="876300" y="0"/>
                  </a:moveTo>
                  <a:lnTo>
                    <a:pt x="899048" y="265"/>
                  </a:lnTo>
                  <a:lnTo>
                    <a:pt x="921266" y="1323"/>
                  </a:lnTo>
                  <a:lnTo>
                    <a:pt x="943749" y="2382"/>
                  </a:lnTo>
                  <a:lnTo>
                    <a:pt x="965702" y="4764"/>
                  </a:lnTo>
                  <a:lnTo>
                    <a:pt x="987656" y="7146"/>
                  </a:lnTo>
                  <a:lnTo>
                    <a:pt x="1009610" y="10057"/>
                  </a:lnTo>
                  <a:lnTo>
                    <a:pt x="1031299" y="13763"/>
                  </a:lnTo>
                  <a:lnTo>
                    <a:pt x="1052724" y="17997"/>
                  </a:lnTo>
                  <a:lnTo>
                    <a:pt x="1074149" y="22496"/>
                  </a:lnTo>
                  <a:lnTo>
                    <a:pt x="1095045" y="27525"/>
                  </a:lnTo>
                  <a:lnTo>
                    <a:pt x="1115940" y="33348"/>
                  </a:lnTo>
                  <a:lnTo>
                    <a:pt x="1136572" y="39435"/>
                  </a:lnTo>
                  <a:lnTo>
                    <a:pt x="1157203" y="46051"/>
                  </a:lnTo>
                  <a:lnTo>
                    <a:pt x="1177305" y="53197"/>
                  </a:lnTo>
                  <a:lnTo>
                    <a:pt x="1197407" y="60873"/>
                  </a:lnTo>
                  <a:lnTo>
                    <a:pt x="1216981" y="69077"/>
                  </a:lnTo>
                  <a:lnTo>
                    <a:pt x="1236818" y="77811"/>
                  </a:lnTo>
                  <a:lnTo>
                    <a:pt x="1255863" y="86545"/>
                  </a:lnTo>
                  <a:lnTo>
                    <a:pt x="1274907" y="96337"/>
                  </a:lnTo>
                  <a:lnTo>
                    <a:pt x="1293687" y="105865"/>
                  </a:lnTo>
                  <a:lnTo>
                    <a:pt x="1312202" y="116452"/>
                  </a:lnTo>
                  <a:lnTo>
                    <a:pt x="1330453" y="127303"/>
                  </a:lnTo>
                  <a:lnTo>
                    <a:pt x="1348439" y="138154"/>
                  </a:lnTo>
                  <a:lnTo>
                    <a:pt x="1365896" y="149799"/>
                  </a:lnTo>
                  <a:lnTo>
                    <a:pt x="1383353" y="162239"/>
                  </a:lnTo>
                  <a:lnTo>
                    <a:pt x="1400282" y="174413"/>
                  </a:lnTo>
                  <a:lnTo>
                    <a:pt x="1416945" y="187117"/>
                  </a:lnTo>
                  <a:lnTo>
                    <a:pt x="1433609" y="200615"/>
                  </a:lnTo>
                  <a:lnTo>
                    <a:pt x="1449479" y="214113"/>
                  </a:lnTo>
                  <a:lnTo>
                    <a:pt x="1465085" y="228404"/>
                  </a:lnTo>
                  <a:lnTo>
                    <a:pt x="1480426" y="242432"/>
                  </a:lnTo>
                  <a:lnTo>
                    <a:pt x="1495503" y="257253"/>
                  </a:lnTo>
                  <a:lnTo>
                    <a:pt x="1510315" y="272074"/>
                  </a:lnTo>
                  <a:lnTo>
                    <a:pt x="1524863" y="287424"/>
                  </a:lnTo>
                  <a:lnTo>
                    <a:pt x="1538881" y="303569"/>
                  </a:lnTo>
                  <a:lnTo>
                    <a:pt x="1552371" y="319449"/>
                  </a:lnTo>
                  <a:lnTo>
                    <a:pt x="1565596" y="335858"/>
                  </a:lnTo>
                  <a:lnTo>
                    <a:pt x="1578292" y="352796"/>
                  </a:lnTo>
                  <a:lnTo>
                    <a:pt x="1590724" y="369735"/>
                  </a:lnTo>
                  <a:lnTo>
                    <a:pt x="1602627" y="386938"/>
                  </a:lnTo>
                  <a:lnTo>
                    <a:pt x="1614265" y="404935"/>
                  </a:lnTo>
                  <a:lnTo>
                    <a:pt x="1625639" y="422667"/>
                  </a:lnTo>
                  <a:lnTo>
                    <a:pt x="1636219" y="440929"/>
                  </a:lnTo>
                  <a:lnTo>
                    <a:pt x="1646534" y="459455"/>
                  </a:lnTo>
                  <a:lnTo>
                    <a:pt x="1656585" y="478247"/>
                  </a:lnTo>
                  <a:lnTo>
                    <a:pt x="1666108" y="497038"/>
                  </a:lnTo>
                  <a:lnTo>
                    <a:pt x="1675101" y="516358"/>
                  </a:lnTo>
                  <a:lnTo>
                    <a:pt x="1683565" y="535943"/>
                  </a:lnTo>
                  <a:lnTo>
                    <a:pt x="1691764" y="555528"/>
                  </a:lnTo>
                  <a:lnTo>
                    <a:pt x="1699170" y="575643"/>
                  </a:lnTo>
                  <a:lnTo>
                    <a:pt x="1706577" y="596022"/>
                  </a:lnTo>
                  <a:lnTo>
                    <a:pt x="1712925" y="616401"/>
                  </a:lnTo>
                  <a:lnTo>
                    <a:pt x="1719273" y="637309"/>
                  </a:lnTo>
                  <a:lnTo>
                    <a:pt x="1725092" y="658218"/>
                  </a:lnTo>
                  <a:lnTo>
                    <a:pt x="1730382" y="679126"/>
                  </a:lnTo>
                  <a:lnTo>
                    <a:pt x="1734614" y="700564"/>
                  </a:lnTo>
                  <a:lnTo>
                    <a:pt x="1739111" y="721737"/>
                  </a:lnTo>
                  <a:lnTo>
                    <a:pt x="1742549" y="743439"/>
                  </a:lnTo>
                  <a:lnTo>
                    <a:pt x="1745723" y="765406"/>
                  </a:lnTo>
                  <a:lnTo>
                    <a:pt x="1748104" y="787373"/>
                  </a:lnTo>
                  <a:lnTo>
                    <a:pt x="1749955" y="809605"/>
                  </a:lnTo>
                  <a:lnTo>
                    <a:pt x="1751542" y="831837"/>
                  </a:lnTo>
                  <a:lnTo>
                    <a:pt x="1752336" y="854598"/>
                  </a:lnTo>
                  <a:lnTo>
                    <a:pt x="1752600" y="877094"/>
                  </a:lnTo>
                  <a:lnTo>
                    <a:pt x="1752336" y="899590"/>
                  </a:lnTo>
                  <a:lnTo>
                    <a:pt x="1751542" y="922351"/>
                  </a:lnTo>
                  <a:lnTo>
                    <a:pt x="1749955" y="944583"/>
                  </a:lnTo>
                  <a:lnTo>
                    <a:pt x="1748104" y="966550"/>
                  </a:lnTo>
                  <a:lnTo>
                    <a:pt x="1745723" y="988782"/>
                  </a:lnTo>
                  <a:lnTo>
                    <a:pt x="1742549" y="1010220"/>
                  </a:lnTo>
                  <a:lnTo>
                    <a:pt x="1739111" y="1031922"/>
                  </a:lnTo>
                  <a:lnTo>
                    <a:pt x="1734614" y="1053624"/>
                  </a:lnTo>
                  <a:lnTo>
                    <a:pt x="1730382" y="1075062"/>
                  </a:lnTo>
                  <a:lnTo>
                    <a:pt x="1725092" y="1095970"/>
                  </a:lnTo>
                  <a:lnTo>
                    <a:pt x="1719273" y="1116879"/>
                  </a:lnTo>
                  <a:lnTo>
                    <a:pt x="1712925" y="1137523"/>
                  </a:lnTo>
                  <a:lnTo>
                    <a:pt x="1706577" y="1157902"/>
                  </a:lnTo>
                  <a:lnTo>
                    <a:pt x="1699170" y="1178016"/>
                  </a:lnTo>
                  <a:lnTo>
                    <a:pt x="1691764" y="1198130"/>
                  </a:lnTo>
                  <a:lnTo>
                    <a:pt x="1683565" y="1217980"/>
                  </a:lnTo>
                  <a:lnTo>
                    <a:pt x="1675101" y="1237565"/>
                  </a:lnTo>
                  <a:lnTo>
                    <a:pt x="1666108" y="1256886"/>
                  </a:lnTo>
                  <a:lnTo>
                    <a:pt x="1656585" y="1275941"/>
                  </a:lnTo>
                  <a:lnTo>
                    <a:pt x="1646534" y="1294733"/>
                  </a:lnTo>
                  <a:lnTo>
                    <a:pt x="1636219" y="1313259"/>
                  </a:lnTo>
                  <a:lnTo>
                    <a:pt x="1625639" y="1331521"/>
                  </a:lnTo>
                  <a:lnTo>
                    <a:pt x="1614265" y="1349253"/>
                  </a:lnTo>
                  <a:lnTo>
                    <a:pt x="1602627" y="1366986"/>
                  </a:lnTo>
                  <a:lnTo>
                    <a:pt x="1590724" y="1384453"/>
                  </a:lnTo>
                  <a:lnTo>
                    <a:pt x="1578292" y="1401392"/>
                  </a:lnTo>
                  <a:lnTo>
                    <a:pt x="1565596" y="1418066"/>
                  </a:lnTo>
                  <a:lnTo>
                    <a:pt x="1552371" y="1434475"/>
                  </a:lnTo>
                  <a:lnTo>
                    <a:pt x="1538881" y="1450619"/>
                  </a:lnTo>
                  <a:lnTo>
                    <a:pt x="1524863" y="1466234"/>
                  </a:lnTo>
                  <a:lnTo>
                    <a:pt x="1510315" y="1481585"/>
                  </a:lnTo>
                  <a:lnTo>
                    <a:pt x="1495503" y="1496671"/>
                  </a:lnTo>
                  <a:lnTo>
                    <a:pt x="1480426" y="1511492"/>
                  </a:lnTo>
                  <a:lnTo>
                    <a:pt x="1465085" y="1525784"/>
                  </a:lnTo>
                  <a:lnTo>
                    <a:pt x="1449479" y="1540075"/>
                  </a:lnTo>
                  <a:lnTo>
                    <a:pt x="1433609" y="1553573"/>
                  </a:lnTo>
                  <a:lnTo>
                    <a:pt x="1416945" y="1566542"/>
                  </a:lnTo>
                  <a:lnTo>
                    <a:pt x="1400282" y="1579510"/>
                  </a:lnTo>
                  <a:lnTo>
                    <a:pt x="1383353" y="1591949"/>
                  </a:lnTo>
                  <a:lnTo>
                    <a:pt x="1365896" y="1603859"/>
                  </a:lnTo>
                  <a:lnTo>
                    <a:pt x="1348439" y="1615505"/>
                  </a:lnTo>
                  <a:lnTo>
                    <a:pt x="1330453" y="1626885"/>
                  </a:lnTo>
                  <a:lnTo>
                    <a:pt x="1312202" y="1637472"/>
                  </a:lnTo>
                  <a:lnTo>
                    <a:pt x="1293687" y="1647793"/>
                  </a:lnTo>
                  <a:lnTo>
                    <a:pt x="1274907" y="1657851"/>
                  </a:lnTo>
                  <a:lnTo>
                    <a:pt x="1255863" y="1667379"/>
                  </a:lnTo>
                  <a:lnTo>
                    <a:pt x="1236818" y="1676377"/>
                  </a:lnTo>
                  <a:lnTo>
                    <a:pt x="1216981" y="1684846"/>
                  </a:lnTo>
                  <a:lnTo>
                    <a:pt x="1197407" y="1693051"/>
                  </a:lnTo>
                  <a:lnTo>
                    <a:pt x="1177305" y="1700726"/>
                  </a:lnTo>
                  <a:lnTo>
                    <a:pt x="1157203" y="1707607"/>
                  </a:lnTo>
                  <a:lnTo>
                    <a:pt x="1136572" y="1714753"/>
                  </a:lnTo>
                  <a:lnTo>
                    <a:pt x="1115940" y="1720576"/>
                  </a:lnTo>
                  <a:lnTo>
                    <a:pt x="1095045" y="1726134"/>
                  </a:lnTo>
                  <a:lnTo>
                    <a:pt x="1074149" y="1731427"/>
                  </a:lnTo>
                  <a:lnTo>
                    <a:pt x="1052724" y="1736191"/>
                  </a:lnTo>
                  <a:lnTo>
                    <a:pt x="1031299" y="1740426"/>
                  </a:lnTo>
                  <a:lnTo>
                    <a:pt x="1009610" y="1743866"/>
                  </a:lnTo>
                  <a:lnTo>
                    <a:pt x="987656" y="1747042"/>
                  </a:lnTo>
                  <a:lnTo>
                    <a:pt x="965702" y="1749424"/>
                  </a:lnTo>
                  <a:lnTo>
                    <a:pt x="943749" y="1751277"/>
                  </a:lnTo>
                  <a:lnTo>
                    <a:pt x="921266" y="1752865"/>
                  </a:lnTo>
                  <a:lnTo>
                    <a:pt x="899048" y="1753923"/>
                  </a:lnTo>
                  <a:lnTo>
                    <a:pt x="876300" y="1754188"/>
                  </a:lnTo>
                  <a:lnTo>
                    <a:pt x="853817" y="1753923"/>
                  </a:lnTo>
                  <a:lnTo>
                    <a:pt x="831335" y="1752865"/>
                  </a:lnTo>
                  <a:lnTo>
                    <a:pt x="809116" y="1751277"/>
                  </a:lnTo>
                  <a:lnTo>
                    <a:pt x="786898" y="1749424"/>
                  </a:lnTo>
                  <a:lnTo>
                    <a:pt x="764944" y="1747042"/>
                  </a:lnTo>
                  <a:lnTo>
                    <a:pt x="742990" y="1743866"/>
                  </a:lnTo>
                  <a:lnTo>
                    <a:pt x="721301" y="1740426"/>
                  </a:lnTo>
                  <a:lnTo>
                    <a:pt x="699876" y="1736191"/>
                  </a:lnTo>
                  <a:lnTo>
                    <a:pt x="678716" y="1731427"/>
                  </a:lnTo>
                  <a:lnTo>
                    <a:pt x="657820" y="1726134"/>
                  </a:lnTo>
                  <a:lnTo>
                    <a:pt x="636660" y="1720576"/>
                  </a:lnTo>
                  <a:lnTo>
                    <a:pt x="616028" y="1714753"/>
                  </a:lnTo>
                  <a:lnTo>
                    <a:pt x="595662" y="1707607"/>
                  </a:lnTo>
                  <a:lnTo>
                    <a:pt x="575295" y="1700726"/>
                  </a:lnTo>
                  <a:lnTo>
                    <a:pt x="555193" y="1693051"/>
                  </a:lnTo>
                  <a:lnTo>
                    <a:pt x="535619" y="1684846"/>
                  </a:lnTo>
                  <a:lnTo>
                    <a:pt x="516046" y="1676377"/>
                  </a:lnTo>
                  <a:lnTo>
                    <a:pt x="496737" y="1667379"/>
                  </a:lnTo>
                  <a:lnTo>
                    <a:pt x="477958" y="1657851"/>
                  </a:lnTo>
                  <a:lnTo>
                    <a:pt x="458913" y="1647793"/>
                  </a:lnTo>
                  <a:lnTo>
                    <a:pt x="440663" y="1637472"/>
                  </a:lnTo>
                  <a:lnTo>
                    <a:pt x="422412" y="1626885"/>
                  </a:lnTo>
                  <a:lnTo>
                    <a:pt x="404161" y="1615505"/>
                  </a:lnTo>
                  <a:lnTo>
                    <a:pt x="386704" y="1603859"/>
                  </a:lnTo>
                  <a:lnTo>
                    <a:pt x="369511" y="1591949"/>
                  </a:lnTo>
                  <a:lnTo>
                    <a:pt x="352318" y="1579510"/>
                  </a:lnTo>
                  <a:lnTo>
                    <a:pt x="335655" y="1566542"/>
                  </a:lnTo>
                  <a:lnTo>
                    <a:pt x="319255" y="1553573"/>
                  </a:lnTo>
                  <a:lnTo>
                    <a:pt x="303121" y="1540075"/>
                  </a:lnTo>
                  <a:lnTo>
                    <a:pt x="287251" y="1525784"/>
                  </a:lnTo>
                  <a:lnTo>
                    <a:pt x="271909" y="1511492"/>
                  </a:lnTo>
                  <a:lnTo>
                    <a:pt x="256833" y="1496671"/>
                  </a:lnTo>
                  <a:lnTo>
                    <a:pt x="242285" y="1481585"/>
                  </a:lnTo>
                  <a:lnTo>
                    <a:pt x="227737" y="1466234"/>
                  </a:lnTo>
                  <a:lnTo>
                    <a:pt x="213983" y="1450619"/>
                  </a:lnTo>
                  <a:lnTo>
                    <a:pt x="200229" y="1434475"/>
                  </a:lnTo>
                  <a:lnTo>
                    <a:pt x="187004" y="1418066"/>
                  </a:lnTo>
                  <a:lnTo>
                    <a:pt x="174308" y="1401392"/>
                  </a:lnTo>
                  <a:lnTo>
                    <a:pt x="161876" y="1384453"/>
                  </a:lnTo>
                  <a:lnTo>
                    <a:pt x="149709" y="1366986"/>
                  </a:lnTo>
                  <a:lnTo>
                    <a:pt x="138071" y="1349253"/>
                  </a:lnTo>
                  <a:lnTo>
                    <a:pt x="126961" y="1331521"/>
                  </a:lnTo>
                  <a:lnTo>
                    <a:pt x="116117" y="1313259"/>
                  </a:lnTo>
                  <a:lnTo>
                    <a:pt x="105801" y="1294733"/>
                  </a:lnTo>
                  <a:lnTo>
                    <a:pt x="95750" y="1275941"/>
                  </a:lnTo>
                  <a:lnTo>
                    <a:pt x="86492" y="1256886"/>
                  </a:lnTo>
                  <a:lnTo>
                    <a:pt x="77499" y="1237565"/>
                  </a:lnTo>
                  <a:lnTo>
                    <a:pt x="69035" y="1217980"/>
                  </a:lnTo>
                  <a:lnTo>
                    <a:pt x="60836" y="1198130"/>
                  </a:lnTo>
                  <a:lnTo>
                    <a:pt x="53165" y="1178016"/>
                  </a:lnTo>
                  <a:lnTo>
                    <a:pt x="46023" y="1157902"/>
                  </a:lnTo>
                  <a:lnTo>
                    <a:pt x="39411" y="1137523"/>
                  </a:lnTo>
                  <a:lnTo>
                    <a:pt x="33327" y="1116879"/>
                  </a:lnTo>
                  <a:lnTo>
                    <a:pt x="27508" y="1095970"/>
                  </a:lnTo>
                  <a:lnTo>
                    <a:pt x="22483" y="1075062"/>
                  </a:lnTo>
                  <a:lnTo>
                    <a:pt x="17721" y="1053624"/>
                  </a:lnTo>
                  <a:lnTo>
                    <a:pt x="13754" y="1031922"/>
                  </a:lnTo>
                  <a:lnTo>
                    <a:pt x="10051" y="1010220"/>
                  </a:lnTo>
                  <a:lnTo>
                    <a:pt x="6877" y="988782"/>
                  </a:lnTo>
                  <a:lnTo>
                    <a:pt x="4496" y="966550"/>
                  </a:lnTo>
                  <a:lnTo>
                    <a:pt x="2380" y="944583"/>
                  </a:lnTo>
                  <a:lnTo>
                    <a:pt x="1322" y="922351"/>
                  </a:lnTo>
                  <a:lnTo>
                    <a:pt x="264" y="899590"/>
                  </a:lnTo>
                  <a:lnTo>
                    <a:pt x="0" y="877094"/>
                  </a:lnTo>
                  <a:lnTo>
                    <a:pt x="264" y="854598"/>
                  </a:lnTo>
                  <a:lnTo>
                    <a:pt x="1322" y="831837"/>
                  </a:lnTo>
                  <a:lnTo>
                    <a:pt x="2380" y="809605"/>
                  </a:lnTo>
                  <a:lnTo>
                    <a:pt x="4496" y="787373"/>
                  </a:lnTo>
                  <a:lnTo>
                    <a:pt x="6877" y="765406"/>
                  </a:lnTo>
                  <a:lnTo>
                    <a:pt x="10051" y="743439"/>
                  </a:lnTo>
                  <a:lnTo>
                    <a:pt x="13754" y="721737"/>
                  </a:lnTo>
                  <a:lnTo>
                    <a:pt x="17721" y="700564"/>
                  </a:lnTo>
                  <a:lnTo>
                    <a:pt x="22483" y="679126"/>
                  </a:lnTo>
                  <a:lnTo>
                    <a:pt x="27508" y="658218"/>
                  </a:lnTo>
                  <a:lnTo>
                    <a:pt x="33327" y="637309"/>
                  </a:lnTo>
                  <a:lnTo>
                    <a:pt x="39411" y="616401"/>
                  </a:lnTo>
                  <a:lnTo>
                    <a:pt x="46023" y="596022"/>
                  </a:lnTo>
                  <a:lnTo>
                    <a:pt x="53165" y="575643"/>
                  </a:lnTo>
                  <a:lnTo>
                    <a:pt x="60836" y="555528"/>
                  </a:lnTo>
                  <a:lnTo>
                    <a:pt x="69035" y="535943"/>
                  </a:lnTo>
                  <a:lnTo>
                    <a:pt x="77499" y="516358"/>
                  </a:lnTo>
                  <a:lnTo>
                    <a:pt x="86492" y="497038"/>
                  </a:lnTo>
                  <a:lnTo>
                    <a:pt x="95750" y="478247"/>
                  </a:lnTo>
                  <a:lnTo>
                    <a:pt x="105801" y="459455"/>
                  </a:lnTo>
                  <a:lnTo>
                    <a:pt x="116117" y="440929"/>
                  </a:lnTo>
                  <a:lnTo>
                    <a:pt x="126961" y="422667"/>
                  </a:lnTo>
                  <a:lnTo>
                    <a:pt x="138071" y="404935"/>
                  </a:lnTo>
                  <a:lnTo>
                    <a:pt x="149709" y="386938"/>
                  </a:lnTo>
                  <a:lnTo>
                    <a:pt x="161876" y="369735"/>
                  </a:lnTo>
                  <a:lnTo>
                    <a:pt x="174308" y="352796"/>
                  </a:lnTo>
                  <a:lnTo>
                    <a:pt x="187004" y="335858"/>
                  </a:lnTo>
                  <a:lnTo>
                    <a:pt x="200229" y="319449"/>
                  </a:lnTo>
                  <a:lnTo>
                    <a:pt x="213983" y="303569"/>
                  </a:lnTo>
                  <a:lnTo>
                    <a:pt x="227737" y="287424"/>
                  </a:lnTo>
                  <a:lnTo>
                    <a:pt x="242285" y="272074"/>
                  </a:lnTo>
                  <a:lnTo>
                    <a:pt x="256833" y="257253"/>
                  </a:lnTo>
                  <a:lnTo>
                    <a:pt x="271909" y="242432"/>
                  </a:lnTo>
                  <a:lnTo>
                    <a:pt x="287251" y="228404"/>
                  </a:lnTo>
                  <a:lnTo>
                    <a:pt x="303121" y="214113"/>
                  </a:lnTo>
                  <a:lnTo>
                    <a:pt x="319255" y="200615"/>
                  </a:lnTo>
                  <a:lnTo>
                    <a:pt x="335655" y="187117"/>
                  </a:lnTo>
                  <a:lnTo>
                    <a:pt x="352318" y="174413"/>
                  </a:lnTo>
                  <a:lnTo>
                    <a:pt x="369511" y="162239"/>
                  </a:lnTo>
                  <a:lnTo>
                    <a:pt x="386704" y="149799"/>
                  </a:lnTo>
                  <a:lnTo>
                    <a:pt x="404161" y="138154"/>
                  </a:lnTo>
                  <a:lnTo>
                    <a:pt x="422412" y="127303"/>
                  </a:lnTo>
                  <a:lnTo>
                    <a:pt x="440663" y="116452"/>
                  </a:lnTo>
                  <a:lnTo>
                    <a:pt x="458913" y="105865"/>
                  </a:lnTo>
                  <a:lnTo>
                    <a:pt x="477958" y="96337"/>
                  </a:lnTo>
                  <a:lnTo>
                    <a:pt x="496737" y="86545"/>
                  </a:lnTo>
                  <a:lnTo>
                    <a:pt x="516046" y="77811"/>
                  </a:lnTo>
                  <a:lnTo>
                    <a:pt x="535619" y="69077"/>
                  </a:lnTo>
                  <a:lnTo>
                    <a:pt x="555193" y="60873"/>
                  </a:lnTo>
                  <a:lnTo>
                    <a:pt x="575295" y="53197"/>
                  </a:lnTo>
                  <a:lnTo>
                    <a:pt x="595662" y="46051"/>
                  </a:lnTo>
                  <a:lnTo>
                    <a:pt x="616028" y="39435"/>
                  </a:lnTo>
                  <a:lnTo>
                    <a:pt x="636660" y="33348"/>
                  </a:lnTo>
                  <a:lnTo>
                    <a:pt x="657820" y="27525"/>
                  </a:lnTo>
                  <a:lnTo>
                    <a:pt x="678716" y="22496"/>
                  </a:lnTo>
                  <a:lnTo>
                    <a:pt x="699876" y="17997"/>
                  </a:lnTo>
                  <a:lnTo>
                    <a:pt x="721301" y="13763"/>
                  </a:lnTo>
                  <a:lnTo>
                    <a:pt x="742990" y="10057"/>
                  </a:lnTo>
                  <a:lnTo>
                    <a:pt x="764944" y="7146"/>
                  </a:lnTo>
                  <a:lnTo>
                    <a:pt x="786898" y="4764"/>
                  </a:lnTo>
                  <a:lnTo>
                    <a:pt x="809116" y="2382"/>
                  </a:lnTo>
                  <a:lnTo>
                    <a:pt x="831335" y="1323"/>
                  </a:lnTo>
                  <a:lnTo>
                    <a:pt x="853817" y="265"/>
                  </a:lnTo>
                  <a:lnTo>
                    <a:pt x="8763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47" name="标题 1"/>
          <p:cNvSpPr>
            <a:spLocks noGrp="1"/>
          </p:cNvSpPr>
          <p:nvPr>
            <p:ph type="title"/>
          </p:nvPr>
        </p:nvSpPr>
        <p:spPr>
          <a:xfrm>
            <a:off x="2483768" y="915566"/>
            <a:ext cx="4902096" cy="277143"/>
          </a:xfrm>
        </p:spPr>
        <p:txBody>
          <a:bodyPr/>
          <a:lstStyle/>
          <a:p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多维度报表，随时随地监控学校运营情况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5010376" y="1804397"/>
            <a:ext cx="4026120" cy="2495545"/>
            <a:chOff x="4614" y="2189"/>
            <a:chExt cx="8428" cy="5224"/>
          </a:xfrm>
        </p:grpSpPr>
        <p:pic>
          <p:nvPicPr>
            <p:cNvPr id="51" name="Picture 11"/>
            <p:cNvPicPr>
              <a:picLocks noChangeAspect="1"/>
            </p:cNvPicPr>
            <p:nvPr/>
          </p:nvPicPr>
          <p:blipFill>
            <a:blip r:embed="rId3" cstate="print"/>
            <a:srcRect l="19220" t="29398" r="17921" b="13718"/>
            <a:stretch>
              <a:fillRect/>
            </a:stretch>
          </p:blipFill>
          <p:spPr>
            <a:xfrm>
              <a:off x="4614" y="2189"/>
              <a:ext cx="8428" cy="522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0" name="图片 49" descr="微信截图_2016110916565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88" y="2817"/>
              <a:ext cx="5837" cy="3711"/>
            </a:xfrm>
            <a:prstGeom prst="rect">
              <a:avLst/>
            </a:prstGeom>
          </p:spPr>
        </p:pic>
      </p:grpSp>
      <p:sp>
        <p:nvSpPr>
          <p:cNvPr id="53" name="标题 20"/>
          <p:cNvSpPr txBox="1"/>
          <p:nvPr/>
        </p:nvSpPr>
        <p:spPr bwMode="auto">
          <a:xfrm>
            <a:off x="683568" y="206375"/>
            <a:ext cx="4968552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28%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缺乏数据支撑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——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BOSS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校长行业解决方案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54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4368" y="123478"/>
            <a:ext cx="999877" cy="43097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标题 20"/>
          <p:cNvSpPr txBox="1"/>
          <p:nvPr/>
        </p:nvSpPr>
        <p:spPr bwMode="auto">
          <a:xfrm>
            <a:off x="683568" y="206375"/>
            <a:ext cx="4968552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28%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缺乏数据支撑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——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BOSS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校长行业解决方案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2" name="组合 7"/>
          <p:cNvGrpSpPr/>
          <p:nvPr/>
        </p:nvGrpSpPr>
        <p:grpSpPr>
          <a:xfrm>
            <a:off x="251520" y="151077"/>
            <a:ext cx="376425" cy="332441"/>
            <a:chOff x="1121011" y="3838597"/>
            <a:chExt cx="649536" cy="57363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Freeform 141"/>
            <p:cNvSpPr>
              <a:spLocks noEditPoints="1"/>
            </p:cNvSpPr>
            <p:nvPr/>
          </p:nvSpPr>
          <p:spPr bwMode="auto">
            <a:xfrm>
              <a:off x="1191613" y="3838597"/>
              <a:ext cx="547164" cy="511863"/>
            </a:xfrm>
            <a:custGeom>
              <a:avLst/>
              <a:gdLst>
                <a:gd name="T0" fmla="*/ 147 w 174"/>
                <a:gd name="T1" fmla="*/ 0 h 162"/>
                <a:gd name="T2" fmla="*/ 166 w 174"/>
                <a:gd name="T3" fmla="*/ 0 h 162"/>
                <a:gd name="T4" fmla="*/ 174 w 174"/>
                <a:gd name="T5" fmla="*/ 9 h 162"/>
                <a:gd name="T6" fmla="*/ 174 w 174"/>
                <a:gd name="T7" fmla="*/ 161 h 162"/>
                <a:gd name="T8" fmla="*/ 139 w 174"/>
                <a:gd name="T9" fmla="*/ 161 h 162"/>
                <a:gd name="T10" fmla="*/ 139 w 174"/>
                <a:gd name="T11" fmla="*/ 9 h 162"/>
                <a:gd name="T12" fmla="*/ 147 w 174"/>
                <a:gd name="T13" fmla="*/ 0 h 162"/>
                <a:gd name="T14" fmla="*/ 100 w 174"/>
                <a:gd name="T15" fmla="*/ 67 h 162"/>
                <a:gd name="T16" fmla="*/ 120 w 174"/>
                <a:gd name="T17" fmla="*/ 67 h 162"/>
                <a:gd name="T18" fmla="*/ 128 w 174"/>
                <a:gd name="T19" fmla="*/ 75 h 162"/>
                <a:gd name="T20" fmla="*/ 128 w 174"/>
                <a:gd name="T21" fmla="*/ 162 h 162"/>
                <a:gd name="T22" fmla="*/ 93 w 174"/>
                <a:gd name="T23" fmla="*/ 162 h 162"/>
                <a:gd name="T24" fmla="*/ 93 w 174"/>
                <a:gd name="T25" fmla="*/ 75 h 162"/>
                <a:gd name="T26" fmla="*/ 100 w 174"/>
                <a:gd name="T27" fmla="*/ 67 h 162"/>
                <a:gd name="T28" fmla="*/ 55 w 174"/>
                <a:gd name="T29" fmla="*/ 97 h 162"/>
                <a:gd name="T30" fmla="*/ 74 w 174"/>
                <a:gd name="T31" fmla="*/ 97 h 162"/>
                <a:gd name="T32" fmla="*/ 82 w 174"/>
                <a:gd name="T33" fmla="*/ 105 h 162"/>
                <a:gd name="T34" fmla="*/ 82 w 174"/>
                <a:gd name="T35" fmla="*/ 162 h 162"/>
                <a:gd name="T36" fmla="*/ 47 w 174"/>
                <a:gd name="T37" fmla="*/ 162 h 162"/>
                <a:gd name="T38" fmla="*/ 47 w 174"/>
                <a:gd name="T39" fmla="*/ 105 h 162"/>
                <a:gd name="T40" fmla="*/ 55 w 174"/>
                <a:gd name="T41" fmla="*/ 97 h 162"/>
                <a:gd name="T42" fmla="*/ 8 w 174"/>
                <a:gd name="T43" fmla="*/ 118 h 162"/>
                <a:gd name="T44" fmla="*/ 28 w 174"/>
                <a:gd name="T45" fmla="*/ 118 h 162"/>
                <a:gd name="T46" fmla="*/ 36 w 174"/>
                <a:gd name="T47" fmla="*/ 126 h 162"/>
                <a:gd name="T48" fmla="*/ 36 w 174"/>
                <a:gd name="T49" fmla="*/ 162 h 162"/>
                <a:gd name="T50" fmla="*/ 0 w 174"/>
                <a:gd name="T51" fmla="*/ 162 h 162"/>
                <a:gd name="T52" fmla="*/ 0 w 174"/>
                <a:gd name="T53" fmla="*/ 126 h 162"/>
                <a:gd name="T54" fmla="*/ 8 w 174"/>
                <a:gd name="T55" fmla="*/ 11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4" h="162">
                  <a:moveTo>
                    <a:pt x="147" y="0"/>
                  </a:moveTo>
                  <a:cubicBezTo>
                    <a:pt x="166" y="0"/>
                    <a:pt x="166" y="0"/>
                    <a:pt x="166" y="0"/>
                  </a:cubicBezTo>
                  <a:cubicBezTo>
                    <a:pt x="170" y="0"/>
                    <a:pt x="174" y="4"/>
                    <a:pt x="174" y="9"/>
                  </a:cubicBezTo>
                  <a:cubicBezTo>
                    <a:pt x="174" y="161"/>
                    <a:pt x="174" y="161"/>
                    <a:pt x="174" y="161"/>
                  </a:cubicBezTo>
                  <a:cubicBezTo>
                    <a:pt x="139" y="161"/>
                    <a:pt x="139" y="161"/>
                    <a:pt x="139" y="161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4"/>
                    <a:pt x="142" y="0"/>
                    <a:pt x="147" y="0"/>
                  </a:cubicBezTo>
                  <a:close/>
                  <a:moveTo>
                    <a:pt x="100" y="67"/>
                  </a:moveTo>
                  <a:cubicBezTo>
                    <a:pt x="120" y="67"/>
                    <a:pt x="120" y="67"/>
                    <a:pt x="120" y="67"/>
                  </a:cubicBezTo>
                  <a:cubicBezTo>
                    <a:pt x="124" y="67"/>
                    <a:pt x="128" y="71"/>
                    <a:pt x="128" y="75"/>
                  </a:cubicBezTo>
                  <a:cubicBezTo>
                    <a:pt x="128" y="162"/>
                    <a:pt x="128" y="162"/>
                    <a:pt x="128" y="162"/>
                  </a:cubicBezTo>
                  <a:cubicBezTo>
                    <a:pt x="93" y="162"/>
                    <a:pt x="93" y="162"/>
                    <a:pt x="93" y="162"/>
                  </a:cubicBezTo>
                  <a:cubicBezTo>
                    <a:pt x="93" y="75"/>
                    <a:pt x="93" y="75"/>
                    <a:pt x="93" y="75"/>
                  </a:cubicBezTo>
                  <a:cubicBezTo>
                    <a:pt x="93" y="71"/>
                    <a:pt x="96" y="67"/>
                    <a:pt x="100" y="67"/>
                  </a:cubicBezTo>
                  <a:close/>
                  <a:moveTo>
                    <a:pt x="55" y="97"/>
                  </a:moveTo>
                  <a:cubicBezTo>
                    <a:pt x="74" y="97"/>
                    <a:pt x="74" y="97"/>
                    <a:pt x="74" y="97"/>
                  </a:cubicBezTo>
                  <a:cubicBezTo>
                    <a:pt x="78" y="97"/>
                    <a:pt x="82" y="100"/>
                    <a:pt x="82" y="105"/>
                  </a:cubicBezTo>
                  <a:cubicBezTo>
                    <a:pt x="82" y="162"/>
                    <a:pt x="82" y="162"/>
                    <a:pt x="82" y="162"/>
                  </a:cubicBezTo>
                  <a:cubicBezTo>
                    <a:pt x="47" y="162"/>
                    <a:pt x="47" y="162"/>
                    <a:pt x="47" y="162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7" y="100"/>
                    <a:pt x="50" y="97"/>
                    <a:pt x="55" y="97"/>
                  </a:cubicBezTo>
                  <a:close/>
                  <a:moveTo>
                    <a:pt x="8" y="118"/>
                  </a:moveTo>
                  <a:cubicBezTo>
                    <a:pt x="28" y="118"/>
                    <a:pt x="28" y="118"/>
                    <a:pt x="28" y="118"/>
                  </a:cubicBezTo>
                  <a:cubicBezTo>
                    <a:pt x="32" y="118"/>
                    <a:pt x="36" y="122"/>
                    <a:pt x="36" y="126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2"/>
                    <a:pt x="4" y="118"/>
                    <a:pt x="8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42"/>
            <p:cNvSpPr/>
            <p:nvPr/>
          </p:nvSpPr>
          <p:spPr bwMode="auto">
            <a:xfrm>
              <a:off x="1121011" y="3898608"/>
              <a:ext cx="649536" cy="513627"/>
            </a:xfrm>
            <a:custGeom>
              <a:avLst/>
              <a:gdLst>
                <a:gd name="T0" fmla="*/ 202 w 206"/>
                <a:gd name="T1" fmla="*/ 153 h 163"/>
                <a:gd name="T2" fmla="*/ 10 w 206"/>
                <a:gd name="T3" fmla="*/ 153 h 163"/>
                <a:gd name="T4" fmla="*/ 10 w 206"/>
                <a:gd name="T5" fmla="*/ 4 h 163"/>
                <a:gd name="T6" fmla="*/ 5 w 206"/>
                <a:gd name="T7" fmla="*/ 0 h 163"/>
                <a:gd name="T8" fmla="*/ 5 w 206"/>
                <a:gd name="T9" fmla="*/ 0 h 163"/>
                <a:gd name="T10" fmla="*/ 0 w 206"/>
                <a:gd name="T11" fmla="*/ 4 h 163"/>
                <a:gd name="T12" fmla="*/ 0 w 206"/>
                <a:gd name="T13" fmla="*/ 159 h 163"/>
                <a:gd name="T14" fmla="*/ 5 w 206"/>
                <a:gd name="T15" fmla="*/ 163 h 163"/>
                <a:gd name="T16" fmla="*/ 5 w 206"/>
                <a:gd name="T17" fmla="*/ 163 h 163"/>
                <a:gd name="T18" fmla="*/ 6 w 206"/>
                <a:gd name="T19" fmla="*/ 163 h 163"/>
                <a:gd name="T20" fmla="*/ 202 w 206"/>
                <a:gd name="T21" fmla="*/ 163 h 163"/>
                <a:gd name="T22" fmla="*/ 206 w 206"/>
                <a:gd name="T23" fmla="*/ 158 h 163"/>
                <a:gd name="T24" fmla="*/ 206 w 206"/>
                <a:gd name="T25" fmla="*/ 158 h 163"/>
                <a:gd name="T26" fmla="*/ 202 w 206"/>
                <a:gd name="T27" fmla="*/ 15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6" h="163">
                  <a:moveTo>
                    <a:pt x="202" y="153"/>
                  </a:moveTo>
                  <a:cubicBezTo>
                    <a:pt x="10" y="153"/>
                    <a:pt x="10" y="153"/>
                    <a:pt x="10" y="15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1"/>
                    <a:pt x="2" y="163"/>
                    <a:pt x="5" y="163"/>
                  </a:cubicBezTo>
                  <a:cubicBezTo>
                    <a:pt x="5" y="163"/>
                    <a:pt x="5" y="163"/>
                    <a:pt x="5" y="163"/>
                  </a:cubicBezTo>
                  <a:cubicBezTo>
                    <a:pt x="6" y="163"/>
                    <a:pt x="6" y="163"/>
                    <a:pt x="6" y="163"/>
                  </a:cubicBezTo>
                  <a:cubicBezTo>
                    <a:pt x="202" y="163"/>
                    <a:pt x="202" y="163"/>
                    <a:pt x="202" y="163"/>
                  </a:cubicBezTo>
                  <a:cubicBezTo>
                    <a:pt x="204" y="163"/>
                    <a:pt x="206" y="161"/>
                    <a:pt x="206" y="158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06" y="155"/>
                    <a:pt x="204" y="153"/>
                    <a:pt x="202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43"/>
            <p:cNvSpPr/>
            <p:nvPr/>
          </p:nvSpPr>
          <p:spPr bwMode="auto">
            <a:xfrm>
              <a:off x="1357527" y="3838597"/>
              <a:ext cx="176504" cy="176504"/>
            </a:xfrm>
            <a:custGeom>
              <a:avLst/>
              <a:gdLst>
                <a:gd name="T0" fmla="*/ 51 w 56"/>
                <a:gd name="T1" fmla="*/ 0 h 56"/>
                <a:gd name="T2" fmla="*/ 19 w 56"/>
                <a:gd name="T3" fmla="*/ 0 h 56"/>
                <a:gd name="T4" fmla="*/ 16 w 56"/>
                <a:gd name="T5" fmla="*/ 3 h 56"/>
                <a:gd name="T6" fmla="*/ 16 w 56"/>
                <a:gd name="T7" fmla="*/ 6 h 56"/>
                <a:gd name="T8" fmla="*/ 23 w 56"/>
                <a:gd name="T9" fmla="*/ 13 h 56"/>
                <a:gd name="T10" fmla="*/ 30 w 56"/>
                <a:gd name="T11" fmla="*/ 19 h 56"/>
                <a:gd name="T12" fmla="*/ 2 w 56"/>
                <a:gd name="T13" fmla="*/ 46 h 56"/>
                <a:gd name="T14" fmla="*/ 2 w 56"/>
                <a:gd name="T15" fmla="*/ 54 h 56"/>
                <a:gd name="T16" fmla="*/ 3 w 56"/>
                <a:gd name="T17" fmla="*/ 54 h 56"/>
                <a:gd name="T18" fmla="*/ 10 w 56"/>
                <a:gd name="T19" fmla="*/ 54 h 56"/>
                <a:gd name="T20" fmla="*/ 37 w 56"/>
                <a:gd name="T21" fmla="*/ 27 h 56"/>
                <a:gd name="T22" fmla="*/ 42 w 56"/>
                <a:gd name="T23" fmla="*/ 32 h 56"/>
                <a:gd name="T24" fmla="*/ 50 w 56"/>
                <a:gd name="T25" fmla="*/ 40 h 56"/>
                <a:gd name="T26" fmla="*/ 53 w 56"/>
                <a:gd name="T27" fmla="*/ 40 h 56"/>
                <a:gd name="T28" fmla="*/ 55 w 56"/>
                <a:gd name="T29" fmla="*/ 37 h 56"/>
                <a:gd name="T30" fmla="*/ 56 w 56"/>
                <a:gd name="T31" fmla="*/ 5 h 56"/>
                <a:gd name="T32" fmla="*/ 51 w 56"/>
                <a:gd name="T3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56">
                  <a:moveTo>
                    <a:pt x="51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6" y="1"/>
                    <a:pt x="16" y="3"/>
                  </a:cubicBezTo>
                  <a:cubicBezTo>
                    <a:pt x="15" y="4"/>
                    <a:pt x="15" y="5"/>
                    <a:pt x="16" y="6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8"/>
                    <a:pt x="0" y="52"/>
                    <a:pt x="2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5" y="56"/>
                    <a:pt x="8" y="56"/>
                    <a:pt x="10" y="54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1" y="40"/>
                    <a:pt x="52" y="41"/>
                    <a:pt x="53" y="40"/>
                  </a:cubicBezTo>
                  <a:cubicBezTo>
                    <a:pt x="54" y="40"/>
                    <a:pt x="55" y="38"/>
                    <a:pt x="55" y="37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6" y="2"/>
                    <a:pt x="54" y="0"/>
                    <a:pt x="51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67544" y="771550"/>
            <a:ext cx="8208912" cy="195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企业经营指标数据监控、综合分析诊断，让每一个管理者全面掌控校区运营中的每一个细节</a:t>
            </a:r>
          </a:p>
        </p:txBody>
      </p:sp>
      <p:pic>
        <p:nvPicPr>
          <p:cNvPr id="46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123478"/>
            <a:ext cx="999877" cy="430972"/>
          </a:xfrm>
          <a:prstGeom prst="rect">
            <a:avLst/>
          </a:prstGeom>
          <a:noFill/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131590"/>
            <a:ext cx="7532712" cy="3765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52520" cy="51435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275606"/>
            <a:ext cx="9252520" cy="2232248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9"/>
          <p:cNvSpPr txBox="1"/>
          <p:nvPr/>
        </p:nvSpPr>
        <p:spPr>
          <a:xfrm>
            <a:off x="2987824" y="1779662"/>
            <a:ext cx="5832648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您在学校运营管理时</a:t>
            </a:r>
            <a:endParaRPr lang="en-US" altLang="zh-CN" sz="3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是否遇到过以下难题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标题 20"/>
          <p:cNvSpPr txBox="1"/>
          <p:nvPr/>
        </p:nvSpPr>
        <p:spPr bwMode="auto">
          <a:xfrm>
            <a:off x="683568" y="206375"/>
            <a:ext cx="4968552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28%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缺乏数据支撑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——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BOSS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校长行业解决方案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2" name="组合 7"/>
          <p:cNvGrpSpPr/>
          <p:nvPr/>
        </p:nvGrpSpPr>
        <p:grpSpPr>
          <a:xfrm>
            <a:off x="251520" y="151077"/>
            <a:ext cx="376425" cy="332441"/>
            <a:chOff x="1121011" y="3838597"/>
            <a:chExt cx="649536" cy="57363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Freeform 141"/>
            <p:cNvSpPr>
              <a:spLocks noEditPoints="1"/>
            </p:cNvSpPr>
            <p:nvPr/>
          </p:nvSpPr>
          <p:spPr bwMode="auto">
            <a:xfrm>
              <a:off x="1191613" y="3838597"/>
              <a:ext cx="547164" cy="511863"/>
            </a:xfrm>
            <a:custGeom>
              <a:avLst/>
              <a:gdLst>
                <a:gd name="T0" fmla="*/ 147 w 174"/>
                <a:gd name="T1" fmla="*/ 0 h 162"/>
                <a:gd name="T2" fmla="*/ 166 w 174"/>
                <a:gd name="T3" fmla="*/ 0 h 162"/>
                <a:gd name="T4" fmla="*/ 174 w 174"/>
                <a:gd name="T5" fmla="*/ 9 h 162"/>
                <a:gd name="T6" fmla="*/ 174 w 174"/>
                <a:gd name="T7" fmla="*/ 161 h 162"/>
                <a:gd name="T8" fmla="*/ 139 w 174"/>
                <a:gd name="T9" fmla="*/ 161 h 162"/>
                <a:gd name="T10" fmla="*/ 139 w 174"/>
                <a:gd name="T11" fmla="*/ 9 h 162"/>
                <a:gd name="T12" fmla="*/ 147 w 174"/>
                <a:gd name="T13" fmla="*/ 0 h 162"/>
                <a:gd name="T14" fmla="*/ 100 w 174"/>
                <a:gd name="T15" fmla="*/ 67 h 162"/>
                <a:gd name="T16" fmla="*/ 120 w 174"/>
                <a:gd name="T17" fmla="*/ 67 h 162"/>
                <a:gd name="T18" fmla="*/ 128 w 174"/>
                <a:gd name="T19" fmla="*/ 75 h 162"/>
                <a:gd name="T20" fmla="*/ 128 w 174"/>
                <a:gd name="T21" fmla="*/ 162 h 162"/>
                <a:gd name="T22" fmla="*/ 93 w 174"/>
                <a:gd name="T23" fmla="*/ 162 h 162"/>
                <a:gd name="T24" fmla="*/ 93 w 174"/>
                <a:gd name="T25" fmla="*/ 75 h 162"/>
                <a:gd name="T26" fmla="*/ 100 w 174"/>
                <a:gd name="T27" fmla="*/ 67 h 162"/>
                <a:gd name="T28" fmla="*/ 55 w 174"/>
                <a:gd name="T29" fmla="*/ 97 h 162"/>
                <a:gd name="T30" fmla="*/ 74 w 174"/>
                <a:gd name="T31" fmla="*/ 97 h 162"/>
                <a:gd name="T32" fmla="*/ 82 w 174"/>
                <a:gd name="T33" fmla="*/ 105 h 162"/>
                <a:gd name="T34" fmla="*/ 82 w 174"/>
                <a:gd name="T35" fmla="*/ 162 h 162"/>
                <a:gd name="T36" fmla="*/ 47 w 174"/>
                <a:gd name="T37" fmla="*/ 162 h 162"/>
                <a:gd name="T38" fmla="*/ 47 w 174"/>
                <a:gd name="T39" fmla="*/ 105 h 162"/>
                <a:gd name="T40" fmla="*/ 55 w 174"/>
                <a:gd name="T41" fmla="*/ 97 h 162"/>
                <a:gd name="T42" fmla="*/ 8 w 174"/>
                <a:gd name="T43" fmla="*/ 118 h 162"/>
                <a:gd name="T44" fmla="*/ 28 w 174"/>
                <a:gd name="T45" fmla="*/ 118 h 162"/>
                <a:gd name="T46" fmla="*/ 36 w 174"/>
                <a:gd name="T47" fmla="*/ 126 h 162"/>
                <a:gd name="T48" fmla="*/ 36 w 174"/>
                <a:gd name="T49" fmla="*/ 162 h 162"/>
                <a:gd name="T50" fmla="*/ 0 w 174"/>
                <a:gd name="T51" fmla="*/ 162 h 162"/>
                <a:gd name="T52" fmla="*/ 0 w 174"/>
                <a:gd name="T53" fmla="*/ 126 h 162"/>
                <a:gd name="T54" fmla="*/ 8 w 174"/>
                <a:gd name="T55" fmla="*/ 11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4" h="162">
                  <a:moveTo>
                    <a:pt x="147" y="0"/>
                  </a:moveTo>
                  <a:cubicBezTo>
                    <a:pt x="166" y="0"/>
                    <a:pt x="166" y="0"/>
                    <a:pt x="166" y="0"/>
                  </a:cubicBezTo>
                  <a:cubicBezTo>
                    <a:pt x="170" y="0"/>
                    <a:pt x="174" y="4"/>
                    <a:pt x="174" y="9"/>
                  </a:cubicBezTo>
                  <a:cubicBezTo>
                    <a:pt x="174" y="161"/>
                    <a:pt x="174" y="161"/>
                    <a:pt x="174" y="161"/>
                  </a:cubicBezTo>
                  <a:cubicBezTo>
                    <a:pt x="139" y="161"/>
                    <a:pt x="139" y="161"/>
                    <a:pt x="139" y="161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4"/>
                    <a:pt x="142" y="0"/>
                    <a:pt x="147" y="0"/>
                  </a:cubicBezTo>
                  <a:close/>
                  <a:moveTo>
                    <a:pt x="100" y="67"/>
                  </a:moveTo>
                  <a:cubicBezTo>
                    <a:pt x="120" y="67"/>
                    <a:pt x="120" y="67"/>
                    <a:pt x="120" y="67"/>
                  </a:cubicBezTo>
                  <a:cubicBezTo>
                    <a:pt x="124" y="67"/>
                    <a:pt x="128" y="71"/>
                    <a:pt x="128" y="75"/>
                  </a:cubicBezTo>
                  <a:cubicBezTo>
                    <a:pt x="128" y="162"/>
                    <a:pt x="128" y="162"/>
                    <a:pt x="128" y="162"/>
                  </a:cubicBezTo>
                  <a:cubicBezTo>
                    <a:pt x="93" y="162"/>
                    <a:pt x="93" y="162"/>
                    <a:pt x="93" y="162"/>
                  </a:cubicBezTo>
                  <a:cubicBezTo>
                    <a:pt x="93" y="75"/>
                    <a:pt x="93" y="75"/>
                    <a:pt x="93" y="75"/>
                  </a:cubicBezTo>
                  <a:cubicBezTo>
                    <a:pt x="93" y="71"/>
                    <a:pt x="96" y="67"/>
                    <a:pt x="100" y="67"/>
                  </a:cubicBezTo>
                  <a:close/>
                  <a:moveTo>
                    <a:pt x="55" y="97"/>
                  </a:moveTo>
                  <a:cubicBezTo>
                    <a:pt x="74" y="97"/>
                    <a:pt x="74" y="97"/>
                    <a:pt x="74" y="97"/>
                  </a:cubicBezTo>
                  <a:cubicBezTo>
                    <a:pt x="78" y="97"/>
                    <a:pt x="82" y="100"/>
                    <a:pt x="82" y="105"/>
                  </a:cubicBezTo>
                  <a:cubicBezTo>
                    <a:pt x="82" y="162"/>
                    <a:pt x="82" y="162"/>
                    <a:pt x="82" y="162"/>
                  </a:cubicBezTo>
                  <a:cubicBezTo>
                    <a:pt x="47" y="162"/>
                    <a:pt x="47" y="162"/>
                    <a:pt x="47" y="162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7" y="100"/>
                    <a:pt x="50" y="97"/>
                    <a:pt x="55" y="97"/>
                  </a:cubicBezTo>
                  <a:close/>
                  <a:moveTo>
                    <a:pt x="8" y="118"/>
                  </a:moveTo>
                  <a:cubicBezTo>
                    <a:pt x="28" y="118"/>
                    <a:pt x="28" y="118"/>
                    <a:pt x="28" y="118"/>
                  </a:cubicBezTo>
                  <a:cubicBezTo>
                    <a:pt x="32" y="118"/>
                    <a:pt x="36" y="122"/>
                    <a:pt x="36" y="126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2"/>
                    <a:pt x="4" y="118"/>
                    <a:pt x="8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42"/>
            <p:cNvSpPr/>
            <p:nvPr/>
          </p:nvSpPr>
          <p:spPr bwMode="auto">
            <a:xfrm>
              <a:off x="1121011" y="3898608"/>
              <a:ext cx="649536" cy="513627"/>
            </a:xfrm>
            <a:custGeom>
              <a:avLst/>
              <a:gdLst>
                <a:gd name="T0" fmla="*/ 202 w 206"/>
                <a:gd name="T1" fmla="*/ 153 h 163"/>
                <a:gd name="T2" fmla="*/ 10 w 206"/>
                <a:gd name="T3" fmla="*/ 153 h 163"/>
                <a:gd name="T4" fmla="*/ 10 w 206"/>
                <a:gd name="T5" fmla="*/ 4 h 163"/>
                <a:gd name="T6" fmla="*/ 5 w 206"/>
                <a:gd name="T7" fmla="*/ 0 h 163"/>
                <a:gd name="T8" fmla="*/ 5 w 206"/>
                <a:gd name="T9" fmla="*/ 0 h 163"/>
                <a:gd name="T10" fmla="*/ 0 w 206"/>
                <a:gd name="T11" fmla="*/ 4 h 163"/>
                <a:gd name="T12" fmla="*/ 0 w 206"/>
                <a:gd name="T13" fmla="*/ 159 h 163"/>
                <a:gd name="T14" fmla="*/ 5 w 206"/>
                <a:gd name="T15" fmla="*/ 163 h 163"/>
                <a:gd name="T16" fmla="*/ 5 w 206"/>
                <a:gd name="T17" fmla="*/ 163 h 163"/>
                <a:gd name="T18" fmla="*/ 6 w 206"/>
                <a:gd name="T19" fmla="*/ 163 h 163"/>
                <a:gd name="T20" fmla="*/ 202 w 206"/>
                <a:gd name="T21" fmla="*/ 163 h 163"/>
                <a:gd name="T22" fmla="*/ 206 w 206"/>
                <a:gd name="T23" fmla="*/ 158 h 163"/>
                <a:gd name="T24" fmla="*/ 206 w 206"/>
                <a:gd name="T25" fmla="*/ 158 h 163"/>
                <a:gd name="T26" fmla="*/ 202 w 206"/>
                <a:gd name="T27" fmla="*/ 15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6" h="163">
                  <a:moveTo>
                    <a:pt x="202" y="153"/>
                  </a:moveTo>
                  <a:cubicBezTo>
                    <a:pt x="10" y="153"/>
                    <a:pt x="10" y="153"/>
                    <a:pt x="10" y="15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1"/>
                    <a:pt x="2" y="163"/>
                    <a:pt x="5" y="163"/>
                  </a:cubicBezTo>
                  <a:cubicBezTo>
                    <a:pt x="5" y="163"/>
                    <a:pt x="5" y="163"/>
                    <a:pt x="5" y="163"/>
                  </a:cubicBezTo>
                  <a:cubicBezTo>
                    <a:pt x="6" y="163"/>
                    <a:pt x="6" y="163"/>
                    <a:pt x="6" y="163"/>
                  </a:cubicBezTo>
                  <a:cubicBezTo>
                    <a:pt x="202" y="163"/>
                    <a:pt x="202" y="163"/>
                    <a:pt x="202" y="163"/>
                  </a:cubicBezTo>
                  <a:cubicBezTo>
                    <a:pt x="204" y="163"/>
                    <a:pt x="206" y="161"/>
                    <a:pt x="206" y="158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06" y="155"/>
                    <a:pt x="204" y="153"/>
                    <a:pt x="202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43"/>
            <p:cNvSpPr/>
            <p:nvPr/>
          </p:nvSpPr>
          <p:spPr bwMode="auto">
            <a:xfrm>
              <a:off x="1357527" y="3838597"/>
              <a:ext cx="176504" cy="176504"/>
            </a:xfrm>
            <a:custGeom>
              <a:avLst/>
              <a:gdLst>
                <a:gd name="T0" fmla="*/ 51 w 56"/>
                <a:gd name="T1" fmla="*/ 0 h 56"/>
                <a:gd name="T2" fmla="*/ 19 w 56"/>
                <a:gd name="T3" fmla="*/ 0 h 56"/>
                <a:gd name="T4" fmla="*/ 16 w 56"/>
                <a:gd name="T5" fmla="*/ 3 h 56"/>
                <a:gd name="T6" fmla="*/ 16 w 56"/>
                <a:gd name="T7" fmla="*/ 6 h 56"/>
                <a:gd name="T8" fmla="*/ 23 w 56"/>
                <a:gd name="T9" fmla="*/ 13 h 56"/>
                <a:gd name="T10" fmla="*/ 30 w 56"/>
                <a:gd name="T11" fmla="*/ 19 h 56"/>
                <a:gd name="T12" fmla="*/ 2 w 56"/>
                <a:gd name="T13" fmla="*/ 46 h 56"/>
                <a:gd name="T14" fmla="*/ 2 w 56"/>
                <a:gd name="T15" fmla="*/ 54 h 56"/>
                <a:gd name="T16" fmla="*/ 3 w 56"/>
                <a:gd name="T17" fmla="*/ 54 h 56"/>
                <a:gd name="T18" fmla="*/ 10 w 56"/>
                <a:gd name="T19" fmla="*/ 54 h 56"/>
                <a:gd name="T20" fmla="*/ 37 w 56"/>
                <a:gd name="T21" fmla="*/ 27 h 56"/>
                <a:gd name="T22" fmla="*/ 42 w 56"/>
                <a:gd name="T23" fmla="*/ 32 h 56"/>
                <a:gd name="T24" fmla="*/ 50 w 56"/>
                <a:gd name="T25" fmla="*/ 40 h 56"/>
                <a:gd name="T26" fmla="*/ 53 w 56"/>
                <a:gd name="T27" fmla="*/ 40 h 56"/>
                <a:gd name="T28" fmla="*/ 55 w 56"/>
                <a:gd name="T29" fmla="*/ 37 h 56"/>
                <a:gd name="T30" fmla="*/ 56 w 56"/>
                <a:gd name="T31" fmla="*/ 5 h 56"/>
                <a:gd name="T32" fmla="*/ 51 w 56"/>
                <a:gd name="T3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56">
                  <a:moveTo>
                    <a:pt x="51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6" y="1"/>
                    <a:pt x="16" y="3"/>
                  </a:cubicBezTo>
                  <a:cubicBezTo>
                    <a:pt x="15" y="4"/>
                    <a:pt x="15" y="5"/>
                    <a:pt x="16" y="6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8"/>
                    <a:pt x="0" y="52"/>
                    <a:pt x="2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5" y="56"/>
                    <a:pt x="8" y="56"/>
                    <a:pt x="10" y="54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1" y="40"/>
                    <a:pt x="52" y="41"/>
                    <a:pt x="53" y="40"/>
                  </a:cubicBezTo>
                  <a:cubicBezTo>
                    <a:pt x="54" y="40"/>
                    <a:pt x="55" y="38"/>
                    <a:pt x="55" y="37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6" y="2"/>
                    <a:pt x="54" y="0"/>
                    <a:pt x="51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Group 1623"/>
          <p:cNvGrpSpPr/>
          <p:nvPr/>
        </p:nvGrpSpPr>
        <p:grpSpPr>
          <a:xfrm>
            <a:off x="2771800" y="1488882"/>
            <a:ext cx="1095152" cy="988032"/>
            <a:chOff x="0" y="182882"/>
            <a:chExt cx="2411801" cy="2175897"/>
          </a:xfrm>
        </p:grpSpPr>
        <p:sp>
          <p:nvSpPr>
            <p:cNvPr id="10" name="Shape 1618"/>
            <p:cNvSpPr/>
            <p:nvPr/>
          </p:nvSpPr>
          <p:spPr>
            <a:xfrm>
              <a:off x="604690" y="182882"/>
              <a:ext cx="1167086" cy="6100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/>
            <a:p>
              <a:pPr algn="just" defTabSz="457200">
                <a:defRPr sz="4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pPr>
              <a:r>
                <a:rPr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153万</a:t>
              </a:r>
            </a:p>
          </p:txBody>
        </p:sp>
        <p:sp>
          <p:nvSpPr>
            <p:cNvPr id="11" name="Shape 1619"/>
            <p:cNvSpPr/>
            <p:nvPr/>
          </p:nvSpPr>
          <p:spPr>
            <a:xfrm>
              <a:off x="375510" y="1799596"/>
              <a:ext cx="1686027" cy="559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20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r>
                <a:rPr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当日现金流</a:t>
              </a:r>
              <a:endParaRPr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Shape 1620"/>
            <p:cNvSpPr/>
            <p:nvPr/>
          </p:nvSpPr>
          <p:spPr>
            <a:xfrm>
              <a:off x="884742" y="1147396"/>
              <a:ext cx="1142374" cy="6100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just" defTabSz="457200">
                <a:defRPr sz="3200" b="1">
                  <a:solidFill>
                    <a:srgbClr val="009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140%</a:t>
              </a:r>
            </a:p>
          </p:txBody>
        </p:sp>
        <p:sp>
          <p:nvSpPr>
            <p:cNvPr id="13" name="Shape 1621"/>
            <p:cNvSpPr/>
            <p:nvPr/>
          </p:nvSpPr>
          <p:spPr>
            <a:xfrm rot="16200000">
              <a:off x="419808" y="1124948"/>
              <a:ext cx="428629" cy="50006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28221" tIns="28221" rIns="28221" bIns="28221" numCol="1" anchor="ctr">
              <a:noAutofit/>
            </a:bodyPr>
            <a:lstStyle/>
            <a:p>
              <a:pPr defTabSz="457200"/>
              <a:endParaRPr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Shape 1622"/>
            <p:cNvSpPr/>
            <p:nvPr/>
          </p:nvSpPr>
          <p:spPr>
            <a:xfrm>
              <a:off x="0" y="940113"/>
              <a:ext cx="2411801" cy="1"/>
            </a:xfrm>
            <a:prstGeom prst="line">
              <a:avLst/>
            </a:prstGeom>
            <a:noFill/>
            <a:ln w="9525" cap="flat">
              <a:solidFill>
                <a:srgbClr val="0096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0000"/>
                  </a:solidFill>
                </a:defRPr>
              </a:pPr>
              <a:endParaRPr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5" name="Group 1629"/>
          <p:cNvGrpSpPr/>
          <p:nvPr/>
        </p:nvGrpSpPr>
        <p:grpSpPr>
          <a:xfrm>
            <a:off x="4572000" y="1488882"/>
            <a:ext cx="1095153" cy="986882"/>
            <a:chOff x="71847" y="182881"/>
            <a:chExt cx="2411801" cy="2173363"/>
          </a:xfrm>
        </p:grpSpPr>
        <p:sp>
          <p:nvSpPr>
            <p:cNvPr id="16" name="Shape 1624"/>
            <p:cNvSpPr/>
            <p:nvPr/>
          </p:nvSpPr>
          <p:spPr>
            <a:xfrm>
              <a:off x="438266" y="182881"/>
              <a:ext cx="1678965" cy="610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/>
            <a:p>
              <a:pPr algn="just" defTabSz="457200">
                <a:defRPr sz="4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pPr>
              <a:r>
                <a:rPr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2946.3万</a:t>
              </a:r>
            </a:p>
          </p:txBody>
        </p:sp>
        <p:sp>
          <p:nvSpPr>
            <p:cNvPr id="17" name="Shape 1625"/>
            <p:cNvSpPr/>
            <p:nvPr/>
          </p:nvSpPr>
          <p:spPr>
            <a:xfrm>
              <a:off x="71847" y="1797061"/>
              <a:ext cx="2279102" cy="559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20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r>
                <a:rPr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当月累计现金流</a:t>
              </a:r>
            </a:p>
          </p:txBody>
        </p:sp>
        <p:sp>
          <p:nvSpPr>
            <p:cNvPr id="18" name="Shape 1626"/>
            <p:cNvSpPr/>
            <p:nvPr/>
          </p:nvSpPr>
          <p:spPr>
            <a:xfrm>
              <a:off x="880240" y="1082679"/>
              <a:ext cx="934091" cy="610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just" defTabSz="457200">
                <a:defRPr sz="3200" b="1">
                  <a:solidFill>
                    <a:srgbClr val="009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63%</a:t>
              </a:r>
            </a:p>
          </p:txBody>
        </p:sp>
        <p:sp>
          <p:nvSpPr>
            <p:cNvPr id="19" name="Shape 1627"/>
            <p:cNvSpPr/>
            <p:nvPr/>
          </p:nvSpPr>
          <p:spPr>
            <a:xfrm rot="16200000">
              <a:off x="424170" y="1060232"/>
              <a:ext cx="428629" cy="50006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28221" tIns="28221" rIns="28221" bIns="28221" numCol="1" anchor="ctr">
              <a:noAutofit/>
            </a:bodyPr>
            <a:lstStyle/>
            <a:p>
              <a:pPr defTabSz="457200"/>
              <a:endParaRPr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Shape 1628"/>
            <p:cNvSpPr/>
            <p:nvPr/>
          </p:nvSpPr>
          <p:spPr>
            <a:xfrm>
              <a:off x="71847" y="937577"/>
              <a:ext cx="2411801" cy="1"/>
            </a:xfrm>
            <a:prstGeom prst="line">
              <a:avLst/>
            </a:prstGeom>
            <a:noFill/>
            <a:ln w="9525" cap="flat">
              <a:solidFill>
                <a:srgbClr val="0096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0000"/>
                  </a:solidFill>
                </a:defRPr>
              </a:pPr>
              <a:endParaRPr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1" name="Group 1635"/>
          <p:cNvGrpSpPr/>
          <p:nvPr/>
        </p:nvGrpSpPr>
        <p:grpSpPr>
          <a:xfrm>
            <a:off x="6357166" y="1488882"/>
            <a:ext cx="1095154" cy="991638"/>
            <a:chOff x="1640" y="172407"/>
            <a:chExt cx="2411802" cy="2183834"/>
          </a:xfrm>
        </p:grpSpPr>
        <p:sp>
          <p:nvSpPr>
            <p:cNvPr id="22" name="Shape 1630"/>
            <p:cNvSpPr/>
            <p:nvPr/>
          </p:nvSpPr>
          <p:spPr>
            <a:xfrm>
              <a:off x="368059" y="172407"/>
              <a:ext cx="1678964" cy="610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/>
            <a:p>
              <a:pPr algn="just" defTabSz="457200">
                <a:defRPr sz="4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pPr>
              <a:r>
                <a:rPr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2946.3万</a:t>
              </a:r>
            </a:p>
          </p:txBody>
        </p:sp>
        <p:sp>
          <p:nvSpPr>
            <p:cNvPr id="23" name="Shape 1631"/>
            <p:cNvSpPr/>
            <p:nvPr/>
          </p:nvSpPr>
          <p:spPr>
            <a:xfrm>
              <a:off x="34749" y="1797059"/>
              <a:ext cx="2279101" cy="559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20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r>
                <a:rPr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全年累计现金流</a:t>
              </a:r>
            </a:p>
          </p:txBody>
        </p:sp>
        <p:sp>
          <p:nvSpPr>
            <p:cNvPr id="24" name="Shape 1632"/>
            <p:cNvSpPr/>
            <p:nvPr/>
          </p:nvSpPr>
          <p:spPr>
            <a:xfrm>
              <a:off x="905967" y="1082678"/>
              <a:ext cx="934091" cy="610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just" defTabSz="457200">
                <a:defRPr sz="3200" b="1">
                  <a:solidFill>
                    <a:srgbClr val="009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63%</a:t>
              </a:r>
            </a:p>
          </p:txBody>
        </p:sp>
        <p:sp>
          <p:nvSpPr>
            <p:cNvPr id="25" name="Shape 1633"/>
            <p:cNvSpPr/>
            <p:nvPr/>
          </p:nvSpPr>
          <p:spPr>
            <a:xfrm rot="16200000">
              <a:off x="449899" y="1060232"/>
              <a:ext cx="428629" cy="50006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28221" tIns="28221" rIns="28221" bIns="28221" numCol="1" anchor="ctr">
              <a:noAutofit/>
            </a:bodyPr>
            <a:lstStyle/>
            <a:p>
              <a:pPr defTabSz="457200"/>
              <a:endParaRPr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6" name="Shape 1634"/>
            <p:cNvSpPr/>
            <p:nvPr/>
          </p:nvSpPr>
          <p:spPr>
            <a:xfrm>
              <a:off x="1640" y="932814"/>
              <a:ext cx="2411802" cy="1"/>
            </a:xfrm>
            <a:prstGeom prst="line">
              <a:avLst/>
            </a:prstGeom>
            <a:noFill/>
            <a:ln w="9525" cap="flat">
              <a:solidFill>
                <a:srgbClr val="0096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0000"/>
                  </a:solidFill>
                </a:defRPr>
              </a:pPr>
              <a:endParaRPr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7" name="Group 1645"/>
          <p:cNvGrpSpPr/>
          <p:nvPr/>
        </p:nvGrpSpPr>
        <p:grpSpPr>
          <a:xfrm>
            <a:off x="2699792" y="2840560"/>
            <a:ext cx="4992142" cy="2088232"/>
            <a:chOff x="55333" y="0"/>
            <a:chExt cx="13916335" cy="5075014"/>
          </a:xfrm>
        </p:grpSpPr>
        <p:graphicFrame>
          <p:nvGraphicFramePr>
            <p:cNvPr id="28" name="Chart 1636"/>
            <p:cNvGraphicFramePr/>
            <p:nvPr/>
          </p:nvGraphicFramePr>
          <p:xfrm>
            <a:off x="55333" y="662786"/>
            <a:ext cx="12921185" cy="4412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9" name="Shape 1637"/>
            <p:cNvSpPr/>
            <p:nvPr/>
          </p:nvSpPr>
          <p:spPr>
            <a:xfrm>
              <a:off x="3324171" y="1563703"/>
              <a:ext cx="1844164" cy="633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t">
              <a:spAutoFit/>
            </a:bodyPr>
            <a:lstStyle>
              <a:lvl1pPr defTabSz="457200">
                <a:defRPr sz="2800">
                  <a:solidFill>
                    <a:srgbClr val="62BAF0"/>
                  </a:solidFill>
                </a:defRPr>
              </a:lvl1pPr>
            </a:lstStyle>
            <a:p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1,414,150</a:t>
              </a:r>
            </a:p>
          </p:txBody>
        </p:sp>
        <p:sp>
          <p:nvSpPr>
            <p:cNvPr id="30" name="Shape 1638"/>
            <p:cNvSpPr/>
            <p:nvPr/>
          </p:nvSpPr>
          <p:spPr>
            <a:xfrm>
              <a:off x="3591439" y="2040013"/>
              <a:ext cx="1937577" cy="5630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t">
              <a:spAutoFit/>
            </a:bodyPr>
            <a:lstStyle/>
            <a:p>
              <a:pPr defTabSz="457200">
                <a:defRPr sz="1400">
                  <a:solidFill>
                    <a:srgbClr val="FFFFFF"/>
                  </a:solidFill>
                </a:defRPr>
              </a:pPr>
              <a:r>
                <a:rPr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2016-10-07</a:t>
              </a:r>
            </a:p>
          </p:txBody>
        </p:sp>
        <p:sp>
          <p:nvSpPr>
            <p:cNvPr id="31" name="Shape 1639"/>
            <p:cNvSpPr/>
            <p:nvPr/>
          </p:nvSpPr>
          <p:spPr>
            <a:xfrm>
              <a:off x="66476" y="1134102"/>
              <a:ext cx="1844164" cy="633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t">
              <a:spAutoFit/>
            </a:bodyPr>
            <a:lstStyle>
              <a:lvl1pPr defTabSz="457200">
                <a:defRPr sz="2800">
                  <a:solidFill>
                    <a:srgbClr val="62BAF0"/>
                  </a:solidFill>
                </a:defRPr>
              </a:lvl1pPr>
            </a:lstStyle>
            <a:p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2,689,574</a:t>
              </a:r>
            </a:p>
          </p:txBody>
        </p:sp>
        <p:sp>
          <p:nvSpPr>
            <p:cNvPr id="32" name="Shape 1640"/>
            <p:cNvSpPr/>
            <p:nvPr/>
          </p:nvSpPr>
          <p:spPr>
            <a:xfrm>
              <a:off x="343673" y="1593434"/>
              <a:ext cx="1937577" cy="5630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t">
              <a:spAutoFit/>
            </a:bodyPr>
            <a:lstStyle/>
            <a:p>
              <a:pPr defTabSz="457200">
                <a:defRPr sz="1400">
                  <a:solidFill>
                    <a:srgbClr val="FFFFFF"/>
                  </a:solidFill>
                </a:defRPr>
              </a:pPr>
              <a:r>
                <a:rPr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2016-10-01</a:t>
              </a:r>
            </a:p>
          </p:txBody>
        </p:sp>
        <p:sp>
          <p:nvSpPr>
            <p:cNvPr id="33" name="Shape 1641"/>
            <p:cNvSpPr/>
            <p:nvPr/>
          </p:nvSpPr>
          <p:spPr>
            <a:xfrm>
              <a:off x="8423118" y="0"/>
              <a:ext cx="1844164" cy="633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t">
              <a:spAutoFit/>
            </a:bodyPr>
            <a:lstStyle>
              <a:lvl1pPr defTabSz="457200">
                <a:defRPr sz="2800">
                  <a:solidFill>
                    <a:srgbClr val="62BAF0"/>
                  </a:solidFill>
                </a:defRPr>
              </a:lvl1pPr>
            </a:lstStyle>
            <a:p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5,468,097</a:t>
              </a:r>
            </a:p>
          </p:txBody>
        </p:sp>
        <p:sp>
          <p:nvSpPr>
            <p:cNvPr id="34" name="Shape 1642"/>
            <p:cNvSpPr/>
            <p:nvPr/>
          </p:nvSpPr>
          <p:spPr>
            <a:xfrm>
              <a:off x="8644119" y="412810"/>
              <a:ext cx="1937577" cy="5630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t">
              <a:spAutoFit/>
            </a:bodyPr>
            <a:lstStyle/>
            <a:p>
              <a:pPr defTabSz="457200">
                <a:defRPr sz="1400">
                  <a:solidFill>
                    <a:srgbClr val="FFFFFF"/>
                  </a:solidFill>
                </a:defRPr>
              </a:pPr>
              <a:r>
                <a:rPr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2016-10-15</a:t>
              </a:r>
            </a:p>
          </p:txBody>
        </p:sp>
        <p:sp>
          <p:nvSpPr>
            <p:cNvPr id="35" name="Shape 1643"/>
            <p:cNvSpPr/>
            <p:nvPr/>
          </p:nvSpPr>
          <p:spPr>
            <a:xfrm>
              <a:off x="11756895" y="1583861"/>
              <a:ext cx="1844164" cy="633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t">
              <a:spAutoFit/>
            </a:bodyPr>
            <a:lstStyle>
              <a:lvl1pPr defTabSz="457200">
                <a:defRPr sz="2800">
                  <a:solidFill>
                    <a:srgbClr val="62BAF0"/>
                  </a:solidFill>
                </a:defRPr>
              </a:lvl1pPr>
            </a:lstStyle>
            <a:p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1,531,365</a:t>
              </a:r>
            </a:p>
          </p:txBody>
        </p:sp>
        <p:sp>
          <p:nvSpPr>
            <p:cNvPr id="36" name="Shape 1644"/>
            <p:cNvSpPr/>
            <p:nvPr/>
          </p:nvSpPr>
          <p:spPr>
            <a:xfrm>
              <a:off x="12034091" y="2055890"/>
              <a:ext cx="1937577" cy="5630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t">
              <a:spAutoFit/>
            </a:bodyPr>
            <a:lstStyle/>
            <a:p>
              <a:pPr defTabSz="457200">
                <a:defRPr sz="1400">
                  <a:solidFill>
                    <a:srgbClr val="FFFFFF"/>
                  </a:solidFill>
                </a:defRPr>
              </a:pPr>
              <a:r>
                <a:rPr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2016-10-21</a:t>
              </a:r>
            </a:p>
          </p:txBody>
        </p:sp>
      </p:grpSp>
      <p:grpSp>
        <p:nvGrpSpPr>
          <p:cNvPr id="37" name="Group 1613"/>
          <p:cNvGrpSpPr/>
          <p:nvPr/>
        </p:nvGrpSpPr>
        <p:grpSpPr>
          <a:xfrm>
            <a:off x="7812359" y="1471344"/>
            <a:ext cx="1049859" cy="1329511"/>
            <a:chOff x="0" y="0"/>
            <a:chExt cx="2327159" cy="2947046"/>
          </a:xfrm>
        </p:grpSpPr>
        <p:graphicFrame>
          <p:nvGraphicFramePr>
            <p:cNvPr id="38" name="Chart 1610"/>
            <p:cNvGraphicFramePr/>
            <p:nvPr/>
          </p:nvGraphicFramePr>
          <p:xfrm>
            <a:off x="0" y="0"/>
            <a:ext cx="2327159" cy="23271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9" name="Shape 1611"/>
            <p:cNvSpPr/>
            <p:nvPr/>
          </p:nvSpPr>
          <p:spPr>
            <a:xfrm>
              <a:off x="989417" y="1279303"/>
              <a:ext cx="681062" cy="464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457200">
                <a:defRPr sz="48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r>
                <a:rPr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63%</a:t>
              </a:r>
            </a:p>
          </p:txBody>
        </p:sp>
        <p:sp>
          <p:nvSpPr>
            <p:cNvPr id="40" name="Shape 1612"/>
            <p:cNvSpPr/>
            <p:nvPr/>
          </p:nvSpPr>
          <p:spPr>
            <a:xfrm>
              <a:off x="616658" y="2384210"/>
              <a:ext cx="1398567" cy="5628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200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r>
                <a:rPr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新签占比</a:t>
              </a:r>
            </a:p>
          </p:txBody>
        </p:sp>
      </p:grpSp>
      <p:grpSp>
        <p:nvGrpSpPr>
          <p:cNvPr id="41" name="Group 1617"/>
          <p:cNvGrpSpPr/>
          <p:nvPr/>
        </p:nvGrpSpPr>
        <p:grpSpPr>
          <a:xfrm>
            <a:off x="7884368" y="3076394"/>
            <a:ext cx="1049860" cy="1367564"/>
            <a:chOff x="0" y="0"/>
            <a:chExt cx="2327159" cy="3031394"/>
          </a:xfrm>
        </p:grpSpPr>
        <p:graphicFrame>
          <p:nvGraphicFramePr>
            <p:cNvPr id="42" name="Chart 1614"/>
            <p:cNvGraphicFramePr/>
            <p:nvPr/>
          </p:nvGraphicFramePr>
          <p:xfrm>
            <a:off x="0" y="0"/>
            <a:ext cx="2327159" cy="23271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3" name="Shape 1615"/>
            <p:cNvSpPr/>
            <p:nvPr/>
          </p:nvSpPr>
          <p:spPr>
            <a:xfrm>
              <a:off x="188082" y="753296"/>
              <a:ext cx="681061" cy="464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457200">
                <a:defRPr sz="48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r>
                <a:rPr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37%</a:t>
              </a:r>
            </a:p>
          </p:txBody>
        </p:sp>
        <p:sp>
          <p:nvSpPr>
            <p:cNvPr id="44" name="Shape 1616"/>
            <p:cNvSpPr/>
            <p:nvPr/>
          </p:nvSpPr>
          <p:spPr>
            <a:xfrm>
              <a:off x="616655" y="2468559"/>
              <a:ext cx="1398565" cy="5628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200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r>
                <a:rPr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续费占比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503740" y="767978"/>
            <a:ext cx="8208912" cy="195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企业经营指标数据监控、综合分析诊断，让每一个管理者全面掌控校区运营中的每一个细节</a:t>
            </a:r>
          </a:p>
        </p:txBody>
      </p:sp>
      <p:pic>
        <p:nvPicPr>
          <p:cNvPr id="46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84368" y="123478"/>
            <a:ext cx="999877" cy="430972"/>
          </a:xfrm>
          <a:prstGeom prst="rect">
            <a:avLst/>
          </a:prstGeom>
          <a:noFill/>
        </p:spPr>
      </p:pic>
      <p:sp>
        <p:nvSpPr>
          <p:cNvPr id="48" name="Shape 1619"/>
          <p:cNvSpPr/>
          <p:nvPr/>
        </p:nvSpPr>
        <p:spPr>
          <a:xfrm>
            <a:off x="2918140" y="4587974"/>
            <a:ext cx="861772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45719" tIns="45719" rIns="45719" bIns="45719" numCol="1" anchor="t">
            <a:spAutoFit/>
          </a:bodyPr>
          <a:lstStyle>
            <a:lvl1pPr defTabSz="457200">
              <a:defRPr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续费金额对比</a:t>
            </a:r>
            <a:endParaRPr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1490" y="669925"/>
            <a:ext cx="1665605" cy="4482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      PPT</a:t>
            </a:r>
            <a:r>
              <a:rPr lang="zh-CN" altLang="en-US" sz="100" dirty="0">
                <a:solidFill>
                  <a:schemeClr val="bg1"/>
                </a:solidFill>
              </a:rPr>
              <a:t>论坛：</a:t>
            </a:r>
            <a:r>
              <a:rPr lang="en-US" altLang="zh-CN" sz="100" dirty="0">
                <a:solidFill>
                  <a:schemeClr val="bg1"/>
                </a:solidFill>
              </a:rPr>
              <a:t>www.1ppt.cn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" y="0"/>
            <a:ext cx="9144000" cy="51435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6" name="矩形 5"/>
          <p:cNvSpPr/>
          <p:nvPr/>
        </p:nvSpPr>
        <p:spPr>
          <a:xfrm>
            <a:off x="784" y="2211710"/>
            <a:ext cx="9144000" cy="2931790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9"/>
          <p:cNvSpPr txBox="1"/>
          <p:nvPr/>
        </p:nvSpPr>
        <p:spPr>
          <a:xfrm>
            <a:off x="3427068" y="2944120"/>
            <a:ext cx="2289865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用户见证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3923928" y="1619153"/>
            <a:ext cx="1296144" cy="1168621"/>
            <a:chOff x="911882" y="1419622"/>
            <a:chExt cx="945370" cy="852358"/>
          </a:xfrm>
        </p:grpSpPr>
        <p:sp>
          <p:nvSpPr>
            <p:cNvPr id="19" name="Freeform 5"/>
            <p:cNvSpPr/>
            <p:nvPr/>
          </p:nvSpPr>
          <p:spPr bwMode="auto">
            <a:xfrm>
              <a:off x="911882" y="1419622"/>
              <a:ext cx="945370" cy="85235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KSO_Shape"/>
            <p:cNvSpPr/>
            <p:nvPr/>
          </p:nvSpPr>
          <p:spPr bwMode="auto">
            <a:xfrm>
              <a:off x="1128457" y="1605591"/>
              <a:ext cx="512220" cy="435386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pic>
        <p:nvPicPr>
          <p:cNvPr id="28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195486"/>
            <a:ext cx="999877" cy="43097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8016" y="267494"/>
            <a:ext cx="2741856" cy="277143"/>
          </a:xfrm>
        </p:spPr>
        <p:txBody>
          <a:bodyPr/>
          <a:lstStyle/>
          <a:p>
            <a:r>
              <a:rPr lang="zh-CN" altLang="en-US" b="1" dirty="0"/>
              <a:t>用户见证</a:t>
            </a:r>
          </a:p>
        </p:txBody>
      </p:sp>
      <p:sp>
        <p:nvSpPr>
          <p:cNvPr id="21" name="KSO_Shape"/>
          <p:cNvSpPr/>
          <p:nvPr/>
        </p:nvSpPr>
        <p:spPr bwMode="auto">
          <a:xfrm>
            <a:off x="251520" y="184684"/>
            <a:ext cx="423146" cy="359673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46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123478"/>
            <a:ext cx="999877" cy="430972"/>
          </a:xfrm>
          <a:prstGeom prst="rect">
            <a:avLst/>
          </a:prstGeom>
          <a:noFill/>
        </p:spPr>
      </p:pic>
      <p:grpSp>
        <p:nvGrpSpPr>
          <p:cNvPr id="29" name="组合 28"/>
          <p:cNvGrpSpPr/>
          <p:nvPr/>
        </p:nvGrpSpPr>
        <p:grpSpPr>
          <a:xfrm>
            <a:off x="183515" y="974725"/>
            <a:ext cx="8776335" cy="1338580"/>
            <a:chOff x="171" y="1442"/>
            <a:chExt cx="13821" cy="2108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1" y="1442"/>
              <a:ext cx="1995" cy="2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2" name="组合 21"/>
            <p:cNvGrpSpPr/>
            <p:nvPr/>
          </p:nvGrpSpPr>
          <p:grpSpPr>
            <a:xfrm>
              <a:off x="2325" y="1442"/>
              <a:ext cx="2317" cy="969"/>
              <a:chOff x="1280133" y="2641597"/>
              <a:chExt cx="1359344" cy="769516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1280133" y="2641597"/>
                <a:ext cx="1359344" cy="630263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280133" y="2731637"/>
                <a:ext cx="1358995" cy="4248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14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zh-CN" sz="1100" dirty="0"/>
                  <a:t>吴朱宝</a:t>
                </a:r>
                <a:endParaRPr lang="en-US" altLang="zh-CN" sz="1100" dirty="0"/>
              </a:p>
              <a:p>
                <a:r>
                  <a:rPr lang="zh-CN" altLang="zh-CN" sz="1050" dirty="0"/>
                  <a:t>晓教育集团董事长</a:t>
                </a:r>
              </a:p>
            </p:txBody>
          </p:sp>
          <p:sp>
            <p:nvSpPr>
              <p:cNvPr id="27" name="等腰三角形 26"/>
              <p:cNvSpPr/>
              <p:nvPr/>
            </p:nvSpPr>
            <p:spPr>
              <a:xfrm flipV="1">
                <a:off x="1811914" y="3271860"/>
                <a:ext cx="218634" cy="139253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2325" y="2462"/>
              <a:ext cx="2291" cy="10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BOSS</a:t>
              </a:r>
              <a:r>
                <a:rPr lang="zh-CN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校长，实现数字化运营，实时掌握校区动态，才能进退自如。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" name="图片 6" descr="微信截图_201611111017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6" y="1473"/>
              <a:ext cx="1993" cy="2001"/>
            </a:xfrm>
            <a:prstGeom prst="rect">
              <a:avLst/>
            </a:prstGeom>
          </p:spPr>
        </p:pic>
        <p:sp>
          <p:nvSpPr>
            <p:cNvPr id="8" name="TextBox 29"/>
            <p:cNvSpPr txBox="1"/>
            <p:nvPr/>
          </p:nvSpPr>
          <p:spPr>
            <a:xfrm>
              <a:off x="7047" y="2502"/>
              <a:ext cx="2235" cy="10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BOSS校长，让校区运营更简单、高效，运营决策有据可依更轻松。</a:t>
              </a:r>
            </a:p>
          </p:txBody>
        </p:sp>
        <p:pic>
          <p:nvPicPr>
            <p:cNvPr id="10" name="图片 9" descr="微信截图_2016111110284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17" y="1480"/>
              <a:ext cx="2003" cy="1994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7007" y="1476"/>
              <a:ext cx="2317" cy="969"/>
              <a:chOff x="1280133" y="2641597"/>
              <a:chExt cx="1359344" cy="769516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1280133" y="2641597"/>
                <a:ext cx="1359344" cy="630263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TextBox 25"/>
              <p:cNvSpPr txBox="1"/>
              <p:nvPr/>
            </p:nvSpPr>
            <p:spPr>
              <a:xfrm>
                <a:off x="1280133" y="2731637"/>
                <a:ext cx="1358995" cy="413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14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zh-CN" sz="1100" dirty="0"/>
                  <a:t>李桂</a:t>
                </a:r>
              </a:p>
              <a:p>
                <a:r>
                  <a:rPr lang="zh-CN" altLang="zh-CN" sz="1050" dirty="0"/>
                  <a:t>马思特教育集团董事长</a:t>
                </a:r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flipV="1">
                <a:off x="1811914" y="3271860"/>
                <a:ext cx="218634" cy="139253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11675" y="1442"/>
              <a:ext cx="2317" cy="969"/>
              <a:chOff x="1280133" y="2641597"/>
              <a:chExt cx="1359344" cy="769516"/>
            </a:xfrm>
          </p:grpSpPr>
          <p:sp>
            <p:nvSpPr>
              <p:cNvPr id="20" name="圆角矩形 19"/>
              <p:cNvSpPr/>
              <p:nvPr/>
            </p:nvSpPr>
            <p:spPr>
              <a:xfrm>
                <a:off x="1280133" y="2641597"/>
                <a:ext cx="1359344" cy="630263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TextBox 25"/>
              <p:cNvSpPr txBox="1"/>
              <p:nvPr/>
            </p:nvSpPr>
            <p:spPr>
              <a:xfrm>
                <a:off x="1280133" y="2731637"/>
                <a:ext cx="1358995" cy="413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14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zh-CN" sz="1100" dirty="0"/>
                  <a:t>岑少栋</a:t>
                </a:r>
              </a:p>
              <a:p>
                <a:r>
                  <a:rPr lang="zh-CN" altLang="zh-CN" sz="1050" dirty="0"/>
                  <a:t>子轩教育集团董事长</a:t>
                </a: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 flipV="1">
                <a:off x="1811914" y="3271860"/>
                <a:ext cx="218634" cy="139253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TextBox 29"/>
            <p:cNvSpPr txBox="1"/>
            <p:nvPr/>
          </p:nvSpPr>
          <p:spPr>
            <a:xfrm>
              <a:off x="11700" y="2462"/>
              <a:ext cx="2291" cy="10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BOSS校长精准的报表统计分析，助力教育集团的上市之路越走越宽！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551116" y="3093085"/>
            <a:ext cx="7412990" cy="1793240"/>
            <a:chOff x="2325" y="1442"/>
            <a:chExt cx="11674" cy="2824"/>
          </a:xfrm>
        </p:grpSpPr>
        <p:grpSp>
          <p:nvGrpSpPr>
            <p:cNvPr id="49" name="组合 48"/>
            <p:cNvGrpSpPr/>
            <p:nvPr/>
          </p:nvGrpSpPr>
          <p:grpSpPr>
            <a:xfrm>
              <a:off x="2325" y="1442"/>
              <a:ext cx="2317" cy="969"/>
              <a:chOff x="1280133" y="2641597"/>
              <a:chExt cx="1359344" cy="769516"/>
            </a:xfrm>
          </p:grpSpPr>
          <p:sp>
            <p:nvSpPr>
              <p:cNvPr id="50" name="圆角矩形 49"/>
              <p:cNvSpPr/>
              <p:nvPr/>
            </p:nvSpPr>
            <p:spPr>
              <a:xfrm>
                <a:off x="1280133" y="2641597"/>
                <a:ext cx="1359344" cy="630263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TextBox 25"/>
              <p:cNvSpPr txBox="1"/>
              <p:nvPr/>
            </p:nvSpPr>
            <p:spPr>
              <a:xfrm>
                <a:off x="1280133" y="2731637"/>
                <a:ext cx="1358995" cy="413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14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100" dirty="0"/>
                  <a:t>胡彬彬</a:t>
                </a:r>
                <a:endParaRPr lang="zh-CN" altLang="zh-CN" sz="1100" dirty="0"/>
              </a:p>
              <a:p>
                <a:r>
                  <a:rPr lang="zh-CN" altLang="zh-CN" sz="1050" dirty="0"/>
                  <a:t>明师教育集团</a:t>
                </a:r>
                <a:r>
                  <a:rPr lang="zh-CN" altLang="en-US" sz="1050" dirty="0"/>
                  <a:t>执行</a:t>
                </a:r>
                <a:r>
                  <a:rPr lang="zh-CN" altLang="zh-CN" sz="1050" dirty="0"/>
                  <a:t>总裁</a:t>
                </a:r>
              </a:p>
            </p:txBody>
          </p:sp>
          <p:sp>
            <p:nvSpPr>
              <p:cNvPr id="52" name="等腰三角形 51"/>
              <p:cNvSpPr/>
              <p:nvPr/>
            </p:nvSpPr>
            <p:spPr>
              <a:xfrm flipV="1">
                <a:off x="1811914" y="3271860"/>
                <a:ext cx="218634" cy="139253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TextBox 29"/>
            <p:cNvSpPr txBox="1"/>
            <p:nvPr/>
          </p:nvSpPr>
          <p:spPr>
            <a:xfrm>
              <a:off x="2325" y="2322"/>
              <a:ext cx="2291" cy="1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BOSS校长在信息化管理和大数据在管理应用等多方面发挥了极大作用，明师教育与BOSS校长携手共同乘着大数据时代风口，实现新的飞跃！</a:t>
              </a:r>
            </a:p>
          </p:txBody>
        </p:sp>
        <p:sp>
          <p:nvSpPr>
            <p:cNvPr id="55" name="TextBox 29"/>
            <p:cNvSpPr txBox="1"/>
            <p:nvPr/>
          </p:nvSpPr>
          <p:spPr>
            <a:xfrm>
              <a:off x="7047" y="2502"/>
              <a:ext cx="2235" cy="10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BOSS</a:t>
              </a:r>
              <a:r>
                <a:rPr lang="zh-CN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校长严谨的自动考勤与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课消</a:t>
              </a:r>
              <a:r>
                <a:rPr lang="zh-CN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，让管理工作更便捷、财务数据更准确！</a:t>
              </a: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7007" y="1476"/>
              <a:ext cx="2317" cy="969"/>
              <a:chOff x="1280133" y="2641597"/>
              <a:chExt cx="1359344" cy="769516"/>
            </a:xfrm>
          </p:grpSpPr>
          <p:sp>
            <p:nvSpPr>
              <p:cNvPr id="58" name="圆角矩形 57"/>
              <p:cNvSpPr/>
              <p:nvPr/>
            </p:nvSpPr>
            <p:spPr>
              <a:xfrm>
                <a:off x="1280133" y="2641597"/>
                <a:ext cx="1359344" cy="630263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TextBox 25"/>
              <p:cNvSpPr txBox="1"/>
              <p:nvPr/>
            </p:nvSpPr>
            <p:spPr>
              <a:xfrm>
                <a:off x="1280133" y="2730009"/>
                <a:ext cx="1358995" cy="4232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14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zh-CN" sz="1100" dirty="0"/>
                  <a:t>尹思华</a:t>
                </a:r>
              </a:p>
              <a:p>
                <a:r>
                  <a:rPr lang="zh-CN" altLang="zh-CN" sz="1050" dirty="0"/>
                  <a:t>学思堂教育集团董事长</a:t>
                </a:r>
                <a:endParaRPr lang="zh-CN" altLang="zh-CN" sz="1100" dirty="0"/>
              </a:p>
            </p:txBody>
          </p:sp>
          <p:sp>
            <p:nvSpPr>
              <p:cNvPr id="60" name="等腰三角形 59"/>
              <p:cNvSpPr/>
              <p:nvPr/>
            </p:nvSpPr>
            <p:spPr>
              <a:xfrm flipV="1">
                <a:off x="1811914" y="3271860"/>
                <a:ext cx="218634" cy="139253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11561" y="1442"/>
              <a:ext cx="2438" cy="969"/>
              <a:chOff x="1213480" y="2641597"/>
              <a:chExt cx="1430643" cy="769516"/>
            </a:xfrm>
          </p:grpSpPr>
          <p:sp>
            <p:nvSpPr>
              <p:cNvPr id="62" name="圆角矩形 61"/>
              <p:cNvSpPr/>
              <p:nvPr/>
            </p:nvSpPr>
            <p:spPr>
              <a:xfrm>
                <a:off x="1213480" y="2641597"/>
                <a:ext cx="1430409" cy="630262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TextBox 25"/>
              <p:cNvSpPr txBox="1"/>
              <p:nvPr/>
            </p:nvSpPr>
            <p:spPr>
              <a:xfrm>
                <a:off x="1213816" y="2731637"/>
                <a:ext cx="1430307" cy="423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ctr">
                  <a:defRPr sz="14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zh-CN" sz="1100" dirty="0"/>
                  <a:t>陈启远</a:t>
                </a:r>
              </a:p>
              <a:p>
                <a:r>
                  <a:rPr lang="zh-CN" altLang="zh-CN" sz="1100" dirty="0"/>
                  <a:t>思考乐教育集团董事长</a:t>
                </a:r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 flipV="1">
                <a:off x="1745543" y="3271859"/>
                <a:ext cx="218636" cy="139254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5" name="TextBox 29"/>
            <p:cNvSpPr txBox="1"/>
            <p:nvPr/>
          </p:nvSpPr>
          <p:spPr>
            <a:xfrm>
              <a:off x="11618" y="2322"/>
              <a:ext cx="2291" cy="1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斥资大量经费购置或研发各种ERP、OA、CRM、电呼等系统，却无法得到满意的运营支撑，部署了BOSS校长教育云全系统，为机构直接节省百万经费！</a:t>
              </a: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83034" y="3133501"/>
            <a:ext cx="1244950" cy="1238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84168" y="3138264"/>
            <a:ext cx="1236933" cy="1233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1520" y="3128997"/>
            <a:ext cx="1206821" cy="1242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8016" y="267494"/>
            <a:ext cx="2741856" cy="277143"/>
          </a:xfrm>
        </p:spPr>
        <p:txBody>
          <a:bodyPr/>
          <a:lstStyle/>
          <a:p>
            <a:r>
              <a:rPr lang="zh-CN" altLang="en-US" b="1" dirty="0"/>
              <a:t>合作伙伴（部分）</a:t>
            </a:r>
          </a:p>
        </p:txBody>
      </p:sp>
      <p:sp>
        <p:nvSpPr>
          <p:cNvPr id="21" name="KSO_Shape"/>
          <p:cNvSpPr/>
          <p:nvPr/>
        </p:nvSpPr>
        <p:spPr bwMode="auto">
          <a:xfrm>
            <a:off x="251520" y="184684"/>
            <a:ext cx="423146" cy="359673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3867894"/>
            <a:ext cx="856895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位校长的共同选择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123478"/>
            <a:ext cx="999877" cy="430972"/>
          </a:xfrm>
          <a:prstGeom prst="rect">
            <a:avLst/>
          </a:prstGeom>
          <a:noFill/>
        </p:spPr>
      </p:pic>
      <p:grpSp>
        <p:nvGrpSpPr>
          <p:cNvPr id="20" name="组合 19"/>
          <p:cNvGrpSpPr/>
          <p:nvPr/>
        </p:nvGrpSpPr>
        <p:grpSpPr>
          <a:xfrm>
            <a:off x="453626" y="1275606"/>
            <a:ext cx="8150822" cy="2325744"/>
            <a:chOff x="453626" y="1275606"/>
            <a:chExt cx="8150822" cy="2325744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3626" y="1275606"/>
              <a:ext cx="8150822" cy="2325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3626" y="1923678"/>
              <a:ext cx="936104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25634" y="1995686"/>
              <a:ext cx="792088" cy="264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11507" y="3075806"/>
              <a:ext cx="882679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638202" y="3147814"/>
              <a:ext cx="864096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646314" y="3147814"/>
              <a:ext cx="919163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54426" y="3147814"/>
              <a:ext cx="864096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870450" y="3075806"/>
              <a:ext cx="504056" cy="4938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638202" y="3175162"/>
              <a:ext cx="875946" cy="3326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578446" y="3197214"/>
              <a:ext cx="915740" cy="310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54426" y="2499742"/>
              <a:ext cx="936104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7870450" y="2496670"/>
              <a:ext cx="484790" cy="464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33746" y="3147814"/>
              <a:ext cx="864096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3" descr="E:\SVN-运营\5-物料相关\客户logo\胜利教育2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541130" y="3219822"/>
              <a:ext cx="856711" cy="288032"/>
            </a:xfrm>
            <a:prstGeom prst="rect">
              <a:avLst/>
            </a:prstGeom>
            <a:noFill/>
          </p:spPr>
        </p:pic>
      </p:grp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55776" y="2499742"/>
            <a:ext cx="86409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E:\SVN-运营\5-物料相关\客户logo\雅居乐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555776" y="2616572"/>
            <a:ext cx="855075" cy="24321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      PPT</a:t>
            </a:r>
            <a:r>
              <a:rPr lang="zh-CN" altLang="en-US" sz="100" dirty="0">
                <a:solidFill>
                  <a:schemeClr val="bg1"/>
                </a:solidFill>
              </a:rPr>
              <a:t>论坛：</a:t>
            </a:r>
            <a:r>
              <a:rPr lang="en-US" altLang="zh-CN" sz="100" dirty="0">
                <a:solidFill>
                  <a:schemeClr val="bg1"/>
                </a:solidFill>
              </a:rPr>
              <a:t>www.1ppt.cn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" y="0"/>
            <a:ext cx="9144000" cy="51435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6" name="矩形 5"/>
          <p:cNvSpPr/>
          <p:nvPr/>
        </p:nvSpPr>
        <p:spPr>
          <a:xfrm>
            <a:off x="784" y="2211710"/>
            <a:ext cx="9144000" cy="2931790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9"/>
          <p:cNvSpPr txBox="1"/>
          <p:nvPr/>
        </p:nvSpPr>
        <p:spPr>
          <a:xfrm>
            <a:off x="3427068" y="2944120"/>
            <a:ext cx="2289865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案例分享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3931786" y="1626238"/>
            <a:ext cx="1288286" cy="1161536"/>
            <a:chOff x="4139952" y="1491630"/>
            <a:chExt cx="945370" cy="852358"/>
          </a:xfrm>
        </p:grpSpPr>
        <p:sp>
          <p:nvSpPr>
            <p:cNvPr id="14" name="Freeform 5"/>
            <p:cNvSpPr/>
            <p:nvPr/>
          </p:nvSpPr>
          <p:spPr bwMode="auto">
            <a:xfrm>
              <a:off x="4139952" y="1491630"/>
              <a:ext cx="945370" cy="85235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KSO_Shape"/>
            <p:cNvSpPr/>
            <p:nvPr/>
          </p:nvSpPr>
          <p:spPr bwMode="auto">
            <a:xfrm>
              <a:off x="4355976" y="1635646"/>
              <a:ext cx="508174" cy="487848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pic>
        <p:nvPicPr>
          <p:cNvPr id="23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195486"/>
            <a:ext cx="999877" cy="43097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8016" y="267494"/>
            <a:ext cx="3749968" cy="277143"/>
          </a:xfrm>
        </p:spPr>
        <p:txBody>
          <a:bodyPr/>
          <a:lstStyle/>
          <a:p>
            <a:r>
              <a:rPr lang="zh-CN" altLang="en-US" b="1" dirty="0"/>
              <a:t>使用“</a:t>
            </a:r>
            <a:r>
              <a:rPr lang="en-US" altLang="zh-CN" b="1" dirty="0"/>
              <a:t>BOSS</a:t>
            </a:r>
            <a:r>
              <a:rPr lang="zh-CN" altLang="en-US" b="1" dirty="0"/>
              <a:t>校长”效果分享</a:t>
            </a:r>
          </a:p>
        </p:txBody>
      </p:sp>
      <p:sp>
        <p:nvSpPr>
          <p:cNvPr id="6" name="KSO_Shape"/>
          <p:cNvSpPr/>
          <p:nvPr/>
        </p:nvSpPr>
        <p:spPr bwMode="auto">
          <a:xfrm>
            <a:off x="251520" y="195486"/>
            <a:ext cx="392472" cy="376774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7534"/>
            <a:ext cx="9143999" cy="451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699542"/>
            <a:ext cx="8208912" cy="430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467544" y="915566"/>
            <a:ext cx="2736304" cy="6951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案例：东莞某培训机构</a:t>
            </a:r>
            <a:endParaRPr lang="en-US" altLang="zh-CN" sz="1600" b="1" dirty="0">
              <a:solidFill>
                <a:schemeClr val="accent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使用时间：</a:t>
            </a:r>
            <a:r>
              <a:rPr lang="en-US" altLang="zh-CN" sz="1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月至今</a:t>
            </a:r>
          </a:p>
        </p:txBody>
      </p:sp>
      <p:pic>
        <p:nvPicPr>
          <p:cNvPr id="23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4368" y="123478"/>
            <a:ext cx="999877" cy="43097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7534"/>
            <a:ext cx="9144000" cy="451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8016" y="267494"/>
            <a:ext cx="3749968" cy="277143"/>
          </a:xfrm>
        </p:spPr>
        <p:txBody>
          <a:bodyPr/>
          <a:lstStyle/>
          <a:p>
            <a:r>
              <a:rPr lang="zh-CN" altLang="en-US" b="1" dirty="0"/>
              <a:t>使用“</a:t>
            </a:r>
            <a:r>
              <a:rPr lang="en-US" altLang="zh-CN" b="1" dirty="0"/>
              <a:t>BOSS</a:t>
            </a:r>
            <a:r>
              <a:rPr lang="zh-CN" altLang="en-US" b="1" dirty="0"/>
              <a:t>校长”效果分享</a:t>
            </a:r>
          </a:p>
        </p:txBody>
      </p:sp>
      <p:sp>
        <p:nvSpPr>
          <p:cNvPr id="6" name="KSO_Shape"/>
          <p:cNvSpPr/>
          <p:nvPr/>
        </p:nvSpPr>
        <p:spPr bwMode="auto">
          <a:xfrm>
            <a:off x="251520" y="195486"/>
            <a:ext cx="392472" cy="376774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8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4368" y="123478"/>
            <a:ext cx="999877" cy="430972"/>
          </a:xfrm>
          <a:prstGeom prst="rect">
            <a:avLst/>
          </a:prstGeom>
          <a:noFill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1138454"/>
            <a:ext cx="3456384" cy="193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48064" y="3327187"/>
            <a:ext cx="3055621" cy="1365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86740" y="3218861"/>
            <a:ext cx="3497228" cy="1513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2630" y="1026132"/>
            <a:ext cx="3409330" cy="1905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0" y="699542"/>
            <a:ext cx="9144000" cy="3258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大数据助力分析各种指标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      PPT</a:t>
            </a:r>
            <a:r>
              <a:rPr lang="zh-CN" altLang="en-US" sz="100" dirty="0">
                <a:solidFill>
                  <a:schemeClr val="bg1"/>
                </a:solidFill>
              </a:rPr>
              <a:t>论坛：</a:t>
            </a:r>
            <a:r>
              <a:rPr lang="en-US" altLang="zh-CN" sz="100" dirty="0">
                <a:solidFill>
                  <a:schemeClr val="bg1"/>
                </a:solidFill>
              </a:rPr>
              <a:t>www.1ppt.cn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" y="0"/>
            <a:ext cx="9144000" cy="51435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6" name="矩形 5"/>
          <p:cNvSpPr/>
          <p:nvPr/>
        </p:nvSpPr>
        <p:spPr>
          <a:xfrm>
            <a:off x="784" y="2211710"/>
            <a:ext cx="9144000" cy="2931790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9"/>
          <p:cNvSpPr txBox="1"/>
          <p:nvPr/>
        </p:nvSpPr>
        <p:spPr>
          <a:xfrm>
            <a:off x="3427068" y="2944120"/>
            <a:ext cx="2289865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关于学邦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3923928" y="1635646"/>
            <a:ext cx="1277852" cy="1152128"/>
            <a:chOff x="3995936" y="1491630"/>
            <a:chExt cx="945370" cy="852358"/>
          </a:xfrm>
        </p:grpSpPr>
        <p:sp>
          <p:nvSpPr>
            <p:cNvPr id="24" name="Freeform 5"/>
            <p:cNvSpPr/>
            <p:nvPr/>
          </p:nvSpPr>
          <p:spPr bwMode="auto">
            <a:xfrm>
              <a:off x="3995936" y="1491630"/>
              <a:ext cx="945370" cy="85235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4164337" y="1708867"/>
              <a:ext cx="608566" cy="41788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pic>
        <p:nvPicPr>
          <p:cNvPr id="13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195486"/>
            <a:ext cx="999877" cy="43097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678016" y="195486"/>
            <a:ext cx="2741856" cy="277143"/>
          </a:xfrm>
        </p:spPr>
        <p:txBody>
          <a:bodyPr/>
          <a:lstStyle/>
          <a:p>
            <a:r>
              <a:rPr lang="zh-CN" altLang="en-US" b="1" dirty="0"/>
              <a:t>公司介绍</a:t>
            </a:r>
          </a:p>
        </p:txBody>
      </p:sp>
      <p:sp>
        <p:nvSpPr>
          <p:cNvPr id="6" name="KSO_Shape"/>
          <p:cNvSpPr/>
          <p:nvPr/>
        </p:nvSpPr>
        <p:spPr bwMode="auto">
          <a:xfrm>
            <a:off x="264318" y="199472"/>
            <a:ext cx="413663" cy="284045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4" name="Oval 13"/>
          <p:cNvSpPr>
            <a:spLocks noChangeArrowheads="1"/>
          </p:cNvSpPr>
          <p:nvPr/>
        </p:nvSpPr>
        <p:spPr bwMode="auto">
          <a:xfrm>
            <a:off x="5182986" y="1071255"/>
            <a:ext cx="757166" cy="757162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>
              <a:lnSpc>
                <a:spcPct val="16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</a:p>
        </p:txBody>
      </p:sp>
      <p:sp>
        <p:nvSpPr>
          <p:cNvPr id="25" name="Oval 13"/>
          <p:cNvSpPr>
            <a:spLocks noChangeArrowheads="1"/>
          </p:cNvSpPr>
          <p:nvPr/>
        </p:nvSpPr>
        <p:spPr bwMode="auto">
          <a:xfrm>
            <a:off x="5182986" y="2032513"/>
            <a:ext cx="757166" cy="757162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>
              <a:lnSpc>
                <a:spcPct val="4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愿景</a:t>
            </a:r>
          </a:p>
        </p:txBody>
      </p:sp>
      <p:sp>
        <p:nvSpPr>
          <p:cNvPr id="26" name="Oval 13"/>
          <p:cNvSpPr>
            <a:spLocks noChangeArrowheads="1"/>
          </p:cNvSpPr>
          <p:nvPr/>
        </p:nvSpPr>
        <p:spPr bwMode="auto">
          <a:xfrm>
            <a:off x="5182986" y="2993771"/>
            <a:ext cx="757166" cy="757162"/>
          </a:xfrm>
          <a:prstGeom prst="ellipse">
            <a:avLst/>
          </a:prstGeom>
          <a:solidFill>
            <a:schemeClr val="accent6"/>
          </a:solidFill>
          <a:ln w="19050"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>
              <a:lnSpc>
                <a:spcPct val="16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</a:p>
        </p:txBody>
      </p:sp>
      <p:sp>
        <p:nvSpPr>
          <p:cNvPr id="27" name="Oval 13"/>
          <p:cNvSpPr>
            <a:spLocks noChangeArrowheads="1"/>
          </p:cNvSpPr>
          <p:nvPr/>
        </p:nvSpPr>
        <p:spPr bwMode="auto">
          <a:xfrm>
            <a:off x="5182986" y="3955028"/>
            <a:ext cx="757166" cy="757162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>
              <a:lnSpc>
                <a:spcPct val="16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使命</a:t>
            </a:r>
          </a:p>
        </p:txBody>
      </p:sp>
      <p:pic>
        <p:nvPicPr>
          <p:cNvPr id="29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123478"/>
            <a:ext cx="999877" cy="430972"/>
          </a:xfrm>
          <a:prstGeom prst="rect">
            <a:avLst/>
          </a:prstGeom>
          <a:noFill/>
        </p:spPr>
      </p:pic>
      <p:sp>
        <p:nvSpPr>
          <p:cNvPr id="100" name="文本框 99"/>
          <p:cNvSpPr txBox="1"/>
          <p:nvPr/>
        </p:nvSpPr>
        <p:spPr>
          <a:xfrm>
            <a:off x="5905118" y="1323831"/>
            <a:ext cx="2411298" cy="2769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altLang="en-US" sz="1200" b="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学校移动管理专家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940152" y="2317606"/>
            <a:ext cx="2771467" cy="2769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altLang="en-US" sz="1200" b="0" u="none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成为世界领先的教育机构管理服务商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40152" y="3279631"/>
            <a:ext cx="3298190" cy="2769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altLang="en-US" sz="1200" b="0" u="none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打造世界领先的教育SaaS服务平台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40152" y="4238967"/>
            <a:ext cx="3298190" cy="2769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altLang="en-US" sz="1200" b="0" u="none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让学校运营管理更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高效</a:t>
            </a:r>
            <a:endParaRPr lang="zh-CN" altLang="en-US" sz="1200" b="0" u="none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58" y="2427734"/>
            <a:ext cx="4509150" cy="25717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55576" y="843558"/>
            <a:ext cx="221988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高瞻远瞩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35696" y="1059582"/>
            <a:ext cx="209655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制胜未来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648072"/>
            <a:ext cx="4860032" cy="4495428"/>
          </a:xfrm>
          <a:prstGeom prst="rect">
            <a:avLst/>
          </a:prstGeom>
          <a:solidFill>
            <a:schemeClr val="tx1">
              <a:lumMod val="50000"/>
              <a:lumOff val="5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3"/>
          <p:cNvSpPr txBox="1"/>
          <p:nvPr/>
        </p:nvSpPr>
        <p:spPr>
          <a:xfrm>
            <a:off x="539552" y="1452690"/>
            <a:ext cx="38164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学邦技术，初创于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年，是互联网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SaaS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企业服务行业生力军，运营前沿创新技术，以为教育企业 和组织提供高效运营管理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SaaS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服务为核心，致力于成为学校运营管理的领跑者。公司研发的学校运营管理系统“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BOSS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校长”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智能便捷地连接一切与教、学相关的人、事、工具、企业，逐渐成为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300000+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家学校机构每天的工作入口，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300000+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学员家长每天的学习交互入口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，助力培训学校在互联网大数据的赛道中突围而出。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D:\资料\公司合照\IMG_342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987574"/>
            <a:ext cx="2694487" cy="179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D:\资料\公司合照\全体员工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2931790"/>
            <a:ext cx="2704300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组合 4"/>
          <p:cNvGrpSpPr/>
          <p:nvPr/>
        </p:nvGrpSpPr>
        <p:grpSpPr>
          <a:xfrm>
            <a:off x="3612675" y="1078962"/>
            <a:ext cx="988604" cy="988604"/>
            <a:chOff x="2341107" y="1055984"/>
            <a:chExt cx="988604" cy="988604"/>
          </a:xfrm>
        </p:grpSpPr>
        <p:sp>
          <p:nvSpPr>
            <p:cNvPr id="6" name="椭圆 5"/>
            <p:cNvSpPr/>
            <p:nvPr/>
          </p:nvSpPr>
          <p:spPr>
            <a:xfrm>
              <a:off x="2341107" y="1055984"/>
              <a:ext cx="988604" cy="9886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33"/>
            <p:cNvSpPr>
              <a:spLocks noChangeArrowheads="1"/>
            </p:cNvSpPr>
            <p:nvPr/>
          </p:nvSpPr>
          <p:spPr bwMode="auto">
            <a:xfrm>
              <a:off x="2411812" y="1334843"/>
              <a:ext cx="84719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69650" y="1078962"/>
            <a:ext cx="988604" cy="988604"/>
            <a:chOff x="3498082" y="1055984"/>
            <a:chExt cx="988604" cy="988604"/>
          </a:xfrm>
        </p:grpSpPr>
        <p:sp>
          <p:nvSpPr>
            <p:cNvPr id="10" name="椭圆 9"/>
            <p:cNvSpPr/>
            <p:nvPr/>
          </p:nvSpPr>
          <p:spPr>
            <a:xfrm>
              <a:off x="3498082" y="1055984"/>
              <a:ext cx="988604" cy="9886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33"/>
            <p:cNvSpPr>
              <a:spLocks noChangeArrowheads="1"/>
            </p:cNvSpPr>
            <p:nvPr/>
          </p:nvSpPr>
          <p:spPr bwMode="auto">
            <a:xfrm>
              <a:off x="3602318" y="1334843"/>
              <a:ext cx="78013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年轻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926625" y="1078962"/>
            <a:ext cx="988604" cy="988604"/>
            <a:chOff x="4655057" y="1055984"/>
            <a:chExt cx="988604" cy="988604"/>
          </a:xfrm>
        </p:grpSpPr>
        <p:sp>
          <p:nvSpPr>
            <p:cNvPr id="15" name="椭圆 14"/>
            <p:cNvSpPr/>
            <p:nvPr/>
          </p:nvSpPr>
          <p:spPr>
            <a:xfrm>
              <a:off x="4655057" y="1055984"/>
              <a:ext cx="988604" cy="98860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33"/>
            <p:cNvSpPr>
              <a:spLocks noChangeArrowheads="1"/>
            </p:cNvSpPr>
            <p:nvPr/>
          </p:nvSpPr>
          <p:spPr bwMode="auto">
            <a:xfrm>
              <a:off x="4741647" y="1396398"/>
              <a:ext cx="8154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有梦想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092280" y="1078962"/>
            <a:ext cx="988604" cy="988604"/>
            <a:chOff x="5812031" y="1055984"/>
            <a:chExt cx="988604" cy="988604"/>
          </a:xfrm>
        </p:grpSpPr>
        <p:sp>
          <p:nvSpPr>
            <p:cNvPr id="20" name="椭圆 19"/>
            <p:cNvSpPr/>
            <p:nvPr/>
          </p:nvSpPr>
          <p:spPr>
            <a:xfrm>
              <a:off x="5812031" y="1055984"/>
              <a:ext cx="988604" cy="9886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33"/>
            <p:cNvSpPr>
              <a:spLocks noChangeArrowheads="1"/>
            </p:cNvSpPr>
            <p:nvPr/>
          </p:nvSpPr>
          <p:spPr bwMode="auto">
            <a:xfrm>
              <a:off x="5884039" y="1396644"/>
              <a:ext cx="78667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行动力</a:t>
              </a:r>
            </a:p>
          </p:txBody>
        </p:sp>
      </p:grpSp>
      <p:sp>
        <p:nvSpPr>
          <p:cNvPr id="23" name="斜纹 22"/>
          <p:cNvSpPr/>
          <p:nvPr/>
        </p:nvSpPr>
        <p:spPr>
          <a:xfrm>
            <a:off x="755576" y="987574"/>
            <a:ext cx="359773" cy="359773"/>
          </a:xfrm>
          <a:prstGeom prst="diagStrip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斜纹 23"/>
          <p:cNvSpPr/>
          <p:nvPr/>
        </p:nvSpPr>
        <p:spPr>
          <a:xfrm rot="10800000">
            <a:off x="3132107" y="4443958"/>
            <a:ext cx="359773" cy="359773"/>
          </a:xfrm>
          <a:prstGeom prst="diagStrip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标题 20"/>
          <p:cNvSpPr txBox="1"/>
          <p:nvPr/>
        </p:nvSpPr>
        <p:spPr bwMode="auto">
          <a:xfrm>
            <a:off x="678016" y="195486"/>
            <a:ext cx="2741856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团队介绍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264318" y="199472"/>
            <a:ext cx="413663" cy="284045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07904" y="2355726"/>
            <a:ext cx="4464496" cy="7617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学邦技术团队共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110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人，其中研发团队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83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人，其中绝大部分具有为电信、金融等超大型复杂业务系统做开发的经验，具有丰富的系统开发、实施及教育行业经验，为系统的落地实施提供有力的保证。</a:t>
            </a:r>
          </a:p>
        </p:txBody>
      </p:sp>
      <p:pic>
        <p:nvPicPr>
          <p:cNvPr id="29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4368" y="123478"/>
            <a:ext cx="999877" cy="430972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4139952" y="3363838"/>
            <a:ext cx="4248472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在过去一年，我们共完成</a:t>
            </a:r>
            <a:r>
              <a:rPr lang="en-US" altLang="zh-CN" sz="1600" b="1" dirty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5000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培训机构的需求调研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每周</a:t>
            </a:r>
            <a:r>
              <a:rPr lang="en-US" altLang="zh-CN" sz="1600" b="1" dirty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次共</a:t>
            </a:r>
            <a:r>
              <a:rPr lang="en-US" altLang="zh-CN" sz="1600" b="1" dirty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3682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项产品升级迭代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署实施培训</a:t>
            </a:r>
            <a:r>
              <a:rPr lang="en-US" altLang="zh-CN" sz="1600" b="1" dirty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10849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场（线上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线下）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教培机构需求痛点分析</a:t>
            </a:r>
          </a:p>
        </p:txBody>
      </p:sp>
      <p:sp>
        <p:nvSpPr>
          <p:cNvPr id="4" name="KSO_Shape"/>
          <p:cNvSpPr/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827584" y="1347614"/>
            <a:ext cx="7286124" cy="3269977"/>
            <a:chOff x="1501775" y="2512378"/>
            <a:chExt cx="6251893" cy="3564333"/>
          </a:xfrm>
        </p:grpSpPr>
        <p:sp>
          <p:nvSpPr>
            <p:cNvPr id="5" name="Rectangle 53"/>
            <p:cNvSpPr/>
            <p:nvPr/>
          </p:nvSpPr>
          <p:spPr>
            <a:xfrm>
              <a:off x="1579880" y="2512378"/>
              <a:ext cx="450850" cy="293211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</p:spPr>
          <p:txBody>
            <a:bodyPr wrap="square" anchor="t"/>
            <a:lstStyle/>
            <a:p>
              <a:pPr lvl="0"/>
              <a:endParaRPr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" name="Rectangle 54"/>
            <p:cNvSpPr/>
            <p:nvPr/>
          </p:nvSpPr>
          <p:spPr>
            <a:xfrm>
              <a:off x="1706880" y="2639378"/>
              <a:ext cx="450850" cy="29321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/>
            <a:lstStyle/>
            <a:p>
              <a:pPr lvl="0"/>
              <a:endParaRPr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" name="Rectangle 55"/>
            <p:cNvSpPr/>
            <p:nvPr/>
          </p:nvSpPr>
          <p:spPr>
            <a:xfrm>
              <a:off x="2272030" y="2512378"/>
              <a:ext cx="450850" cy="293211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</p:spPr>
          <p:txBody>
            <a:bodyPr wrap="square" anchor="t"/>
            <a:lstStyle/>
            <a:p>
              <a:pPr lvl="0"/>
              <a:endParaRPr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Rectangle 56"/>
            <p:cNvSpPr/>
            <p:nvPr/>
          </p:nvSpPr>
          <p:spPr>
            <a:xfrm>
              <a:off x="2399030" y="2639378"/>
              <a:ext cx="450850" cy="29321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/>
            <a:lstStyle/>
            <a:p>
              <a:pPr lvl="0"/>
              <a:endParaRPr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Rectangle 57"/>
            <p:cNvSpPr/>
            <p:nvPr/>
          </p:nvSpPr>
          <p:spPr>
            <a:xfrm>
              <a:off x="2964180" y="2512378"/>
              <a:ext cx="450850" cy="293211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</p:spPr>
          <p:txBody>
            <a:bodyPr wrap="square" anchor="t"/>
            <a:lstStyle/>
            <a:p>
              <a:pPr lvl="0"/>
              <a:endParaRPr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" name="Rectangle 58"/>
            <p:cNvSpPr/>
            <p:nvPr/>
          </p:nvSpPr>
          <p:spPr>
            <a:xfrm>
              <a:off x="3091180" y="2639378"/>
              <a:ext cx="450850" cy="29321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/>
            <a:lstStyle/>
            <a:p>
              <a:pPr lvl="0"/>
              <a:endParaRPr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" name="Rectangle 59"/>
            <p:cNvSpPr/>
            <p:nvPr/>
          </p:nvSpPr>
          <p:spPr>
            <a:xfrm>
              <a:off x="3654743" y="2512378"/>
              <a:ext cx="450850" cy="293211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</p:spPr>
          <p:txBody>
            <a:bodyPr wrap="square" anchor="t"/>
            <a:lstStyle/>
            <a:p>
              <a:pPr lvl="0"/>
              <a:endParaRPr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Rectangle 60"/>
            <p:cNvSpPr/>
            <p:nvPr/>
          </p:nvSpPr>
          <p:spPr>
            <a:xfrm>
              <a:off x="3781743" y="2639378"/>
              <a:ext cx="450850" cy="29321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/>
            <a:lstStyle/>
            <a:p>
              <a:pPr lvl="0"/>
              <a:endParaRPr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" name="Rectangle 61"/>
            <p:cNvSpPr/>
            <p:nvPr/>
          </p:nvSpPr>
          <p:spPr>
            <a:xfrm>
              <a:off x="4346893" y="2512378"/>
              <a:ext cx="450850" cy="293211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</p:spPr>
          <p:txBody>
            <a:bodyPr wrap="square" anchor="t"/>
            <a:lstStyle/>
            <a:p>
              <a:pPr lvl="0"/>
              <a:endParaRPr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5" name="Rectangle 62"/>
            <p:cNvSpPr/>
            <p:nvPr/>
          </p:nvSpPr>
          <p:spPr>
            <a:xfrm>
              <a:off x="4473893" y="2639378"/>
              <a:ext cx="450850" cy="29321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/>
            <a:lstStyle/>
            <a:p>
              <a:pPr lvl="0"/>
              <a:endParaRPr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6" name="Rectangle 63"/>
            <p:cNvSpPr/>
            <p:nvPr/>
          </p:nvSpPr>
          <p:spPr>
            <a:xfrm>
              <a:off x="5039043" y="2512378"/>
              <a:ext cx="452437" cy="293211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</p:spPr>
          <p:txBody>
            <a:bodyPr wrap="square" anchor="t"/>
            <a:lstStyle/>
            <a:p>
              <a:pPr lvl="0"/>
              <a:endParaRPr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7" name="Rectangle 64"/>
            <p:cNvSpPr/>
            <p:nvPr/>
          </p:nvSpPr>
          <p:spPr>
            <a:xfrm>
              <a:off x="5166043" y="2639378"/>
              <a:ext cx="452437" cy="29321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/>
            <a:lstStyle/>
            <a:p>
              <a:pPr lvl="0"/>
              <a:endParaRPr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" name="Rectangle 65"/>
            <p:cNvSpPr/>
            <p:nvPr/>
          </p:nvSpPr>
          <p:spPr>
            <a:xfrm>
              <a:off x="5732780" y="2512378"/>
              <a:ext cx="450850" cy="293211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</p:spPr>
          <p:txBody>
            <a:bodyPr wrap="square" anchor="t"/>
            <a:lstStyle/>
            <a:p>
              <a:pPr lvl="0"/>
              <a:endParaRPr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" name="Rectangle 66"/>
            <p:cNvSpPr/>
            <p:nvPr/>
          </p:nvSpPr>
          <p:spPr>
            <a:xfrm>
              <a:off x="5859780" y="2639378"/>
              <a:ext cx="450850" cy="29321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/>
            <a:lstStyle/>
            <a:p>
              <a:pPr lvl="0"/>
              <a:endParaRPr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" name="Freeform 69"/>
            <p:cNvSpPr/>
            <p:nvPr/>
          </p:nvSpPr>
          <p:spPr>
            <a:xfrm>
              <a:off x="4916805" y="3345180"/>
              <a:ext cx="695325" cy="2099310"/>
            </a:xfrm>
            <a:custGeom>
              <a:avLst/>
              <a:gdLst/>
              <a:ahLst/>
              <a:cxnLst>
                <a:cxn ang="0">
                  <a:pos x="186" y="631"/>
                </a:cxn>
                <a:cxn ang="0">
                  <a:pos x="186" y="0"/>
                </a:cxn>
                <a:cxn ang="0">
                  <a:pos x="40" y="0"/>
                </a:cxn>
                <a:cxn ang="0">
                  <a:pos x="40" y="622"/>
                </a:cxn>
                <a:cxn ang="0">
                  <a:pos x="0" y="662"/>
                </a:cxn>
                <a:cxn ang="0">
                  <a:pos x="40" y="662"/>
                </a:cxn>
                <a:cxn ang="0">
                  <a:pos x="104" y="662"/>
                </a:cxn>
                <a:cxn ang="0">
                  <a:pos x="120" y="662"/>
                </a:cxn>
                <a:cxn ang="0">
                  <a:pos x="186" y="662"/>
                </a:cxn>
                <a:cxn ang="0">
                  <a:pos x="225" y="662"/>
                </a:cxn>
                <a:cxn ang="0">
                  <a:pos x="186" y="631"/>
                </a:cxn>
              </a:cxnLst>
              <a:rect l="0" t="0" r="0" b="0"/>
              <a:pathLst>
                <a:path w="225" h="662">
                  <a:moveTo>
                    <a:pt x="186" y="631"/>
                  </a:moveTo>
                  <a:cubicBezTo>
                    <a:pt x="186" y="0"/>
                    <a:pt x="186" y="0"/>
                    <a:pt x="18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622"/>
                    <a:pt x="40" y="622"/>
                    <a:pt x="40" y="622"/>
                  </a:cubicBezTo>
                  <a:cubicBezTo>
                    <a:pt x="40" y="644"/>
                    <a:pt x="22" y="662"/>
                    <a:pt x="0" y="662"/>
                  </a:cubicBezTo>
                  <a:cubicBezTo>
                    <a:pt x="40" y="662"/>
                    <a:pt x="40" y="662"/>
                    <a:pt x="40" y="662"/>
                  </a:cubicBezTo>
                  <a:cubicBezTo>
                    <a:pt x="104" y="662"/>
                    <a:pt x="104" y="662"/>
                    <a:pt x="104" y="662"/>
                  </a:cubicBezTo>
                  <a:cubicBezTo>
                    <a:pt x="120" y="662"/>
                    <a:pt x="120" y="662"/>
                    <a:pt x="120" y="662"/>
                  </a:cubicBezTo>
                  <a:cubicBezTo>
                    <a:pt x="186" y="662"/>
                    <a:pt x="186" y="662"/>
                    <a:pt x="186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06" y="662"/>
                    <a:pt x="190" y="649"/>
                    <a:pt x="186" y="63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70"/>
            <p:cNvSpPr/>
            <p:nvPr/>
          </p:nvSpPr>
          <p:spPr>
            <a:xfrm>
              <a:off x="5612130" y="3663315"/>
              <a:ext cx="694055" cy="1781175"/>
            </a:xfrm>
            <a:custGeom>
              <a:avLst/>
              <a:gdLst/>
              <a:ahLst/>
              <a:cxnLst>
                <a:cxn ang="0">
                  <a:pos x="185" y="803"/>
                </a:cxn>
                <a:cxn ang="0">
                  <a:pos x="185" y="0"/>
                </a:cxn>
                <a:cxn ang="0">
                  <a:pos x="39" y="0"/>
                </a:cxn>
                <a:cxn ang="0">
                  <a:pos x="39" y="802"/>
                </a:cxn>
                <a:cxn ang="0">
                  <a:pos x="0" y="834"/>
                </a:cxn>
                <a:cxn ang="0">
                  <a:pos x="39" y="834"/>
                </a:cxn>
                <a:cxn ang="0">
                  <a:pos x="103" y="834"/>
                </a:cxn>
                <a:cxn ang="0">
                  <a:pos x="120" y="834"/>
                </a:cxn>
                <a:cxn ang="0">
                  <a:pos x="185" y="834"/>
                </a:cxn>
                <a:cxn ang="0">
                  <a:pos x="224" y="834"/>
                </a:cxn>
                <a:cxn ang="0">
                  <a:pos x="185" y="803"/>
                </a:cxn>
              </a:cxnLst>
              <a:rect l="0" t="0" r="0" b="0"/>
              <a:pathLst>
                <a:path w="224" h="834">
                  <a:moveTo>
                    <a:pt x="185" y="803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802"/>
                    <a:pt x="39" y="802"/>
                    <a:pt x="39" y="802"/>
                  </a:cubicBezTo>
                  <a:cubicBezTo>
                    <a:pt x="35" y="820"/>
                    <a:pt x="19" y="834"/>
                    <a:pt x="0" y="834"/>
                  </a:cubicBezTo>
                  <a:cubicBezTo>
                    <a:pt x="39" y="834"/>
                    <a:pt x="39" y="834"/>
                    <a:pt x="39" y="834"/>
                  </a:cubicBezTo>
                  <a:cubicBezTo>
                    <a:pt x="103" y="834"/>
                    <a:pt x="103" y="834"/>
                    <a:pt x="103" y="834"/>
                  </a:cubicBezTo>
                  <a:cubicBezTo>
                    <a:pt x="120" y="834"/>
                    <a:pt x="120" y="834"/>
                    <a:pt x="120" y="834"/>
                  </a:cubicBezTo>
                  <a:cubicBezTo>
                    <a:pt x="185" y="834"/>
                    <a:pt x="185" y="834"/>
                    <a:pt x="185" y="834"/>
                  </a:cubicBezTo>
                  <a:cubicBezTo>
                    <a:pt x="224" y="834"/>
                    <a:pt x="224" y="834"/>
                    <a:pt x="224" y="834"/>
                  </a:cubicBezTo>
                  <a:cubicBezTo>
                    <a:pt x="205" y="834"/>
                    <a:pt x="189" y="820"/>
                    <a:pt x="185" y="80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71"/>
            <p:cNvSpPr/>
            <p:nvPr/>
          </p:nvSpPr>
          <p:spPr>
            <a:xfrm>
              <a:off x="4226560" y="2743835"/>
              <a:ext cx="690245" cy="2700655"/>
            </a:xfrm>
            <a:custGeom>
              <a:avLst/>
              <a:gdLst/>
              <a:ahLst/>
              <a:cxnLst>
                <a:cxn ang="0">
                  <a:pos x="185" y="482"/>
                </a:cxn>
                <a:cxn ang="0">
                  <a:pos x="185" y="0"/>
                </a:cxn>
                <a:cxn ang="0">
                  <a:pos x="39" y="0"/>
                </a:cxn>
                <a:cxn ang="0">
                  <a:pos x="39" y="478"/>
                </a:cxn>
                <a:cxn ang="0">
                  <a:pos x="0" y="510"/>
                </a:cxn>
                <a:cxn ang="0">
                  <a:pos x="39" y="510"/>
                </a:cxn>
                <a:cxn ang="0">
                  <a:pos x="103" y="510"/>
                </a:cxn>
                <a:cxn ang="0">
                  <a:pos x="120" y="510"/>
                </a:cxn>
                <a:cxn ang="0">
                  <a:pos x="185" y="510"/>
                </a:cxn>
                <a:cxn ang="0">
                  <a:pos x="223" y="510"/>
                </a:cxn>
                <a:cxn ang="0">
                  <a:pos x="185" y="482"/>
                </a:cxn>
              </a:cxnLst>
              <a:rect l="0" t="0" r="0" b="0"/>
              <a:pathLst>
                <a:path w="223" h="510">
                  <a:moveTo>
                    <a:pt x="185" y="482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478"/>
                    <a:pt x="39" y="478"/>
                    <a:pt x="39" y="478"/>
                  </a:cubicBezTo>
                  <a:cubicBezTo>
                    <a:pt x="35" y="496"/>
                    <a:pt x="19" y="510"/>
                    <a:pt x="0" y="510"/>
                  </a:cubicBezTo>
                  <a:cubicBezTo>
                    <a:pt x="39" y="510"/>
                    <a:pt x="39" y="510"/>
                    <a:pt x="39" y="510"/>
                  </a:cubicBezTo>
                  <a:cubicBezTo>
                    <a:pt x="103" y="510"/>
                    <a:pt x="103" y="510"/>
                    <a:pt x="103" y="510"/>
                  </a:cubicBezTo>
                  <a:cubicBezTo>
                    <a:pt x="120" y="510"/>
                    <a:pt x="120" y="510"/>
                    <a:pt x="120" y="510"/>
                  </a:cubicBezTo>
                  <a:cubicBezTo>
                    <a:pt x="185" y="510"/>
                    <a:pt x="185" y="510"/>
                    <a:pt x="185" y="510"/>
                  </a:cubicBezTo>
                  <a:cubicBezTo>
                    <a:pt x="223" y="510"/>
                    <a:pt x="223" y="510"/>
                    <a:pt x="223" y="510"/>
                  </a:cubicBezTo>
                  <a:cubicBezTo>
                    <a:pt x="205" y="510"/>
                    <a:pt x="190" y="498"/>
                    <a:pt x="185" y="482"/>
                  </a:cubicBezTo>
                  <a:close/>
                </a:path>
              </a:pathLst>
            </a:custGeom>
            <a:solidFill>
              <a:srgbClr val="1B6AA3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72"/>
            <p:cNvSpPr/>
            <p:nvPr/>
          </p:nvSpPr>
          <p:spPr>
            <a:xfrm>
              <a:off x="3542030" y="3856990"/>
              <a:ext cx="692150" cy="1587500"/>
            </a:xfrm>
            <a:custGeom>
              <a:avLst/>
              <a:gdLst/>
              <a:ahLst/>
              <a:cxnLst>
                <a:cxn ang="0">
                  <a:pos x="185" y="351"/>
                </a:cxn>
                <a:cxn ang="0">
                  <a:pos x="185" y="0"/>
                </a:cxn>
                <a:cxn ang="0">
                  <a:pos x="39" y="0"/>
                </a:cxn>
                <a:cxn ang="0">
                  <a:pos x="39" y="349"/>
                </a:cxn>
                <a:cxn ang="0">
                  <a:pos x="0" y="382"/>
                </a:cxn>
                <a:cxn ang="0">
                  <a:pos x="39" y="382"/>
                </a:cxn>
                <a:cxn ang="0">
                  <a:pos x="104" y="382"/>
                </a:cxn>
                <a:cxn ang="0">
                  <a:pos x="120" y="382"/>
                </a:cxn>
                <a:cxn ang="0">
                  <a:pos x="185" y="382"/>
                </a:cxn>
                <a:cxn ang="0">
                  <a:pos x="224" y="382"/>
                </a:cxn>
                <a:cxn ang="0">
                  <a:pos x="185" y="351"/>
                </a:cxn>
              </a:cxnLst>
              <a:rect l="0" t="0" r="0" b="0"/>
              <a:pathLst>
                <a:path w="224" h="382">
                  <a:moveTo>
                    <a:pt x="185" y="351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349"/>
                    <a:pt x="39" y="349"/>
                    <a:pt x="39" y="349"/>
                  </a:cubicBezTo>
                  <a:cubicBezTo>
                    <a:pt x="36" y="368"/>
                    <a:pt x="20" y="382"/>
                    <a:pt x="0" y="382"/>
                  </a:cubicBezTo>
                  <a:cubicBezTo>
                    <a:pt x="39" y="382"/>
                    <a:pt x="39" y="382"/>
                    <a:pt x="39" y="382"/>
                  </a:cubicBezTo>
                  <a:cubicBezTo>
                    <a:pt x="104" y="382"/>
                    <a:pt x="104" y="382"/>
                    <a:pt x="104" y="382"/>
                  </a:cubicBezTo>
                  <a:cubicBezTo>
                    <a:pt x="120" y="382"/>
                    <a:pt x="120" y="382"/>
                    <a:pt x="120" y="382"/>
                  </a:cubicBezTo>
                  <a:cubicBezTo>
                    <a:pt x="185" y="382"/>
                    <a:pt x="185" y="382"/>
                    <a:pt x="185" y="382"/>
                  </a:cubicBezTo>
                  <a:cubicBezTo>
                    <a:pt x="224" y="382"/>
                    <a:pt x="224" y="382"/>
                    <a:pt x="224" y="382"/>
                  </a:cubicBezTo>
                  <a:cubicBezTo>
                    <a:pt x="205" y="382"/>
                    <a:pt x="189" y="368"/>
                    <a:pt x="185" y="351"/>
                  </a:cubicBezTo>
                  <a:close/>
                </a:path>
              </a:pathLst>
            </a:custGeom>
            <a:solidFill>
              <a:srgbClr val="2CA5D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73"/>
            <p:cNvSpPr/>
            <p:nvPr/>
          </p:nvSpPr>
          <p:spPr>
            <a:xfrm>
              <a:off x="2843530" y="4284345"/>
              <a:ext cx="690880" cy="1160145"/>
            </a:xfrm>
            <a:custGeom>
              <a:avLst/>
              <a:gdLst/>
              <a:ahLst/>
              <a:cxnLst>
                <a:cxn ang="0">
                  <a:pos x="185" y="300"/>
                </a:cxn>
                <a:cxn ang="0">
                  <a:pos x="185" y="0"/>
                </a:cxn>
                <a:cxn ang="0">
                  <a:pos x="39" y="0"/>
                </a:cxn>
                <a:cxn ang="0">
                  <a:pos x="39" y="299"/>
                </a:cxn>
                <a:cxn ang="0">
                  <a:pos x="0" y="331"/>
                </a:cxn>
                <a:cxn ang="0">
                  <a:pos x="39" y="331"/>
                </a:cxn>
                <a:cxn ang="0">
                  <a:pos x="103" y="331"/>
                </a:cxn>
                <a:cxn ang="0">
                  <a:pos x="120" y="331"/>
                </a:cxn>
                <a:cxn ang="0">
                  <a:pos x="185" y="331"/>
                </a:cxn>
                <a:cxn ang="0">
                  <a:pos x="223" y="331"/>
                </a:cxn>
                <a:cxn ang="0">
                  <a:pos x="185" y="300"/>
                </a:cxn>
              </a:cxnLst>
              <a:rect l="0" t="0" r="0" b="0"/>
              <a:pathLst>
                <a:path w="223" h="331">
                  <a:moveTo>
                    <a:pt x="185" y="30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35" y="317"/>
                    <a:pt x="19" y="331"/>
                    <a:pt x="0" y="331"/>
                  </a:cubicBezTo>
                  <a:cubicBezTo>
                    <a:pt x="39" y="331"/>
                    <a:pt x="39" y="331"/>
                    <a:pt x="39" y="331"/>
                  </a:cubicBezTo>
                  <a:cubicBezTo>
                    <a:pt x="103" y="331"/>
                    <a:pt x="103" y="331"/>
                    <a:pt x="103" y="331"/>
                  </a:cubicBezTo>
                  <a:cubicBezTo>
                    <a:pt x="120" y="331"/>
                    <a:pt x="120" y="331"/>
                    <a:pt x="120" y="331"/>
                  </a:cubicBezTo>
                  <a:cubicBezTo>
                    <a:pt x="185" y="331"/>
                    <a:pt x="185" y="331"/>
                    <a:pt x="185" y="331"/>
                  </a:cubicBezTo>
                  <a:cubicBezTo>
                    <a:pt x="223" y="331"/>
                    <a:pt x="223" y="331"/>
                    <a:pt x="223" y="331"/>
                  </a:cubicBezTo>
                  <a:cubicBezTo>
                    <a:pt x="204" y="331"/>
                    <a:pt x="189" y="318"/>
                    <a:pt x="185" y="300"/>
                  </a:cubicBezTo>
                  <a:close/>
                </a:path>
              </a:pathLst>
            </a:custGeom>
            <a:solidFill>
              <a:srgbClr val="00B0F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74"/>
            <p:cNvSpPr/>
            <p:nvPr/>
          </p:nvSpPr>
          <p:spPr>
            <a:xfrm>
              <a:off x="2154555" y="4519295"/>
              <a:ext cx="688975" cy="925195"/>
            </a:xfrm>
            <a:custGeom>
              <a:avLst/>
              <a:gdLst/>
              <a:ahLst/>
              <a:cxnLst>
                <a:cxn ang="0">
                  <a:pos x="184" y="212"/>
                </a:cxn>
                <a:cxn ang="0">
                  <a:pos x="184" y="0"/>
                </a:cxn>
                <a:cxn ang="0">
                  <a:pos x="38" y="0"/>
                </a:cxn>
                <a:cxn ang="0">
                  <a:pos x="38" y="215"/>
                </a:cxn>
                <a:cxn ang="0">
                  <a:pos x="0" y="243"/>
                </a:cxn>
                <a:cxn ang="0">
                  <a:pos x="38" y="243"/>
                </a:cxn>
                <a:cxn ang="0">
                  <a:pos x="102" y="243"/>
                </a:cxn>
                <a:cxn ang="0">
                  <a:pos x="120" y="243"/>
                </a:cxn>
                <a:cxn ang="0">
                  <a:pos x="184" y="243"/>
                </a:cxn>
                <a:cxn ang="0">
                  <a:pos x="223" y="243"/>
                </a:cxn>
                <a:cxn ang="0">
                  <a:pos x="184" y="212"/>
                </a:cxn>
              </a:cxnLst>
              <a:rect l="0" t="0" r="0" b="0"/>
              <a:pathLst>
                <a:path w="223" h="243">
                  <a:moveTo>
                    <a:pt x="184" y="212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215"/>
                    <a:pt x="38" y="215"/>
                    <a:pt x="38" y="215"/>
                  </a:cubicBezTo>
                  <a:cubicBezTo>
                    <a:pt x="33" y="231"/>
                    <a:pt x="18" y="243"/>
                    <a:pt x="0" y="243"/>
                  </a:cubicBezTo>
                  <a:cubicBezTo>
                    <a:pt x="38" y="243"/>
                    <a:pt x="38" y="243"/>
                    <a:pt x="38" y="243"/>
                  </a:cubicBezTo>
                  <a:cubicBezTo>
                    <a:pt x="102" y="243"/>
                    <a:pt x="102" y="243"/>
                    <a:pt x="102" y="243"/>
                  </a:cubicBezTo>
                  <a:cubicBezTo>
                    <a:pt x="120" y="243"/>
                    <a:pt x="120" y="243"/>
                    <a:pt x="120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223" y="243"/>
                    <a:pt x="223" y="243"/>
                    <a:pt x="223" y="243"/>
                  </a:cubicBezTo>
                  <a:cubicBezTo>
                    <a:pt x="204" y="243"/>
                    <a:pt x="188" y="230"/>
                    <a:pt x="184" y="212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75"/>
            <p:cNvSpPr/>
            <p:nvPr/>
          </p:nvSpPr>
          <p:spPr>
            <a:xfrm>
              <a:off x="1579880" y="4899978"/>
              <a:ext cx="574675" cy="544512"/>
            </a:xfrm>
            <a:custGeom>
              <a:avLst/>
              <a:gdLst/>
              <a:ahLst/>
              <a:cxnLst>
                <a:cxn ang="0">
                  <a:pos x="146" y="136"/>
                </a:cxn>
                <a:cxn ang="0">
                  <a:pos x="146" y="76"/>
                </a:cxn>
                <a:cxn ang="0">
                  <a:pos x="146" y="76"/>
                </a:cxn>
                <a:cxn ang="0">
                  <a:pos x="146" y="0"/>
                </a:cxn>
                <a:cxn ang="0">
                  <a:pos x="0" y="0"/>
                </a:cxn>
                <a:cxn ang="0">
                  <a:pos x="0" y="176"/>
                </a:cxn>
                <a:cxn ang="0">
                  <a:pos x="66" y="176"/>
                </a:cxn>
                <a:cxn ang="0">
                  <a:pos x="146" y="176"/>
                </a:cxn>
                <a:cxn ang="0">
                  <a:pos x="186" y="176"/>
                </a:cxn>
                <a:cxn ang="0">
                  <a:pos x="146" y="136"/>
                </a:cxn>
              </a:cxnLst>
              <a:rect l="0" t="0" r="0" b="0"/>
              <a:pathLst>
                <a:path w="186" h="176">
                  <a:moveTo>
                    <a:pt x="146" y="136"/>
                  </a:moveTo>
                  <a:cubicBezTo>
                    <a:pt x="146" y="76"/>
                    <a:pt x="146" y="76"/>
                    <a:pt x="146" y="76"/>
                  </a:cubicBezTo>
                  <a:cubicBezTo>
                    <a:pt x="146" y="76"/>
                    <a:pt x="146" y="76"/>
                    <a:pt x="146" y="76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66" y="176"/>
                    <a:pt x="66" y="176"/>
                    <a:pt x="66" y="176"/>
                  </a:cubicBezTo>
                  <a:cubicBezTo>
                    <a:pt x="146" y="176"/>
                    <a:pt x="146" y="176"/>
                    <a:pt x="146" y="176"/>
                  </a:cubicBezTo>
                  <a:cubicBezTo>
                    <a:pt x="186" y="176"/>
                    <a:pt x="186" y="176"/>
                    <a:pt x="186" y="176"/>
                  </a:cubicBezTo>
                  <a:cubicBezTo>
                    <a:pt x="164" y="176"/>
                    <a:pt x="146" y="158"/>
                    <a:pt x="146" y="13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Rectangle 67"/>
            <p:cNvSpPr/>
            <p:nvPr/>
          </p:nvSpPr>
          <p:spPr>
            <a:xfrm>
              <a:off x="7174230" y="2512378"/>
              <a:ext cx="452438" cy="293211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</p:spPr>
          <p:txBody>
            <a:bodyPr wrap="square" anchor="t"/>
            <a:lstStyle/>
            <a:p>
              <a:pPr lvl="0"/>
              <a:endParaRPr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9" name="Rectangle 68"/>
            <p:cNvSpPr/>
            <p:nvPr/>
          </p:nvSpPr>
          <p:spPr>
            <a:xfrm>
              <a:off x="7301230" y="2639378"/>
              <a:ext cx="452438" cy="29321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/>
            <a:lstStyle/>
            <a:p>
              <a:pPr lvl="0"/>
              <a:endParaRPr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" name="Freeform 76"/>
            <p:cNvSpPr/>
            <p:nvPr/>
          </p:nvSpPr>
          <p:spPr>
            <a:xfrm>
              <a:off x="7053580" y="5004435"/>
              <a:ext cx="573405" cy="440055"/>
            </a:xfrm>
            <a:custGeom>
              <a:avLst/>
              <a:gdLst/>
              <a:ahLst/>
              <a:cxnLst>
                <a:cxn ang="0">
                  <a:pos x="39" y="0"/>
                </a:cxn>
                <a:cxn ang="0">
                  <a:pos x="39" y="837"/>
                </a:cxn>
                <a:cxn ang="0">
                  <a:pos x="0" y="868"/>
                </a:cxn>
                <a:cxn ang="0">
                  <a:pos x="39" y="868"/>
                </a:cxn>
                <a:cxn ang="0">
                  <a:pos x="120" y="868"/>
                </a:cxn>
                <a:cxn ang="0">
                  <a:pos x="185" y="868"/>
                </a:cxn>
                <a:cxn ang="0">
                  <a:pos x="185" y="0"/>
                </a:cxn>
                <a:cxn ang="0">
                  <a:pos x="39" y="0"/>
                </a:cxn>
              </a:cxnLst>
              <a:rect l="0" t="0" r="0" b="0"/>
              <a:pathLst>
                <a:path w="185" h="868">
                  <a:moveTo>
                    <a:pt x="39" y="0"/>
                  </a:moveTo>
                  <a:cubicBezTo>
                    <a:pt x="39" y="837"/>
                    <a:pt x="39" y="837"/>
                    <a:pt x="39" y="837"/>
                  </a:cubicBezTo>
                  <a:cubicBezTo>
                    <a:pt x="35" y="854"/>
                    <a:pt x="19" y="868"/>
                    <a:pt x="0" y="868"/>
                  </a:cubicBezTo>
                  <a:cubicBezTo>
                    <a:pt x="39" y="868"/>
                    <a:pt x="39" y="868"/>
                    <a:pt x="39" y="868"/>
                  </a:cubicBezTo>
                  <a:cubicBezTo>
                    <a:pt x="120" y="868"/>
                    <a:pt x="120" y="868"/>
                    <a:pt x="120" y="868"/>
                  </a:cubicBezTo>
                  <a:cubicBezTo>
                    <a:pt x="185" y="868"/>
                    <a:pt x="185" y="868"/>
                    <a:pt x="185" y="868"/>
                  </a:cubicBezTo>
                  <a:cubicBezTo>
                    <a:pt x="185" y="0"/>
                    <a:pt x="185" y="0"/>
                    <a:pt x="185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Rectangle 65"/>
            <p:cNvSpPr/>
            <p:nvPr/>
          </p:nvSpPr>
          <p:spPr>
            <a:xfrm>
              <a:off x="6456680" y="2512378"/>
              <a:ext cx="450850" cy="293211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</p:spPr>
          <p:txBody>
            <a:bodyPr wrap="square" anchor="t"/>
            <a:lstStyle/>
            <a:p>
              <a:pPr lvl="0"/>
              <a:endParaRPr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2" name="Rectangle 66"/>
            <p:cNvSpPr/>
            <p:nvPr/>
          </p:nvSpPr>
          <p:spPr>
            <a:xfrm>
              <a:off x="6583680" y="2639378"/>
              <a:ext cx="450850" cy="29321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/>
            <a:lstStyle/>
            <a:p>
              <a:pPr lvl="0"/>
              <a:endParaRPr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3" name="Freeform 70"/>
            <p:cNvSpPr/>
            <p:nvPr/>
          </p:nvSpPr>
          <p:spPr>
            <a:xfrm>
              <a:off x="6340475" y="3949700"/>
              <a:ext cx="694055" cy="1494790"/>
            </a:xfrm>
            <a:custGeom>
              <a:avLst/>
              <a:gdLst/>
              <a:ahLst/>
              <a:cxnLst>
                <a:cxn ang="0">
                  <a:pos x="185" y="803"/>
                </a:cxn>
                <a:cxn ang="0">
                  <a:pos x="185" y="0"/>
                </a:cxn>
                <a:cxn ang="0">
                  <a:pos x="39" y="0"/>
                </a:cxn>
                <a:cxn ang="0">
                  <a:pos x="39" y="802"/>
                </a:cxn>
                <a:cxn ang="0">
                  <a:pos x="0" y="834"/>
                </a:cxn>
                <a:cxn ang="0">
                  <a:pos x="39" y="834"/>
                </a:cxn>
                <a:cxn ang="0">
                  <a:pos x="103" y="834"/>
                </a:cxn>
                <a:cxn ang="0">
                  <a:pos x="120" y="834"/>
                </a:cxn>
                <a:cxn ang="0">
                  <a:pos x="185" y="834"/>
                </a:cxn>
                <a:cxn ang="0">
                  <a:pos x="224" y="834"/>
                </a:cxn>
                <a:cxn ang="0">
                  <a:pos x="185" y="803"/>
                </a:cxn>
              </a:cxnLst>
              <a:rect l="0" t="0" r="0" b="0"/>
              <a:pathLst>
                <a:path w="224" h="834">
                  <a:moveTo>
                    <a:pt x="185" y="803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802"/>
                    <a:pt x="39" y="802"/>
                    <a:pt x="39" y="802"/>
                  </a:cubicBezTo>
                  <a:cubicBezTo>
                    <a:pt x="35" y="820"/>
                    <a:pt x="19" y="834"/>
                    <a:pt x="0" y="834"/>
                  </a:cubicBezTo>
                  <a:cubicBezTo>
                    <a:pt x="39" y="834"/>
                    <a:pt x="39" y="834"/>
                    <a:pt x="39" y="834"/>
                  </a:cubicBezTo>
                  <a:cubicBezTo>
                    <a:pt x="103" y="834"/>
                    <a:pt x="103" y="834"/>
                    <a:pt x="103" y="834"/>
                  </a:cubicBezTo>
                  <a:cubicBezTo>
                    <a:pt x="120" y="834"/>
                    <a:pt x="120" y="834"/>
                    <a:pt x="120" y="834"/>
                  </a:cubicBezTo>
                  <a:cubicBezTo>
                    <a:pt x="185" y="834"/>
                    <a:pt x="185" y="834"/>
                    <a:pt x="185" y="834"/>
                  </a:cubicBezTo>
                  <a:cubicBezTo>
                    <a:pt x="224" y="834"/>
                    <a:pt x="224" y="834"/>
                    <a:pt x="224" y="834"/>
                  </a:cubicBezTo>
                  <a:cubicBezTo>
                    <a:pt x="205" y="834"/>
                    <a:pt x="189" y="820"/>
                    <a:pt x="185" y="80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TextBox 682"/>
            <p:cNvSpPr/>
            <p:nvPr/>
          </p:nvSpPr>
          <p:spPr>
            <a:xfrm>
              <a:off x="4314190" y="5573488"/>
              <a:ext cx="646331" cy="2769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招生难</a:t>
              </a:r>
            </a:p>
          </p:txBody>
        </p:sp>
        <p:sp>
          <p:nvSpPr>
            <p:cNvPr id="35" name="TextBox 682"/>
            <p:cNvSpPr/>
            <p:nvPr/>
          </p:nvSpPr>
          <p:spPr>
            <a:xfrm>
              <a:off x="1559084" y="4911090"/>
              <a:ext cx="487680" cy="3352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algn="ctr"/>
              <a:r>
                <a:rPr lang="en-US" altLang="x-none" sz="1600" dirty="0">
                  <a:solidFill>
                    <a:schemeClr val="bg1"/>
                  </a:solidFill>
                  <a:latin typeface="方正中等线简体" pitchFamily="1" charset="-122"/>
                  <a:ea typeface="方正中等线简体" pitchFamily="1" charset="-122"/>
                </a:rPr>
                <a:t>18%</a:t>
              </a:r>
              <a:endParaRPr lang="zh-CN" altLang="en-US" sz="1600" dirty="0">
                <a:solidFill>
                  <a:schemeClr val="bg1"/>
                </a:solidFill>
                <a:latin typeface="方正中等线简体" pitchFamily="1" charset="-122"/>
                <a:ea typeface="方正中等线简体" pitchFamily="1" charset="-122"/>
              </a:endParaRPr>
            </a:p>
          </p:txBody>
        </p:sp>
        <p:sp>
          <p:nvSpPr>
            <p:cNvPr id="36" name="TextBox 682"/>
            <p:cNvSpPr/>
            <p:nvPr/>
          </p:nvSpPr>
          <p:spPr>
            <a:xfrm>
              <a:off x="2255362" y="4519295"/>
              <a:ext cx="487680" cy="3352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algn="ctr"/>
              <a:r>
                <a:rPr lang="en-US" altLang="x-none" sz="1600" dirty="0">
                  <a:solidFill>
                    <a:schemeClr val="bg1"/>
                  </a:solidFill>
                  <a:latin typeface="方正中等线简体" pitchFamily="1" charset="-122"/>
                  <a:ea typeface="方正中等线简体" pitchFamily="1" charset="-122"/>
                </a:rPr>
                <a:t>28%</a:t>
              </a:r>
              <a:endParaRPr lang="zh-CN" altLang="en-US" sz="1600" dirty="0">
                <a:solidFill>
                  <a:schemeClr val="bg1"/>
                </a:solidFill>
                <a:latin typeface="方正中等线简体" pitchFamily="1" charset="-122"/>
                <a:ea typeface="方正中等线简体" pitchFamily="1" charset="-122"/>
              </a:endParaRPr>
            </a:p>
          </p:txBody>
        </p:sp>
        <p:sp>
          <p:nvSpPr>
            <p:cNvPr id="37" name="TextBox 682"/>
            <p:cNvSpPr/>
            <p:nvPr/>
          </p:nvSpPr>
          <p:spPr>
            <a:xfrm>
              <a:off x="2944972" y="4284345"/>
              <a:ext cx="533980" cy="3690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en-US" altLang="x-none" sz="1600" dirty="0">
                  <a:solidFill>
                    <a:schemeClr val="bg1"/>
                  </a:solidFill>
                  <a:latin typeface="方正中等线简体" pitchFamily="1" charset="-122"/>
                  <a:ea typeface="方正中等线简体" pitchFamily="1" charset="-122"/>
                </a:rPr>
                <a:t>41%</a:t>
              </a:r>
              <a:endParaRPr lang="zh-CN" altLang="en-US" sz="1600" dirty="0">
                <a:solidFill>
                  <a:schemeClr val="bg1"/>
                </a:solidFill>
                <a:latin typeface="方正中等线简体" pitchFamily="1" charset="-122"/>
                <a:ea typeface="方正中等线简体" pitchFamily="1" charset="-122"/>
              </a:endParaRPr>
            </a:p>
          </p:txBody>
        </p:sp>
        <p:sp>
          <p:nvSpPr>
            <p:cNvPr id="38" name="TextBox 682"/>
            <p:cNvSpPr/>
            <p:nvPr/>
          </p:nvSpPr>
          <p:spPr>
            <a:xfrm>
              <a:off x="3583305" y="3856673"/>
              <a:ext cx="593725" cy="3352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en-US" altLang="x-none" sz="1600" dirty="0">
                  <a:solidFill>
                    <a:schemeClr val="bg1"/>
                  </a:solidFill>
                  <a:latin typeface="方正中等线简体" pitchFamily="1" charset="-122"/>
                  <a:ea typeface="方正中等线简体" pitchFamily="1" charset="-122"/>
                </a:rPr>
                <a:t>59%</a:t>
              </a:r>
              <a:endParaRPr lang="zh-CN" altLang="en-US" sz="1600" dirty="0">
                <a:solidFill>
                  <a:schemeClr val="bg1"/>
                </a:solidFill>
                <a:latin typeface="方正中等线简体" pitchFamily="1" charset="-122"/>
                <a:ea typeface="方正中等线简体" pitchFamily="1" charset="-122"/>
              </a:endParaRPr>
            </a:p>
          </p:txBody>
        </p:sp>
        <p:sp>
          <p:nvSpPr>
            <p:cNvPr id="39" name="TextBox 682"/>
            <p:cNvSpPr/>
            <p:nvPr/>
          </p:nvSpPr>
          <p:spPr>
            <a:xfrm>
              <a:off x="4273868" y="2743518"/>
              <a:ext cx="595312" cy="3352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en-US" altLang="x-none" sz="1600" dirty="0">
                  <a:solidFill>
                    <a:schemeClr val="bg1"/>
                  </a:solidFill>
                  <a:latin typeface="方正中等线简体" pitchFamily="1" charset="-122"/>
                  <a:ea typeface="方正中等线简体" pitchFamily="1" charset="-122"/>
                </a:rPr>
                <a:t>91%</a:t>
              </a:r>
              <a:endParaRPr lang="zh-CN" altLang="en-US" sz="1600" dirty="0">
                <a:solidFill>
                  <a:schemeClr val="bg1"/>
                </a:solidFill>
                <a:latin typeface="方正中等线简体" pitchFamily="1" charset="-122"/>
                <a:ea typeface="方正中等线简体" pitchFamily="1" charset="-122"/>
              </a:endParaRPr>
            </a:p>
          </p:txBody>
        </p:sp>
        <p:sp>
          <p:nvSpPr>
            <p:cNvPr id="40" name="TextBox 682"/>
            <p:cNvSpPr/>
            <p:nvPr/>
          </p:nvSpPr>
          <p:spPr>
            <a:xfrm>
              <a:off x="5021421" y="3344863"/>
              <a:ext cx="487680" cy="3352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algn="ctr"/>
              <a:r>
                <a:rPr lang="en-US" altLang="x-none" sz="1600" dirty="0">
                  <a:solidFill>
                    <a:schemeClr val="bg1"/>
                  </a:solidFill>
                  <a:latin typeface="方正中等线简体" pitchFamily="1" charset="-122"/>
                  <a:ea typeface="方正中等线简体" pitchFamily="1" charset="-122"/>
                </a:rPr>
                <a:t>73%</a:t>
              </a:r>
              <a:endParaRPr lang="zh-CN" altLang="en-US" sz="1600" dirty="0">
                <a:solidFill>
                  <a:schemeClr val="bg1"/>
                </a:solidFill>
                <a:latin typeface="方正中等线简体" pitchFamily="1" charset="-122"/>
                <a:ea typeface="方正中等线简体" pitchFamily="1" charset="-122"/>
              </a:endParaRPr>
            </a:p>
          </p:txBody>
        </p:sp>
        <p:sp>
          <p:nvSpPr>
            <p:cNvPr id="41" name="TextBox 682"/>
            <p:cNvSpPr/>
            <p:nvPr/>
          </p:nvSpPr>
          <p:spPr>
            <a:xfrm>
              <a:off x="5715318" y="3663315"/>
              <a:ext cx="487680" cy="3352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algn="ctr"/>
              <a:r>
                <a:rPr lang="en-US" altLang="x-none" sz="1600" dirty="0">
                  <a:solidFill>
                    <a:schemeClr val="bg1"/>
                  </a:solidFill>
                  <a:latin typeface="方正中等线简体" pitchFamily="1" charset="-122"/>
                  <a:ea typeface="方正中等线简体" pitchFamily="1" charset="-122"/>
                </a:rPr>
                <a:t>66%</a:t>
              </a:r>
              <a:endParaRPr lang="zh-CN" altLang="en-US" sz="1600" dirty="0">
                <a:solidFill>
                  <a:schemeClr val="bg1"/>
                </a:solidFill>
                <a:latin typeface="方正中等线简体" pitchFamily="1" charset="-122"/>
                <a:ea typeface="方正中等线简体" pitchFamily="1" charset="-122"/>
              </a:endParaRPr>
            </a:p>
          </p:txBody>
        </p:sp>
        <p:sp>
          <p:nvSpPr>
            <p:cNvPr id="42" name="TextBox 682"/>
            <p:cNvSpPr/>
            <p:nvPr/>
          </p:nvSpPr>
          <p:spPr>
            <a:xfrm>
              <a:off x="6438424" y="3949700"/>
              <a:ext cx="487680" cy="3352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algn="ctr"/>
              <a:r>
                <a:rPr lang="en-US" altLang="x-none" sz="1600" dirty="0">
                  <a:solidFill>
                    <a:schemeClr val="bg1"/>
                  </a:solidFill>
                  <a:latin typeface="方正中等线简体" pitchFamily="1" charset="-122"/>
                  <a:ea typeface="方正中等线简体" pitchFamily="1" charset="-122"/>
                </a:rPr>
                <a:t>50%</a:t>
              </a:r>
              <a:endParaRPr lang="zh-CN" altLang="en-US" sz="1600" dirty="0">
                <a:solidFill>
                  <a:schemeClr val="bg1"/>
                </a:solidFill>
                <a:latin typeface="方正中等线简体" pitchFamily="1" charset="-122"/>
                <a:ea typeface="方正中等线简体" pitchFamily="1" charset="-122"/>
              </a:endParaRPr>
            </a:p>
          </p:txBody>
        </p:sp>
        <p:sp>
          <p:nvSpPr>
            <p:cNvPr id="43" name="TextBox 682"/>
            <p:cNvSpPr/>
            <p:nvPr/>
          </p:nvSpPr>
          <p:spPr>
            <a:xfrm>
              <a:off x="7102475" y="5004753"/>
              <a:ext cx="595313" cy="3352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en-US" altLang="x-none" sz="1600" dirty="0">
                  <a:solidFill>
                    <a:schemeClr val="bg1"/>
                  </a:solidFill>
                  <a:latin typeface="方正中等线简体" pitchFamily="1" charset="-122"/>
                  <a:ea typeface="方正中等线简体" pitchFamily="1" charset="-122"/>
                </a:rPr>
                <a:t>15%</a:t>
              </a:r>
              <a:endParaRPr lang="zh-CN" altLang="en-US" sz="1600" dirty="0">
                <a:solidFill>
                  <a:schemeClr val="bg1"/>
                </a:solidFill>
                <a:latin typeface="方正中等线简体" pitchFamily="1" charset="-122"/>
                <a:ea typeface="方正中等线简体" pitchFamily="1" charset="-122"/>
              </a:endParaRPr>
            </a:p>
          </p:txBody>
        </p:sp>
        <p:sp>
          <p:nvSpPr>
            <p:cNvPr id="44" name="TextBox 682"/>
            <p:cNvSpPr/>
            <p:nvPr/>
          </p:nvSpPr>
          <p:spPr>
            <a:xfrm>
              <a:off x="5552399" y="5573488"/>
              <a:ext cx="954107" cy="2769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咨询效能低</a:t>
              </a:r>
            </a:p>
          </p:txBody>
        </p:sp>
        <p:sp>
          <p:nvSpPr>
            <p:cNvPr id="45" name="TextBox 682"/>
            <p:cNvSpPr/>
            <p:nvPr/>
          </p:nvSpPr>
          <p:spPr>
            <a:xfrm>
              <a:off x="6382932" y="5573488"/>
              <a:ext cx="730250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教务混乱</a:t>
              </a:r>
            </a:p>
          </p:txBody>
        </p:sp>
        <p:sp>
          <p:nvSpPr>
            <p:cNvPr id="46" name="TextBox 682"/>
            <p:cNvSpPr/>
            <p:nvPr/>
          </p:nvSpPr>
          <p:spPr>
            <a:xfrm>
              <a:off x="3513434" y="5573488"/>
              <a:ext cx="686632" cy="3019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家校沟通</a:t>
              </a:r>
            </a:p>
          </p:txBody>
        </p:sp>
        <p:sp>
          <p:nvSpPr>
            <p:cNvPr id="47" name="TextBox 682"/>
            <p:cNvSpPr/>
            <p:nvPr/>
          </p:nvSpPr>
          <p:spPr>
            <a:xfrm>
              <a:off x="4805334" y="5573488"/>
              <a:ext cx="959731" cy="3019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市场开拓难</a:t>
              </a:r>
            </a:p>
          </p:txBody>
        </p:sp>
        <p:sp>
          <p:nvSpPr>
            <p:cNvPr id="48" name="TextBox 682"/>
            <p:cNvSpPr/>
            <p:nvPr/>
          </p:nvSpPr>
          <p:spPr>
            <a:xfrm>
              <a:off x="2861085" y="5573488"/>
              <a:ext cx="730250" cy="3019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教学</a:t>
              </a:r>
            </a:p>
          </p:txBody>
        </p:sp>
        <p:sp>
          <p:nvSpPr>
            <p:cNvPr id="49" name="TextBox 682"/>
            <p:cNvSpPr/>
            <p:nvPr/>
          </p:nvSpPr>
          <p:spPr>
            <a:xfrm>
              <a:off x="7182485" y="5573488"/>
              <a:ext cx="492443" cy="2769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资本</a:t>
              </a:r>
            </a:p>
          </p:txBody>
        </p:sp>
        <p:sp>
          <p:nvSpPr>
            <p:cNvPr id="50" name="TextBox 682"/>
            <p:cNvSpPr/>
            <p:nvPr/>
          </p:nvSpPr>
          <p:spPr>
            <a:xfrm>
              <a:off x="2119643" y="5573488"/>
              <a:ext cx="741442" cy="50322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缺少数据支撑</a:t>
              </a:r>
            </a:p>
          </p:txBody>
        </p:sp>
        <p:sp>
          <p:nvSpPr>
            <p:cNvPr id="51" name="TextBox 682"/>
            <p:cNvSpPr/>
            <p:nvPr/>
          </p:nvSpPr>
          <p:spPr>
            <a:xfrm>
              <a:off x="1501775" y="5585514"/>
              <a:ext cx="730250" cy="3019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信息化</a:t>
              </a: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683568" y="915566"/>
            <a:ext cx="734481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来自教培机构校长的共同烦恼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796136" y="4803998"/>
            <a:ext cx="31683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 2015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年教育产业分析报告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5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123478"/>
            <a:ext cx="999877" cy="43097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      PPT</a:t>
            </a:r>
            <a:r>
              <a:rPr lang="zh-CN" altLang="en-US" sz="100" dirty="0">
                <a:solidFill>
                  <a:schemeClr val="bg1"/>
                </a:solidFill>
              </a:rPr>
              <a:t>论坛：</a:t>
            </a:r>
            <a:r>
              <a:rPr lang="en-US" altLang="zh-CN" sz="100" dirty="0">
                <a:solidFill>
                  <a:schemeClr val="bg1"/>
                </a:solidFill>
              </a:rPr>
              <a:t>www.1ppt.cn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" y="0"/>
            <a:ext cx="9144000" cy="51435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6" name="矩形 5"/>
          <p:cNvSpPr/>
          <p:nvPr/>
        </p:nvSpPr>
        <p:spPr>
          <a:xfrm>
            <a:off x="784" y="2211710"/>
            <a:ext cx="9144000" cy="2931790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9"/>
          <p:cNvSpPr txBox="1"/>
          <p:nvPr/>
        </p:nvSpPr>
        <p:spPr>
          <a:xfrm>
            <a:off x="2418956" y="3003798"/>
            <a:ext cx="4385292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sz="3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G20</a:t>
            </a:r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教育领袖峰会</a:t>
            </a:r>
          </a:p>
        </p:txBody>
      </p:sp>
      <p:grpSp>
        <p:nvGrpSpPr>
          <p:cNvPr id="2" name="组合 26"/>
          <p:cNvGrpSpPr/>
          <p:nvPr/>
        </p:nvGrpSpPr>
        <p:grpSpPr>
          <a:xfrm>
            <a:off x="3923928" y="1635646"/>
            <a:ext cx="1277852" cy="1152128"/>
            <a:chOff x="3995936" y="1491630"/>
            <a:chExt cx="945370" cy="852358"/>
          </a:xfrm>
        </p:grpSpPr>
        <p:sp>
          <p:nvSpPr>
            <p:cNvPr id="24" name="Freeform 5"/>
            <p:cNvSpPr/>
            <p:nvPr/>
          </p:nvSpPr>
          <p:spPr bwMode="auto">
            <a:xfrm>
              <a:off x="3995936" y="1491630"/>
              <a:ext cx="945370" cy="85235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4164337" y="1708867"/>
              <a:ext cx="608566" cy="41788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pic>
        <p:nvPicPr>
          <p:cNvPr id="13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195486"/>
            <a:ext cx="999877" cy="43097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0"/>
          <p:cNvSpPr txBox="1"/>
          <p:nvPr/>
        </p:nvSpPr>
        <p:spPr bwMode="auto">
          <a:xfrm>
            <a:off x="678016" y="195486"/>
            <a:ext cx="2741856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G20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教育领袖峰会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264318" y="199472"/>
            <a:ext cx="413663" cy="284045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19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123478"/>
            <a:ext cx="999877" cy="430972"/>
          </a:xfrm>
          <a:prstGeom prst="rect">
            <a:avLst/>
          </a:prstGeom>
          <a:noFill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3608" y="1779662"/>
            <a:ext cx="2016224" cy="13450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5856" y="1779663"/>
            <a:ext cx="1980232" cy="13199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08104" y="1779662"/>
            <a:ext cx="2193474" cy="1296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/>
          <a:srcRect b="6812"/>
          <a:stretch>
            <a:fillRect/>
          </a:stretch>
        </p:blipFill>
        <p:spPr>
          <a:xfrm>
            <a:off x="467544" y="3579862"/>
            <a:ext cx="1944216" cy="11488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755576" y="810166"/>
            <a:ext cx="7920880" cy="9694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G20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教育领袖峰会以省会行政区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强和年营收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万以上教培业创始人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CEO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为主，知名投资人及行业专家作为特邀代表参加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G20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教育领袖峰会活动。旨在让教培业创始人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CEO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就顶层设计、资本技术、战略合作等连接共享生态。</a:t>
            </a:r>
          </a:p>
        </p:txBody>
      </p:sp>
      <p:sp>
        <p:nvSpPr>
          <p:cNvPr id="20" name="文本框 8"/>
          <p:cNvSpPr txBox="1">
            <a:spLocks noChangeArrowheads="1"/>
          </p:cNvSpPr>
          <p:nvPr/>
        </p:nvSpPr>
        <p:spPr bwMode="auto">
          <a:xfrm>
            <a:off x="592534" y="3149997"/>
            <a:ext cx="1675210" cy="2138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广州站</a:t>
            </a:r>
          </a:p>
        </p:txBody>
      </p:sp>
      <p:sp>
        <p:nvSpPr>
          <p:cNvPr id="21" name="文本框 9"/>
          <p:cNvSpPr txBox="1">
            <a:spLocks noChangeArrowheads="1"/>
          </p:cNvSpPr>
          <p:nvPr/>
        </p:nvSpPr>
        <p:spPr bwMode="auto">
          <a:xfrm>
            <a:off x="3351237" y="3149997"/>
            <a:ext cx="1472803" cy="2138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上海站</a:t>
            </a:r>
          </a:p>
        </p:txBody>
      </p:sp>
      <p:sp>
        <p:nvSpPr>
          <p:cNvPr id="22" name="文本框 10"/>
          <p:cNvSpPr txBox="1">
            <a:spLocks noChangeArrowheads="1"/>
          </p:cNvSpPr>
          <p:nvPr/>
        </p:nvSpPr>
        <p:spPr bwMode="auto">
          <a:xfrm>
            <a:off x="5614660" y="3147814"/>
            <a:ext cx="1366838" cy="2138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长沙站</a:t>
            </a:r>
          </a:p>
        </p:txBody>
      </p:sp>
      <p:sp>
        <p:nvSpPr>
          <p:cNvPr id="23" name="文本框 11"/>
          <p:cNvSpPr txBox="1">
            <a:spLocks noChangeArrowheads="1"/>
          </p:cNvSpPr>
          <p:nvPr/>
        </p:nvSpPr>
        <p:spPr bwMode="auto">
          <a:xfrm>
            <a:off x="532582" y="4731990"/>
            <a:ext cx="1231106" cy="2138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郑州站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55776" y="3579861"/>
            <a:ext cx="2016224" cy="11234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文本框 10"/>
          <p:cNvSpPr txBox="1">
            <a:spLocks noChangeArrowheads="1"/>
          </p:cNvSpPr>
          <p:nvPr/>
        </p:nvSpPr>
        <p:spPr bwMode="auto">
          <a:xfrm>
            <a:off x="2555776" y="4731990"/>
            <a:ext cx="1366838" cy="2138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华南站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4716016" y="3579863"/>
            <a:ext cx="2160240" cy="1080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0" name="文本框 11"/>
          <p:cNvSpPr txBox="1">
            <a:spLocks noChangeArrowheads="1"/>
          </p:cNvSpPr>
          <p:nvPr/>
        </p:nvSpPr>
        <p:spPr bwMode="auto">
          <a:xfrm>
            <a:off x="4788024" y="4734173"/>
            <a:ext cx="1231106" cy="2138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广州站</a:t>
            </a:r>
          </a:p>
        </p:txBody>
      </p:sp>
      <p:pic>
        <p:nvPicPr>
          <p:cNvPr id="2050" name="Picture 2" descr="C:\Users\Administrator\Desktop\G20合成后 - 模糊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20272" y="3627402"/>
            <a:ext cx="1835696" cy="1032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文本框 11"/>
          <p:cNvSpPr txBox="1">
            <a:spLocks noChangeArrowheads="1"/>
          </p:cNvSpPr>
          <p:nvPr/>
        </p:nvSpPr>
        <p:spPr bwMode="auto">
          <a:xfrm>
            <a:off x="7164288" y="4731990"/>
            <a:ext cx="1231106" cy="2423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郑州站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0"/>
          <p:cNvSpPr txBox="1"/>
          <p:nvPr/>
        </p:nvSpPr>
        <p:spPr bwMode="auto">
          <a:xfrm>
            <a:off x="678016" y="195486"/>
            <a:ext cx="2741856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G20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教育领袖私董会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264318" y="199472"/>
            <a:ext cx="413663" cy="284045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19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123478"/>
            <a:ext cx="999877" cy="430972"/>
          </a:xfrm>
          <a:prstGeom prst="rect">
            <a:avLst/>
          </a:prstGeom>
          <a:noFill/>
        </p:spPr>
      </p:pic>
      <p:sp>
        <p:nvSpPr>
          <p:cNvPr id="14" name="文本框 6"/>
          <p:cNvSpPr txBox="1">
            <a:spLocks noChangeArrowheads="1"/>
          </p:cNvSpPr>
          <p:nvPr/>
        </p:nvSpPr>
        <p:spPr bwMode="auto">
          <a:xfrm>
            <a:off x="539552" y="771551"/>
            <a:ext cx="8208912" cy="9314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G20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教育领袖私董会每月在不同城市由学邦技术主办，当地东道主承办的一场“资源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智慧”分享交流会，秉承“共创、共享”的宗旨，为教培业创始人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董事长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/CEO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提供一个资源众筹、行业热点、管理经验、智慧分享的平台。</a:t>
            </a:r>
          </a:p>
        </p:txBody>
      </p:sp>
      <p:sp>
        <p:nvSpPr>
          <p:cNvPr id="15" name="文本框 8"/>
          <p:cNvSpPr txBox="1">
            <a:spLocks noChangeArrowheads="1"/>
          </p:cNvSpPr>
          <p:nvPr/>
        </p:nvSpPr>
        <p:spPr bwMode="auto">
          <a:xfrm>
            <a:off x="2411760" y="3147814"/>
            <a:ext cx="1781175" cy="2423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上海站 </a:t>
            </a:r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10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16" name="文本框 9"/>
          <p:cNvSpPr txBox="1">
            <a:spLocks noChangeArrowheads="1"/>
          </p:cNvSpPr>
          <p:nvPr/>
        </p:nvSpPr>
        <p:spPr bwMode="auto">
          <a:xfrm>
            <a:off x="337270" y="3147814"/>
            <a:ext cx="1570434" cy="2138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武汉站 </a:t>
            </a:r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10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17" name="文本框 10"/>
          <p:cNvSpPr txBox="1">
            <a:spLocks noChangeArrowheads="1"/>
          </p:cNvSpPr>
          <p:nvPr/>
        </p:nvSpPr>
        <p:spPr bwMode="auto">
          <a:xfrm>
            <a:off x="4469061" y="3147814"/>
            <a:ext cx="1687115" cy="2138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北京站 </a:t>
            </a:r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11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18" name="文本框 11"/>
          <p:cNvSpPr txBox="1">
            <a:spLocks noChangeArrowheads="1"/>
          </p:cNvSpPr>
          <p:nvPr/>
        </p:nvSpPr>
        <p:spPr bwMode="auto">
          <a:xfrm>
            <a:off x="6842323" y="3147814"/>
            <a:ext cx="1762125" cy="2423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南宁站 </a:t>
            </a:r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11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1923678"/>
            <a:ext cx="1815895" cy="12159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1923678"/>
            <a:ext cx="1837247" cy="12174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248" y="1923677"/>
            <a:ext cx="2016224" cy="11778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27984" y="1923678"/>
            <a:ext cx="2118018" cy="1224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1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528" y="3507854"/>
            <a:ext cx="2040644" cy="1121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文本框 10"/>
          <p:cNvSpPr txBox="1">
            <a:spLocks noChangeArrowheads="1"/>
          </p:cNvSpPr>
          <p:nvPr/>
        </p:nvSpPr>
        <p:spPr bwMode="auto">
          <a:xfrm>
            <a:off x="329983" y="4659982"/>
            <a:ext cx="1687116" cy="2138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哈尔滨站 </a:t>
            </a:r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1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pic>
        <p:nvPicPr>
          <p:cNvPr id="28" name="Picture 14"/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4751375" y="3507854"/>
            <a:ext cx="1908857" cy="1121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9" name="文本框 11"/>
          <p:cNvSpPr txBox="1">
            <a:spLocks noChangeArrowheads="1"/>
          </p:cNvSpPr>
          <p:nvPr/>
        </p:nvSpPr>
        <p:spPr bwMode="auto">
          <a:xfrm>
            <a:off x="4751375" y="4659982"/>
            <a:ext cx="1762125" cy="2138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南昌站 </a:t>
            </a:r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4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pic>
        <p:nvPicPr>
          <p:cNvPr id="30" name="Picture 14"/>
          <p:cNvPicPr>
            <a:picLocks noChangeAspect="1" noChangeArrowheads="1"/>
          </p:cNvPicPr>
          <p:nvPr/>
        </p:nvPicPr>
        <p:blipFill>
          <a:blip r:embed="rId10" cstate="print"/>
          <a:stretch>
            <a:fillRect/>
          </a:stretch>
        </p:blipFill>
        <p:spPr bwMode="auto">
          <a:xfrm>
            <a:off x="2519127" y="3506552"/>
            <a:ext cx="1923742" cy="1141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" name="文本框 11"/>
          <p:cNvSpPr txBox="1">
            <a:spLocks noChangeArrowheads="1"/>
          </p:cNvSpPr>
          <p:nvPr/>
        </p:nvSpPr>
        <p:spPr bwMode="auto">
          <a:xfrm>
            <a:off x="2557202" y="4659982"/>
            <a:ext cx="1762125" cy="2138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石家庄站</a:t>
            </a:r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4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pic>
        <p:nvPicPr>
          <p:cNvPr id="1026" name="Picture 2" descr="C:\Users\Administrator\Desktop\微信图片_20170606161905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020272" y="3507854"/>
            <a:ext cx="1728192" cy="1152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文本框 11"/>
          <p:cNvSpPr txBox="1">
            <a:spLocks noChangeArrowheads="1"/>
          </p:cNvSpPr>
          <p:nvPr/>
        </p:nvSpPr>
        <p:spPr bwMode="auto">
          <a:xfrm>
            <a:off x="7020272" y="4662165"/>
            <a:ext cx="1762125" cy="2423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武汉站 </a:t>
            </a:r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5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</p:spPr>
      </p:pic>
      <p:pic>
        <p:nvPicPr>
          <p:cNvPr id="2" name="图片 1" descr="qrcode_for_gh_bf1975295968_25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24128" y="1923678"/>
            <a:ext cx="1584176" cy="158417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9673" y="195486"/>
            <a:ext cx="2808312" cy="2448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矩形 43"/>
          <p:cNvSpPr/>
          <p:nvPr/>
        </p:nvSpPr>
        <p:spPr>
          <a:xfrm>
            <a:off x="1619672" y="195486"/>
            <a:ext cx="2808312" cy="4752528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19673" y="2643758"/>
            <a:ext cx="576064" cy="57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19672" y="3219822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19672" y="3795886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 descr="C:\Users\Administrator\Desktop\未标题-1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619672" y="4371950"/>
            <a:ext cx="576064" cy="576064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339752" y="2787774"/>
            <a:ext cx="20162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钟 旺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销售经理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39752" y="3363838"/>
            <a:ext cx="20162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131-8702-9531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39752" y="3939902"/>
            <a:ext cx="201622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www.xuebangsoft.com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39752" y="4515966"/>
            <a:ext cx="201622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400-700-8001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24128" y="3579862"/>
            <a:ext cx="158417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关注“学邦智库”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K12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资讯一手掌握</a:t>
            </a:r>
          </a:p>
        </p:txBody>
      </p:sp>
      <p:pic>
        <p:nvPicPr>
          <p:cNvPr id="16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71800" y="2358039"/>
            <a:ext cx="495821" cy="213711"/>
          </a:xfrm>
          <a:prstGeom prst="rect">
            <a:avLst/>
          </a:prstGeom>
          <a:noFill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830" y="928549"/>
            <a:ext cx="1706245" cy="9597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arp dir="in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2008"/>
            <a:ext cx="9144000" cy="16367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0128"/>
            <a:ext cx="9144000" cy="1833372"/>
          </a:xfrm>
          <a:prstGeom prst="rect">
            <a:avLst/>
          </a:prstGeom>
        </p:spPr>
      </p:pic>
      <p:sp>
        <p:nvSpPr>
          <p:cNvPr id="15" name="TextBox 7"/>
          <p:cNvSpPr>
            <a:spLocks noChangeArrowheads="1"/>
          </p:cNvSpPr>
          <p:nvPr/>
        </p:nvSpPr>
        <p:spPr bwMode="auto">
          <a:xfrm>
            <a:off x="2087089" y="4191372"/>
            <a:ext cx="496855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Swis721 Th BT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让学校运营管理更高效</a:t>
            </a:r>
            <a:endParaRPr lang="zh-CN" altLang="en-US" sz="3200" dirty="0">
              <a:solidFill>
                <a:schemeClr val="accent2">
                  <a:lumMod val="75000"/>
                </a:schemeClr>
              </a:solidFill>
              <a:latin typeface="Swis721 Th BT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3300784"/>
            <a:ext cx="9144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0" y="3300784"/>
            <a:ext cx="3819668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7"/>
          <p:cNvSpPr>
            <a:spLocks noChangeArrowheads="1"/>
          </p:cNvSpPr>
          <p:nvPr/>
        </p:nvSpPr>
        <p:spPr bwMode="auto">
          <a:xfrm>
            <a:off x="3906180" y="4732246"/>
            <a:ext cx="133164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- </a:t>
            </a:r>
            <a:r>
              <a:rPr lang="zh-CN" altLang="en-US" sz="14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学邦技术</a:t>
            </a:r>
            <a:r>
              <a:rPr lang="en-US" altLang="zh-CN" sz="12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-</a:t>
            </a:r>
            <a:endParaRPr lang="zh-CN" altLang="en-US" sz="12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347614"/>
            <a:ext cx="91440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2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23928" y="267494"/>
            <a:ext cx="999877" cy="430972"/>
          </a:xfrm>
          <a:prstGeom prst="rect">
            <a:avLst/>
          </a:prstGeom>
          <a:noFill/>
        </p:spPr>
      </p:pic>
      <p:pic>
        <p:nvPicPr>
          <p:cNvPr id="10243" name="Picture 3" descr="E:\Sandy\公司\公司素材\BOSS校长logo集\白底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59780" y="3521963"/>
            <a:ext cx="2823245" cy="819043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教培机构痛点分析</a:t>
            </a:r>
          </a:p>
        </p:txBody>
      </p:sp>
      <p:sp>
        <p:nvSpPr>
          <p:cNvPr id="4" name="KSO_Shape"/>
          <p:cNvSpPr/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3568" y="773871"/>
            <a:ext cx="734481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来自教培机构校长的共同烦恼</a:t>
            </a:r>
          </a:p>
        </p:txBody>
      </p:sp>
      <p:sp>
        <p:nvSpPr>
          <p:cNvPr id="56" name="TextBox 682"/>
          <p:cNvSpPr/>
          <p:nvPr/>
        </p:nvSpPr>
        <p:spPr>
          <a:xfrm>
            <a:off x="3416110" y="1275606"/>
            <a:ext cx="1451039" cy="10156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algn="ctr"/>
            <a:r>
              <a:rPr lang="en-US" altLang="x-none" sz="6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中等线简体" pitchFamily="1" charset="-122"/>
              </a:rPr>
              <a:t>91</a:t>
            </a:r>
            <a:r>
              <a:rPr lang="en-US" altLang="x-none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中等线简体" pitchFamily="1" charset="-122"/>
              </a:rPr>
              <a:t>%</a:t>
            </a:r>
            <a:endParaRPr lang="zh-CN" altLang="en-US" sz="5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中等线简体" pitchFamily="1" charset="-122"/>
            </a:endParaRPr>
          </a:p>
        </p:txBody>
      </p:sp>
      <p:sp>
        <p:nvSpPr>
          <p:cNvPr id="57" name="直接连接符 55"/>
          <p:cNvSpPr/>
          <p:nvPr/>
        </p:nvSpPr>
        <p:spPr>
          <a:xfrm>
            <a:off x="683260" y="2279858"/>
            <a:ext cx="7777163" cy="1588"/>
          </a:xfrm>
          <a:prstGeom prst="line">
            <a:avLst/>
          </a:prstGeom>
          <a:ln w="9525" cap="flat" cmpd="sng">
            <a:solidFill>
              <a:srgbClr val="7F7F7F"/>
            </a:solidFill>
            <a:prstDash val="sysDash"/>
            <a:bevel/>
            <a:headEnd type="none" w="med" len="med"/>
            <a:tailEnd type="none" w="med" len="med"/>
          </a:ln>
        </p:spPr>
        <p:txBody>
          <a:bodyPr anchor="t"/>
          <a:lstStyle/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直接连接符 57"/>
          <p:cNvSpPr/>
          <p:nvPr/>
        </p:nvSpPr>
        <p:spPr>
          <a:xfrm>
            <a:off x="683260" y="1298148"/>
            <a:ext cx="7777163" cy="1588"/>
          </a:xfrm>
          <a:prstGeom prst="line">
            <a:avLst/>
          </a:prstGeom>
          <a:ln w="9525" cap="flat" cmpd="sng">
            <a:solidFill>
              <a:srgbClr val="7F7F7F"/>
            </a:solidFill>
            <a:prstDash val="sysDash"/>
            <a:bevel/>
            <a:headEnd type="none" w="med" len="med"/>
            <a:tailEnd type="none" w="med" len="med"/>
          </a:ln>
        </p:spPr>
        <p:txBody>
          <a:bodyPr anchor="t"/>
          <a:lstStyle/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" name="组合 1"/>
          <p:cNvGrpSpPr/>
          <p:nvPr/>
        </p:nvGrpSpPr>
        <p:grpSpPr>
          <a:xfrm>
            <a:off x="1031875" y="1408003"/>
            <a:ext cx="805815" cy="772795"/>
            <a:chOff x="0" y="0"/>
            <a:chExt cx="531813" cy="552451"/>
          </a:xfrm>
        </p:grpSpPr>
        <p:sp>
          <p:nvSpPr>
            <p:cNvPr id="64" name="Freeform 11"/>
            <p:cNvSpPr/>
            <p:nvPr/>
          </p:nvSpPr>
          <p:spPr>
            <a:xfrm>
              <a:off x="0" y="95250"/>
              <a:ext cx="217488" cy="449263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7"/>
                </a:cxn>
                <a:cxn ang="0">
                  <a:pos x="0" y="30"/>
                </a:cxn>
                <a:cxn ang="0">
                  <a:pos x="3" y="32"/>
                </a:cxn>
                <a:cxn ang="0">
                  <a:pos x="5" y="30"/>
                </a:cxn>
                <a:cxn ang="0">
                  <a:pos x="5" y="10"/>
                </a:cxn>
                <a:cxn ang="0">
                  <a:pos x="8" y="10"/>
                </a:cxn>
                <a:cxn ang="0">
                  <a:pos x="8" y="29"/>
                </a:cxn>
                <a:cxn ang="0">
                  <a:pos x="8" y="30"/>
                </a:cxn>
                <a:cxn ang="0">
                  <a:pos x="8" y="62"/>
                </a:cxn>
                <a:cxn ang="0">
                  <a:pos x="11" y="66"/>
                </a:cxn>
                <a:cxn ang="0">
                  <a:pos x="15" y="62"/>
                </a:cxn>
                <a:cxn ang="0">
                  <a:pos x="15" y="33"/>
                </a:cxn>
                <a:cxn ang="0">
                  <a:pos x="17" y="33"/>
                </a:cxn>
                <a:cxn ang="0">
                  <a:pos x="17" y="62"/>
                </a:cxn>
                <a:cxn ang="0">
                  <a:pos x="20" y="66"/>
                </a:cxn>
                <a:cxn ang="0">
                  <a:pos x="24" y="62"/>
                </a:cxn>
                <a:cxn ang="0">
                  <a:pos x="24" y="29"/>
                </a:cxn>
                <a:cxn ang="0">
                  <a:pos x="24" y="29"/>
                </a:cxn>
                <a:cxn ang="0">
                  <a:pos x="24" y="10"/>
                </a:cxn>
                <a:cxn ang="0">
                  <a:pos x="26" y="10"/>
                </a:cxn>
                <a:cxn ang="0">
                  <a:pos x="26" y="30"/>
                </a:cxn>
                <a:cxn ang="0">
                  <a:pos x="29" y="32"/>
                </a:cxn>
                <a:cxn ang="0">
                  <a:pos x="32" y="30"/>
                </a:cxn>
                <a:cxn ang="0">
                  <a:pos x="32" y="7"/>
                </a:cxn>
                <a:cxn ang="0">
                  <a:pos x="32" y="6"/>
                </a:cxn>
                <a:cxn ang="0">
                  <a:pos x="32" y="6"/>
                </a:cxn>
                <a:cxn ang="0">
                  <a:pos x="24" y="0"/>
                </a:cxn>
              </a:cxnLst>
              <a:rect l="0" t="0" r="0" b="0"/>
              <a:pathLst>
                <a:path w="32" h="66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2" y="0"/>
                    <a:pt x="0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2"/>
                    <a:pt x="3" y="32"/>
                  </a:cubicBezTo>
                  <a:cubicBezTo>
                    <a:pt x="4" y="32"/>
                    <a:pt x="5" y="31"/>
                    <a:pt x="5" y="3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8" y="30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5"/>
                    <a:pt x="9" y="66"/>
                    <a:pt x="11" y="66"/>
                  </a:cubicBezTo>
                  <a:cubicBezTo>
                    <a:pt x="13" y="66"/>
                    <a:pt x="15" y="65"/>
                    <a:pt x="15" y="6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7" y="65"/>
                    <a:pt x="18" y="66"/>
                    <a:pt x="20" y="66"/>
                  </a:cubicBezTo>
                  <a:cubicBezTo>
                    <a:pt x="22" y="66"/>
                    <a:pt x="24" y="65"/>
                    <a:pt x="24" y="62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1"/>
                    <a:pt x="27" y="32"/>
                    <a:pt x="29" y="32"/>
                  </a:cubicBezTo>
                  <a:cubicBezTo>
                    <a:pt x="30" y="32"/>
                    <a:pt x="32" y="31"/>
                    <a:pt x="32" y="30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4"/>
                    <a:pt x="29" y="0"/>
                    <a:pt x="24" y="0"/>
                  </a:cubicBezTo>
                  <a:close/>
                </a:path>
              </a:pathLst>
            </a:custGeom>
            <a:solidFill>
              <a:srgbClr val="1B6AA3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Oval 12"/>
            <p:cNvSpPr/>
            <p:nvPr/>
          </p:nvSpPr>
          <p:spPr>
            <a:xfrm>
              <a:off x="68263" y="0"/>
              <a:ext cx="82550" cy="88900"/>
            </a:xfrm>
            <a:prstGeom prst="ellipse">
              <a:avLst/>
            </a:prstGeom>
            <a:solidFill>
              <a:srgbClr val="1B6AA3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66" name="Oval 13"/>
            <p:cNvSpPr/>
            <p:nvPr/>
          </p:nvSpPr>
          <p:spPr>
            <a:xfrm>
              <a:off x="360363" y="7938"/>
              <a:ext cx="82550" cy="80963"/>
            </a:xfrm>
            <a:prstGeom prst="ellipse">
              <a:avLst/>
            </a:prstGeom>
            <a:solidFill>
              <a:srgbClr val="1B6AA3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67" name="Freeform 14"/>
            <p:cNvSpPr/>
            <p:nvPr/>
          </p:nvSpPr>
          <p:spPr>
            <a:xfrm>
              <a:off x="279400" y="103188"/>
              <a:ext cx="252413" cy="449263"/>
            </a:xfrm>
            <a:custGeom>
              <a:avLst/>
              <a:gdLst/>
              <a:ahLst/>
              <a:cxnLst>
                <a:cxn ang="0">
                  <a:pos x="37" y="24"/>
                </a:cxn>
                <a:cxn ang="0">
                  <a:pos x="30" y="4"/>
                </a:cxn>
                <a:cxn ang="0">
                  <a:pos x="26" y="0"/>
                </a:cxn>
                <a:cxn ang="0">
                  <a:pos x="11" y="0"/>
                </a:cxn>
                <a:cxn ang="0">
                  <a:pos x="7" y="2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0" y="25"/>
                </a:cxn>
                <a:cxn ang="0">
                  <a:pos x="2" y="28"/>
                </a:cxn>
                <a:cxn ang="0">
                  <a:pos x="5" y="26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4" y="39"/>
                </a:cxn>
                <a:cxn ang="0">
                  <a:pos x="12" y="39"/>
                </a:cxn>
                <a:cxn ang="0">
                  <a:pos x="12" y="63"/>
                </a:cxn>
                <a:cxn ang="0">
                  <a:pos x="15" y="66"/>
                </a:cxn>
                <a:cxn ang="0">
                  <a:pos x="18" y="63"/>
                </a:cxn>
                <a:cxn ang="0">
                  <a:pos x="18" y="39"/>
                </a:cxn>
                <a:cxn ang="0">
                  <a:pos x="20" y="39"/>
                </a:cxn>
                <a:cxn ang="0">
                  <a:pos x="20" y="63"/>
                </a:cxn>
                <a:cxn ang="0">
                  <a:pos x="23" y="66"/>
                </a:cxn>
                <a:cxn ang="0">
                  <a:pos x="26" y="63"/>
                </a:cxn>
                <a:cxn ang="0">
                  <a:pos x="26" y="39"/>
                </a:cxn>
                <a:cxn ang="0">
                  <a:pos x="34" y="39"/>
                </a:cxn>
                <a:cxn ang="0">
                  <a:pos x="25" y="9"/>
                </a:cxn>
                <a:cxn ang="0">
                  <a:pos x="26" y="9"/>
                </a:cxn>
                <a:cxn ang="0">
                  <a:pos x="26" y="9"/>
                </a:cxn>
                <a:cxn ang="0">
                  <a:pos x="32" y="26"/>
                </a:cxn>
                <a:cxn ang="0">
                  <a:pos x="35" y="28"/>
                </a:cxn>
                <a:cxn ang="0">
                  <a:pos x="37" y="24"/>
                </a:cxn>
              </a:cxnLst>
              <a:rect l="0" t="0" r="0" b="0"/>
              <a:pathLst>
                <a:path w="37" h="66">
                  <a:moveTo>
                    <a:pt x="37" y="24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8" y="1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ubicBezTo>
                    <a:pt x="3" y="28"/>
                    <a:pt x="5" y="28"/>
                    <a:pt x="5" y="26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5"/>
                    <a:pt x="13" y="66"/>
                    <a:pt x="15" y="66"/>
                  </a:cubicBezTo>
                  <a:cubicBezTo>
                    <a:pt x="16" y="66"/>
                    <a:pt x="18" y="65"/>
                    <a:pt x="18" y="63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5"/>
                    <a:pt x="21" y="66"/>
                    <a:pt x="23" y="66"/>
                  </a:cubicBezTo>
                  <a:cubicBezTo>
                    <a:pt x="24" y="66"/>
                    <a:pt x="26" y="65"/>
                    <a:pt x="26" y="63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8"/>
                    <a:pt x="34" y="28"/>
                    <a:pt x="35" y="28"/>
                  </a:cubicBezTo>
                  <a:cubicBezTo>
                    <a:pt x="37" y="27"/>
                    <a:pt x="37" y="26"/>
                    <a:pt x="37" y="24"/>
                  </a:cubicBezTo>
                  <a:close/>
                </a:path>
              </a:pathLst>
            </a:custGeom>
            <a:solidFill>
              <a:srgbClr val="1B6AA3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2" name="TextBox 682"/>
          <p:cNvSpPr/>
          <p:nvPr/>
        </p:nvSpPr>
        <p:spPr>
          <a:xfrm>
            <a:off x="2279928" y="1733441"/>
            <a:ext cx="563880" cy="24384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招生难</a:t>
            </a:r>
          </a:p>
        </p:txBody>
      </p:sp>
      <p:sp>
        <p:nvSpPr>
          <p:cNvPr id="75" name="文本框 1"/>
          <p:cNvSpPr txBox="1"/>
          <p:nvPr/>
        </p:nvSpPr>
        <p:spPr>
          <a:xfrm>
            <a:off x="5364088" y="1462613"/>
            <a:ext cx="2736612" cy="734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招生困难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续班难度大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转介绍少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796136" y="4803998"/>
            <a:ext cx="31683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 2015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年教育产业分析报告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Box 682"/>
          <p:cNvSpPr/>
          <p:nvPr/>
        </p:nvSpPr>
        <p:spPr>
          <a:xfrm>
            <a:off x="3392457" y="2519110"/>
            <a:ext cx="1451039" cy="10156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algn="ctr"/>
            <a:r>
              <a:rPr lang="en-US" altLang="x-none" sz="6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中等线简体" pitchFamily="1" charset="-122"/>
              </a:rPr>
              <a:t>73</a:t>
            </a:r>
            <a:r>
              <a:rPr lang="en-US" altLang="x-none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中等线简体" pitchFamily="1" charset="-122"/>
              </a:rPr>
              <a:t>%</a:t>
            </a:r>
            <a:endParaRPr lang="zh-CN" altLang="en-US" sz="5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中等线简体" pitchFamily="1" charset="-122"/>
            </a:endParaRPr>
          </a:p>
        </p:txBody>
      </p:sp>
      <p:sp>
        <p:nvSpPr>
          <p:cNvPr id="80" name="直接连接符 60"/>
          <p:cNvSpPr/>
          <p:nvPr/>
        </p:nvSpPr>
        <p:spPr>
          <a:xfrm>
            <a:off x="683260" y="3481452"/>
            <a:ext cx="7777163" cy="1588"/>
          </a:xfrm>
          <a:prstGeom prst="line">
            <a:avLst/>
          </a:prstGeom>
          <a:ln w="9525" cap="flat" cmpd="sng">
            <a:solidFill>
              <a:srgbClr val="7F7F7F"/>
            </a:solidFill>
            <a:prstDash val="sysDash"/>
            <a:bevel/>
            <a:headEnd type="none" w="med" len="med"/>
            <a:tailEnd type="none" w="med" len="med"/>
          </a:ln>
        </p:spPr>
        <p:txBody>
          <a:bodyPr anchor="t"/>
          <a:lstStyle/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直接连接符 61"/>
          <p:cNvSpPr/>
          <p:nvPr/>
        </p:nvSpPr>
        <p:spPr>
          <a:xfrm>
            <a:off x="683260" y="2499742"/>
            <a:ext cx="7777163" cy="1588"/>
          </a:xfrm>
          <a:prstGeom prst="line">
            <a:avLst/>
          </a:prstGeom>
          <a:ln w="9525" cap="flat" cmpd="sng">
            <a:solidFill>
              <a:srgbClr val="7F7F7F"/>
            </a:solidFill>
            <a:prstDash val="sysDash"/>
            <a:bevel/>
            <a:headEnd type="none" w="med" len="med"/>
            <a:tailEnd type="none" w="med" len="med"/>
          </a:ln>
        </p:spPr>
        <p:txBody>
          <a:bodyPr anchor="t"/>
          <a:lstStyle/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TextBox 682"/>
          <p:cNvSpPr/>
          <p:nvPr/>
        </p:nvSpPr>
        <p:spPr>
          <a:xfrm>
            <a:off x="3416110" y="3716327"/>
            <a:ext cx="1451039" cy="10156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algn="ctr"/>
            <a:r>
              <a:rPr lang="en-US" altLang="x-none" sz="6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中等线简体" pitchFamily="1" charset="-122"/>
              </a:rPr>
              <a:t>66</a:t>
            </a:r>
            <a:r>
              <a:rPr lang="en-US" altLang="x-none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中等线简体" pitchFamily="1" charset="-122"/>
              </a:rPr>
              <a:t>%</a:t>
            </a:r>
            <a:endParaRPr lang="zh-CN" altLang="en-US" sz="5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中等线简体" pitchFamily="1" charset="-122"/>
            </a:endParaRPr>
          </a:p>
        </p:txBody>
      </p:sp>
      <p:sp>
        <p:nvSpPr>
          <p:cNvPr id="88" name="直接连接符 87"/>
          <p:cNvSpPr/>
          <p:nvPr/>
        </p:nvSpPr>
        <p:spPr>
          <a:xfrm>
            <a:off x="683260" y="4682479"/>
            <a:ext cx="7777163" cy="1588"/>
          </a:xfrm>
          <a:prstGeom prst="line">
            <a:avLst/>
          </a:prstGeom>
          <a:ln w="9525" cap="flat" cmpd="sng">
            <a:solidFill>
              <a:srgbClr val="7F7F7F"/>
            </a:solidFill>
            <a:prstDash val="sysDash"/>
            <a:bevel/>
            <a:headEnd type="none" w="med" len="med"/>
            <a:tailEnd type="none" w="med" len="med"/>
          </a:ln>
        </p:spPr>
        <p:txBody>
          <a:bodyPr anchor="t"/>
          <a:lstStyle/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直接连接符 88"/>
          <p:cNvSpPr/>
          <p:nvPr/>
        </p:nvSpPr>
        <p:spPr>
          <a:xfrm>
            <a:off x="683260" y="3700769"/>
            <a:ext cx="7777163" cy="1588"/>
          </a:xfrm>
          <a:prstGeom prst="line">
            <a:avLst/>
          </a:prstGeom>
          <a:ln w="9525" cap="flat" cmpd="sng">
            <a:solidFill>
              <a:srgbClr val="7F7F7F"/>
            </a:solidFill>
            <a:prstDash val="sysDash"/>
            <a:bevel/>
            <a:headEnd type="none" w="med" len="med"/>
            <a:tailEnd type="none" w="med" len="med"/>
          </a:ln>
        </p:spPr>
        <p:txBody>
          <a:bodyPr anchor="t"/>
          <a:lstStyle/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Freeform 8"/>
          <p:cNvSpPr>
            <a:spLocks noEditPoints="1"/>
          </p:cNvSpPr>
          <p:nvPr/>
        </p:nvSpPr>
        <p:spPr>
          <a:xfrm>
            <a:off x="1187768" y="3840152"/>
            <a:ext cx="423862" cy="741362"/>
          </a:xfrm>
          <a:custGeom>
            <a:avLst/>
            <a:gdLst/>
            <a:ahLst/>
            <a:cxnLst>
              <a:cxn ang="0">
                <a:pos x="38" y="0"/>
              </a:cxn>
              <a:cxn ang="0">
                <a:pos x="4" y="0"/>
              </a:cxn>
              <a:cxn ang="0">
                <a:pos x="0" y="5"/>
              </a:cxn>
              <a:cxn ang="0">
                <a:pos x="0" y="71"/>
              </a:cxn>
              <a:cxn ang="0">
                <a:pos x="4" y="75"/>
              </a:cxn>
              <a:cxn ang="0">
                <a:pos x="38" y="75"/>
              </a:cxn>
              <a:cxn ang="0">
                <a:pos x="43" y="71"/>
              </a:cxn>
              <a:cxn ang="0">
                <a:pos x="43" y="5"/>
              </a:cxn>
              <a:cxn ang="0">
                <a:pos x="38" y="0"/>
              </a:cxn>
              <a:cxn ang="0">
                <a:pos x="14" y="5"/>
              </a:cxn>
              <a:cxn ang="0">
                <a:pos x="28" y="5"/>
              </a:cxn>
              <a:cxn ang="0">
                <a:pos x="28" y="7"/>
              </a:cxn>
              <a:cxn ang="0">
                <a:pos x="14" y="7"/>
              </a:cxn>
              <a:cxn ang="0">
                <a:pos x="14" y="5"/>
              </a:cxn>
              <a:cxn ang="0">
                <a:pos x="21" y="72"/>
              </a:cxn>
              <a:cxn ang="0">
                <a:pos x="18" y="70"/>
              </a:cxn>
              <a:cxn ang="0">
                <a:pos x="21" y="67"/>
              </a:cxn>
              <a:cxn ang="0">
                <a:pos x="24" y="70"/>
              </a:cxn>
              <a:cxn ang="0">
                <a:pos x="21" y="72"/>
              </a:cxn>
              <a:cxn ang="0">
                <a:pos x="39" y="63"/>
              </a:cxn>
              <a:cxn ang="0">
                <a:pos x="3" y="63"/>
              </a:cxn>
              <a:cxn ang="0">
                <a:pos x="3" y="12"/>
              </a:cxn>
              <a:cxn ang="0">
                <a:pos x="39" y="12"/>
              </a:cxn>
              <a:cxn ang="0">
                <a:pos x="39" y="63"/>
              </a:cxn>
            </a:cxnLst>
            <a:rect l="0" t="0" r="0" b="0"/>
            <a:pathLst>
              <a:path w="43" h="75">
                <a:moveTo>
                  <a:pt x="38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3"/>
                  <a:pt x="2" y="75"/>
                  <a:pt x="4" y="75"/>
                </a:cubicBezTo>
                <a:cubicBezTo>
                  <a:pt x="38" y="75"/>
                  <a:pt x="38" y="75"/>
                  <a:pt x="38" y="75"/>
                </a:cubicBezTo>
                <a:cubicBezTo>
                  <a:pt x="41" y="75"/>
                  <a:pt x="43" y="73"/>
                  <a:pt x="43" y="71"/>
                </a:cubicBezTo>
                <a:cubicBezTo>
                  <a:pt x="43" y="5"/>
                  <a:pt x="43" y="5"/>
                  <a:pt x="43" y="5"/>
                </a:cubicBezTo>
                <a:cubicBezTo>
                  <a:pt x="43" y="2"/>
                  <a:pt x="41" y="0"/>
                  <a:pt x="38" y="0"/>
                </a:cubicBezTo>
                <a:close/>
                <a:moveTo>
                  <a:pt x="14" y="5"/>
                </a:moveTo>
                <a:cubicBezTo>
                  <a:pt x="28" y="5"/>
                  <a:pt x="28" y="5"/>
                  <a:pt x="28" y="5"/>
                </a:cubicBezTo>
                <a:cubicBezTo>
                  <a:pt x="28" y="7"/>
                  <a:pt x="28" y="7"/>
                  <a:pt x="28" y="7"/>
                </a:cubicBezTo>
                <a:cubicBezTo>
                  <a:pt x="14" y="7"/>
                  <a:pt x="14" y="7"/>
                  <a:pt x="14" y="7"/>
                </a:cubicBezTo>
                <a:lnTo>
                  <a:pt x="14" y="5"/>
                </a:lnTo>
                <a:close/>
                <a:moveTo>
                  <a:pt x="21" y="72"/>
                </a:moveTo>
                <a:cubicBezTo>
                  <a:pt x="20" y="72"/>
                  <a:pt x="18" y="71"/>
                  <a:pt x="18" y="70"/>
                </a:cubicBezTo>
                <a:cubicBezTo>
                  <a:pt x="18" y="68"/>
                  <a:pt x="20" y="67"/>
                  <a:pt x="21" y="67"/>
                </a:cubicBezTo>
                <a:cubicBezTo>
                  <a:pt x="23" y="67"/>
                  <a:pt x="24" y="68"/>
                  <a:pt x="24" y="70"/>
                </a:cubicBezTo>
                <a:cubicBezTo>
                  <a:pt x="24" y="71"/>
                  <a:pt x="23" y="72"/>
                  <a:pt x="21" y="72"/>
                </a:cubicBezTo>
                <a:close/>
                <a:moveTo>
                  <a:pt x="39" y="63"/>
                </a:moveTo>
                <a:cubicBezTo>
                  <a:pt x="3" y="63"/>
                  <a:pt x="3" y="63"/>
                  <a:pt x="3" y="63"/>
                </a:cubicBezTo>
                <a:cubicBezTo>
                  <a:pt x="3" y="12"/>
                  <a:pt x="3" y="12"/>
                  <a:pt x="3" y="12"/>
                </a:cubicBezTo>
                <a:cubicBezTo>
                  <a:pt x="39" y="12"/>
                  <a:pt x="39" y="12"/>
                  <a:pt x="39" y="12"/>
                </a:cubicBezTo>
                <a:lnTo>
                  <a:pt x="39" y="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TextBox 682"/>
          <p:cNvSpPr/>
          <p:nvPr/>
        </p:nvSpPr>
        <p:spPr>
          <a:xfrm>
            <a:off x="2169944" y="4101137"/>
            <a:ext cx="817880" cy="24384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咨询效能低</a:t>
            </a:r>
          </a:p>
        </p:txBody>
      </p:sp>
      <p:sp>
        <p:nvSpPr>
          <p:cNvPr id="92" name="文本框 2"/>
          <p:cNvSpPr txBox="1"/>
          <p:nvPr/>
        </p:nvSpPr>
        <p:spPr>
          <a:xfrm>
            <a:off x="5364396" y="3840469"/>
            <a:ext cx="2736612" cy="734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咨询效率低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咨询专业度低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咨询转化率低</a:t>
            </a:r>
          </a:p>
        </p:txBody>
      </p:sp>
      <p:pic>
        <p:nvPicPr>
          <p:cNvPr id="30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123478"/>
            <a:ext cx="999877" cy="430972"/>
          </a:xfrm>
          <a:prstGeom prst="rect">
            <a:avLst/>
          </a:prstGeom>
          <a:noFill/>
        </p:spPr>
      </p:pic>
      <p:grpSp>
        <p:nvGrpSpPr>
          <p:cNvPr id="32" name="组合 4"/>
          <p:cNvGrpSpPr/>
          <p:nvPr/>
        </p:nvGrpSpPr>
        <p:grpSpPr>
          <a:xfrm>
            <a:off x="808990" y="2629778"/>
            <a:ext cx="1181100" cy="654050"/>
            <a:chOff x="0" y="0"/>
            <a:chExt cx="747713" cy="414338"/>
          </a:xfrm>
        </p:grpSpPr>
        <p:sp>
          <p:nvSpPr>
            <p:cNvPr id="33" name="Freeform 9"/>
            <p:cNvSpPr>
              <a:spLocks noEditPoints="1"/>
            </p:cNvSpPr>
            <p:nvPr/>
          </p:nvSpPr>
          <p:spPr>
            <a:xfrm>
              <a:off x="12700" y="33338"/>
              <a:ext cx="511175" cy="381000"/>
            </a:xfrm>
            <a:custGeom>
              <a:avLst/>
              <a:gdLst/>
              <a:ahLst/>
              <a:cxnLst>
                <a:cxn ang="0">
                  <a:pos x="61" y="14"/>
                </a:cxn>
                <a:cxn ang="0">
                  <a:pos x="47" y="0"/>
                </a:cxn>
                <a:cxn ang="0">
                  <a:pos x="33" y="14"/>
                </a:cxn>
                <a:cxn ang="0">
                  <a:pos x="19" y="28"/>
                </a:cxn>
                <a:cxn ang="0">
                  <a:pos x="0" y="28"/>
                </a:cxn>
                <a:cxn ang="0">
                  <a:pos x="0" y="56"/>
                </a:cxn>
                <a:cxn ang="0">
                  <a:pos x="47" y="56"/>
                </a:cxn>
                <a:cxn ang="0">
                  <a:pos x="47" y="35"/>
                </a:cxn>
                <a:cxn ang="0">
                  <a:pos x="61" y="35"/>
                </a:cxn>
                <a:cxn ang="0">
                  <a:pos x="61" y="56"/>
                </a:cxn>
                <a:cxn ang="0">
                  <a:pos x="75" y="56"/>
                </a:cxn>
                <a:cxn ang="0">
                  <a:pos x="75" y="28"/>
                </a:cxn>
                <a:cxn ang="0">
                  <a:pos x="75" y="28"/>
                </a:cxn>
                <a:cxn ang="0">
                  <a:pos x="61" y="14"/>
                </a:cxn>
                <a:cxn ang="0">
                  <a:pos x="16" y="45"/>
                </a:cxn>
                <a:cxn ang="0">
                  <a:pos x="5" y="45"/>
                </a:cxn>
                <a:cxn ang="0">
                  <a:pos x="5" y="35"/>
                </a:cxn>
                <a:cxn ang="0">
                  <a:pos x="16" y="35"/>
                </a:cxn>
                <a:cxn ang="0">
                  <a:pos x="16" y="45"/>
                </a:cxn>
                <a:cxn ang="0">
                  <a:pos x="33" y="45"/>
                </a:cxn>
                <a:cxn ang="0">
                  <a:pos x="22" y="45"/>
                </a:cxn>
                <a:cxn ang="0">
                  <a:pos x="22" y="35"/>
                </a:cxn>
                <a:cxn ang="0">
                  <a:pos x="33" y="35"/>
                </a:cxn>
                <a:cxn ang="0">
                  <a:pos x="33" y="45"/>
                </a:cxn>
                <a:cxn ang="0">
                  <a:pos x="45" y="24"/>
                </a:cxn>
                <a:cxn ang="0">
                  <a:pos x="40" y="19"/>
                </a:cxn>
                <a:cxn ang="0">
                  <a:pos x="45" y="13"/>
                </a:cxn>
                <a:cxn ang="0">
                  <a:pos x="50" y="19"/>
                </a:cxn>
                <a:cxn ang="0">
                  <a:pos x="45" y="24"/>
                </a:cxn>
              </a:cxnLst>
              <a:rect l="0" t="0" r="0" b="0"/>
              <a:pathLst>
                <a:path w="75" h="56">
                  <a:moveTo>
                    <a:pt x="61" y="14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8"/>
                    <a:pt x="75" y="28"/>
                    <a:pt x="75" y="28"/>
                  </a:cubicBezTo>
                  <a:lnTo>
                    <a:pt x="61" y="14"/>
                  </a:lnTo>
                  <a:close/>
                  <a:moveTo>
                    <a:pt x="16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16" y="45"/>
                  </a:lnTo>
                  <a:close/>
                  <a:moveTo>
                    <a:pt x="33" y="45"/>
                  </a:moveTo>
                  <a:cubicBezTo>
                    <a:pt x="22" y="45"/>
                    <a:pt x="22" y="45"/>
                    <a:pt x="22" y="4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5"/>
                  </a:lnTo>
                  <a:close/>
                  <a:moveTo>
                    <a:pt x="45" y="24"/>
                  </a:moveTo>
                  <a:cubicBezTo>
                    <a:pt x="42" y="24"/>
                    <a:pt x="40" y="22"/>
                    <a:pt x="40" y="19"/>
                  </a:cubicBezTo>
                  <a:cubicBezTo>
                    <a:pt x="40" y="16"/>
                    <a:pt x="42" y="13"/>
                    <a:pt x="45" y="13"/>
                  </a:cubicBezTo>
                  <a:cubicBezTo>
                    <a:pt x="48" y="13"/>
                    <a:pt x="50" y="16"/>
                    <a:pt x="50" y="19"/>
                  </a:cubicBezTo>
                  <a:cubicBezTo>
                    <a:pt x="50" y="22"/>
                    <a:pt x="48" y="24"/>
                    <a:pt x="45" y="2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10"/>
            <p:cNvSpPr/>
            <p:nvPr/>
          </p:nvSpPr>
          <p:spPr>
            <a:xfrm>
              <a:off x="0" y="0"/>
              <a:ext cx="747713" cy="414338"/>
            </a:xfrm>
            <a:custGeom>
              <a:avLst/>
              <a:gdLst/>
              <a:ahLst/>
              <a:cxnLst>
                <a:cxn ang="0">
                  <a:pos x="403" y="64"/>
                </a:cxn>
                <a:cxn ang="0">
                  <a:pos x="334" y="64"/>
                </a:cxn>
                <a:cxn ang="0">
                  <a:pos x="308" y="64"/>
                </a:cxn>
                <a:cxn ang="0">
                  <a:pos x="278" y="64"/>
                </a:cxn>
                <a:cxn ang="0">
                  <a:pos x="274" y="64"/>
                </a:cxn>
                <a:cxn ang="0">
                  <a:pos x="274" y="64"/>
                </a:cxn>
                <a:cxn ang="0">
                  <a:pos x="274" y="64"/>
                </a:cxn>
                <a:cxn ang="0">
                  <a:pos x="214" y="0"/>
                </a:cxn>
                <a:cxn ang="0">
                  <a:pos x="214" y="0"/>
                </a:cxn>
                <a:cxn ang="0">
                  <a:pos x="214" y="0"/>
                </a:cxn>
                <a:cxn ang="0">
                  <a:pos x="150" y="64"/>
                </a:cxn>
                <a:cxn ang="0">
                  <a:pos x="145" y="64"/>
                </a:cxn>
                <a:cxn ang="0">
                  <a:pos x="145" y="30"/>
                </a:cxn>
                <a:cxn ang="0">
                  <a:pos x="120" y="30"/>
                </a:cxn>
                <a:cxn ang="0">
                  <a:pos x="120" y="64"/>
                </a:cxn>
                <a:cxn ang="0">
                  <a:pos x="64" y="64"/>
                </a:cxn>
                <a:cxn ang="0">
                  <a:pos x="0" y="137"/>
                </a:cxn>
                <a:cxn ang="0">
                  <a:pos x="90" y="137"/>
                </a:cxn>
                <a:cxn ang="0">
                  <a:pos x="90" y="132"/>
                </a:cxn>
                <a:cxn ang="0">
                  <a:pos x="214" y="8"/>
                </a:cxn>
                <a:cxn ang="0">
                  <a:pos x="334" y="132"/>
                </a:cxn>
                <a:cxn ang="0">
                  <a:pos x="334" y="137"/>
                </a:cxn>
                <a:cxn ang="0">
                  <a:pos x="338" y="137"/>
                </a:cxn>
                <a:cxn ang="0">
                  <a:pos x="338" y="261"/>
                </a:cxn>
                <a:cxn ang="0">
                  <a:pos x="355" y="261"/>
                </a:cxn>
                <a:cxn ang="0">
                  <a:pos x="355" y="188"/>
                </a:cxn>
                <a:cxn ang="0">
                  <a:pos x="454" y="188"/>
                </a:cxn>
                <a:cxn ang="0">
                  <a:pos x="454" y="261"/>
                </a:cxn>
                <a:cxn ang="0">
                  <a:pos x="467" y="261"/>
                </a:cxn>
                <a:cxn ang="0">
                  <a:pos x="467" y="137"/>
                </a:cxn>
                <a:cxn ang="0">
                  <a:pos x="471" y="137"/>
                </a:cxn>
                <a:cxn ang="0">
                  <a:pos x="403" y="64"/>
                </a:cxn>
              </a:cxnLst>
              <a:rect l="0" t="0" r="0" b="0"/>
              <a:pathLst>
                <a:path w="471" h="261">
                  <a:moveTo>
                    <a:pt x="403" y="64"/>
                  </a:moveTo>
                  <a:lnTo>
                    <a:pt x="334" y="64"/>
                  </a:lnTo>
                  <a:lnTo>
                    <a:pt x="308" y="64"/>
                  </a:lnTo>
                  <a:lnTo>
                    <a:pt x="278" y="64"/>
                  </a:lnTo>
                  <a:lnTo>
                    <a:pt x="274" y="64"/>
                  </a:lnTo>
                  <a:lnTo>
                    <a:pt x="274" y="64"/>
                  </a:lnTo>
                  <a:lnTo>
                    <a:pt x="274" y="64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150" y="64"/>
                  </a:lnTo>
                  <a:lnTo>
                    <a:pt x="145" y="64"/>
                  </a:lnTo>
                  <a:lnTo>
                    <a:pt x="145" y="30"/>
                  </a:lnTo>
                  <a:lnTo>
                    <a:pt x="120" y="30"/>
                  </a:lnTo>
                  <a:lnTo>
                    <a:pt x="120" y="64"/>
                  </a:lnTo>
                  <a:lnTo>
                    <a:pt x="64" y="64"/>
                  </a:lnTo>
                  <a:lnTo>
                    <a:pt x="0" y="137"/>
                  </a:lnTo>
                  <a:lnTo>
                    <a:pt x="90" y="137"/>
                  </a:lnTo>
                  <a:lnTo>
                    <a:pt x="90" y="132"/>
                  </a:lnTo>
                  <a:lnTo>
                    <a:pt x="214" y="8"/>
                  </a:lnTo>
                  <a:lnTo>
                    <a:pt x="334" y="132"/>
                  </a:lnTo>
                  <a:lnTo>
                    <a:pt x="334" y="137"/>
                  </a:lnTo>
                  <a:lnTo>
                    <a:pt x="338" y="137"/>
                  </a:lnTo>
                  <a:lnTo>
                    <a:pt x="338" y="261"/>
                  </a:lnTo>
                  <a:lnTo>
                    <a:pt x="355" y="261"/>
                  </a:lnTo>
                  <a:lnTo>
                    <a:pt x="355" y="188"/>
                  </a:lnTo>
                  <a:lnTo>
                    <a:pt x="454" y="188"/>
                  </a:lnTo>
                  <a:lnTo>
                    <a:pt x="454" y="261"/>
                  </a:lnTo>
                  <a:lnTo>
                    <a:pt x="467" y="261"/>
                  </a:lnTo>
                  <a:lnTo>
                    <a:pt x="467" y="137"/>
                  </a:lnTo>
                  <a:lnTo>
                    <a:pt x="471" y="137"/>
                  </a:lnTo>
                  <a:lnTo>
                    <a:pt x="403" y="6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TextBox 682"/>
          <p:cNvSpPr/>
          <p:nvPr/>
        </p:nvSpPr>
        <p:spPr>
          <a:xfrm>
            <a:off x="2169944" y="2931790"/>
            <a:ext cx="817880" cy="24384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市场开拓难</a:t>
            </a:r>
          </a:p>
        </p:txBody>
      </p:sp>
      <p:sp>
        <p:nvSpPr>
          <p:cNvPr id="36" name="文本框 3"/>
          <p:cNvSpPr txBox="1"/>
          <p:nvPr/>
        </p:nvSpPr>
        <p:spPr>
          <a:xfrm>
            <a:off x="5364088" y="2629778"/>
            <a:ext cx="2736612" cy="734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市场开拓没重点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分校地址难选择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市场活动成本高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教培机构痛点分析</a:t>
            </a:r>
          </a:p>
        </p:txBody>
      </p:sp>
      <p:sp>
        <p:nvSpPr>
          <p:cNvPr id="4" name="KSO_Shape"/>
          <p:cNvSpPr/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3568" y="773871"/>
            <a:ext cx="734481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来自教培机构校长的共同烦恼</a:t>
            </a:r>
          </a:p>
        </p:txBody>
      </p:sp>
      <p:sp>
        <p:nvSpPr>
          <p:cNvPr id="52" name="TextBox 682"/>
          <p:cNvSpPr/>
          <p:nvPr/>
        </p:nvSpPr>
        <p:spPr>
          <a:xfrm>
            <a:off x="3415317" y="1147148"/>
            <a:ext cx="1451039" cy="10156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algn="ctr"/>
            <a:r>
              <a:rPr lang="en-US" altLang="x-none" sz="6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中等线简体" pitchFamily="1" charset="-122"/>
              </a:rPr>
              <a:t>59</a:t>
            </a:r>
            <a:r>
              <a:rPr lang="en-US" altLang="x-none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中等线简体" pitchFamily="1" charset="-122"/>
              </a:rPr>
              <a:t>%</a:t>
            </a:r>
            <a:endParaRPr lang="zh-CN" altLang="en-US" sz="5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中等线简体" pitchFamily="1" charset="-122"/>
            </a:endParaRPr>
          </a:p>
        </p:txBody>
      </p:sp>
      <p:sp>
        <p:nvSpPr>
          <p:cNvPr id="61" name="直接连接符 60"/>
          <p:cNvSpPr/>
          <p:nvPr/>
        </p:nvSpPr>
        <p:spPr>
          <a:xfrm>
            <a:off x="683260" y="2113300"/>
            <a:ext cx="7777163" cy="1588"/>
          </a:xfrm>
          <a:prstGeom prst="line">
            <a:avLst/>
          </a:prstGeom>
          <a:ln w="9525" cap="flat" cmpd="sng">
            <a:solidFill>
              <a:srgbClr val="7F7F7F"/>
            </a:solidFill>
            <a:prstDash val="sysDash"/>
            <a:bevel/>
            <a:headEnd type="none" w="med" len="med"/>
            <a:tailEnd type="none" w="med" len="med"/>
          </a:ln>
        </p:spPr>
        <p:txBody>
          <a:bodyPr anchor="t"/>
          <a:lstStyle/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直接连接符 61"/>
          <p:cNvSpPr/>
          <p:nvPr/>
        </p:nvSpPr>
        <p:spPr>
          <a:xfrm>
            <a:off x="683260" y="1131590"/>
            <a:ext cx="7777163" cy="1588"/>
          </a:xfrm>
          <a:prstGeom prst="line">
            <a:avLst/>
          </a:prstGeom>
          <a:ln w="9525" cap="flat" cmpd="sng">
            <a:solidFill>
              <a:srgbClr val="7F7F7F"/>
            </a:solidFill>
            <a:prstDash val="sysDash"/>
            <a:bevel/>
            <a:headEnd type="none" w="med" len="med"/>
            <a:tailEnd type="none" w="med" len="med"/>
          </a:ln>
        </p:spPr>
        <p:txBody>
          <a:bodyPr anchor="t"/>
          <a:lstStyle/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796136" y="4803998"/>
            <a:ext cx="31683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 2015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年教育产业分析报告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682"/>
          <p:cNvSpPr/>
          <p:nvPr/>
        </p:nvSpPr>
        <p:spPr>
          <a:xfrm>
            <a:off x="3393250" y="3644319"/>
            <a:ext cx="1451039" cy="10156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algn="ctr"/>
            <a:r>
              <a:rPr lang="en-US" altLang="x-none" sz="6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中等线简体" pitchFamily="1" charset="-122"/>
              </a:rPr>
              <a:t>21</a:t>
            </a:r>
            <a:r>
              <a:rPr lang="en-US" altLang="x-none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中等线简体" pitchFamily="1" charset="-122"/>
              </a:rPr>
              <a:t>%</a:t>
            </a:r>
            <a:endParaRPr lang="zh-CN" altLang="en-US" sz="5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中等线简体" pitchFamily="1" charset="-122"/>
            </a:endParaRPr>
          </a:p>
        </p:txBody>
      </p:sp>
      <p:sp>
        <p:nvSpPr>
          <p:cNvPr id="31" name="TextBox 682"/>
          <p:cNvSpPr/>
          <p:nvPr/>
        </p:nvSpPr>
        <p:spPr>
          <a:xfrm>
            <a:off x="3393250" y="2348919"/>
            <a:ext cx="1451039" cy="10156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algn="ctr"/>
            <a:r>
              <a:rPr lang="en-US" altLang="x-none" sz="6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中等线简体" pitchFamily="1" charset="-122"/>
              </a:rPr>
              <a:t>50</a:t>
            </a:r>
            <a:r>
              <a:rPr lang="en-US" altLang="x-none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中等线简体" pitchFamily="1" charset="-122"/>
              </a:rPr>
              <a:t>%</a:t>
            </a:r>
            <a:endParaRPr lang="zh-CN" altLang="en-US" sz="5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中等线简体" pitchFamily="1" charset="-122"/>
            </a:endParaRPr>
          </a:p>
        </p:txBody>
      </p:sp>
      <p:sp>
        <p:nvSpPr>
          <p:cNvPr id="32" name="直接连接符 55"/>
          <p:cNvSpPr/>
          <p:nvPr/>
        </p:nvSpPr>
        <p:spPr>
          <a:xfrm>
            <a:off x="683260" y="3349361"/>
            <a:ext cx="7777163" cy="1588"/>
          </a:xfrm>
          <a:prstGeom prst="line">
            <a:avLst/>
          </a:prstGeom>
          <a:ln w="9525" cap="flat" cmpd="sng">
            <a:solidFill>
              <a:srgbClr val="7F7F7F"/>
            </a:solidFill>
            <a:prstDash val="sysDash"/>
            <a:bevel/>
            <a:headEnd type="none" w="med" len="med"/>
            <a:tailEnd type="none" w="med" len="med"/>
          </a:ln>
        </p:spPr>
        <p:txBody>
          <a:bodyPr anchor="t"/>
          <a:lstStyle/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直接连接符 57"/>
          <p:cNvSpPr/>
          <p:nvPr/>
        </p:nvSpPr>
        <p:spPr>
          <a:xfrm>
            <a:off x="683260" y="2367651"/>
            <a:ext cx="7777163" cy="1588"/>
          </a:xfrm>
          <a:prstGeom prst="line">
            <a:avLst/>
          </a:prstGeom>
          <a:ln w="9525" cap="flat" cmpd="sng">
            <a:solidFill>
              <a:srgbClr val="7F7F7F"/>
            </a:solidFill>
            <a:prstDash val="sysDash"/>
            <a:bevel/>
            <a:headEnd type="none" w="med" len="med"/>
            <a:tailEnd type="none" w="med" len="med"/>
          </a:ln>
        </p:spPr>
        <p:txBody>
          <a:bodyPr anchor="t"/>
          <a:lstStyle/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直接连接符 58"/>
          <p:cNvSpPr/>
          <p:nvPr/>
        </p:nvSpPr>
        <p:spPr>
          <a:xfrm>
            <a:off x="683260" y="4606661"/>
            <a:ext cx="7777163" cy="1588"/>
          </a:xfrm>
          <a:prstGeom prst="line">
            <a:avLst/>
          </a:prstGeom>
          <a:ln w="9525" cap="flat" cmpd="sng">
            <a:solidFill>
              <a:srgbClr val="7F7F7F"/>
            </a:solidFill>
            <a:prstDash val="sysDash"/>
            <a:bevel/>
            <a:headEnd type="none" w="med" len="med"/>
            <a:tailEnd type="none" w="med" len="med"/>
          </a:ln>
        </p:spPr>
        <p:txBody>
          <a:bodyPr anchor="t"/>
          <a:lstStyle/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直接连接符 59"/>
          <p:cNvSpPr/>
          <p:nvPr/>
        </p:nvSpPr>
        <p:spPr>
          <a:xfrm>
            <a:off x="683260" y="3624951"/>
            <a:ext cx="7777163" cy="1588"/>
          </a:xfrm>
          <a:prstGeom prst="line">
            <a:avLst/>
          </a:prstGeom>
          <a:ln w="9525" cap="flat" cmpd="sng">
            <a:solidFill>
              <a:srgbClr val="7F7F7F"/>
            </a:solidFill>
            <a:prstDash val="sysDash"/>
            <a:bevel/>
            <a:headEnd type="none" w="med" len="med"/>
            <a:tailEnd type="none" w="med" len="med"/>
          </a:ln>
        </p:spPr>
        <p:txBody>
          <a:bodyPr anchor="t"/>
          <a:lstStyle/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6"/>
          <p:cNvGrpSpPr/>
          <p:nvPr/>
        </p:nvGrpSpPr>
        <p:grpSpPr>
          <a:xfrm>
            <a:off x="958850" y="2517511"/>
            <a:ext cx="1106488" cy="731838"/>
            <a:chOff x="0" y="0"/>
            <a:chExt cx="762000" cy="503238"/>
          </a:xfrm>
        </p:grpSpPr>
        <p:sp>
          <p:nvSpPr>
            <p:cNvPr id="37" name="Freeform 5"/>
            <p:cNvSpPr>
              <a:spLocks noEditPoints="1"/>
            </p:cNvSpPr>
            <p:nvPr/>
          </p:nvSpPr>
          <p:spPr>
            <a:xfrm>
              <a:off x="277812" y="122238"/>
              <a:ext cx="484188" cy="368300"/>
            </a:xfrm>
            <a:custGeom>
              <a:avLst/>
              <a:gdLst/>
              <a:ahLst/>
              <a:cxnLst>
                <a:cxn ang="0">
                  <a:pos x="68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2"/>
                </a:cxn>
                <a:cxn ang="0">
                  <a:pos x="4" y="45"/>
                </a:cxn>
                <a:cxn ang="0">
                  <a:pos x="24" y="45"/>
                </a:cxn>
                <a:cxn ang="0">
                  <a:pos x="24" y="52"/>
                </a:cxn>
                <a:cxn ang="0">
                  <a:pos x="17" y="52"/>
                </a:cxn>
                <a:cxn ang="0">
                  <a:pos x="16" y="53"/>
                </a:cxn>
                <a:cxn ang="0">
                  <a:pos x="17" y="54"/>
                </a:cxn>
                <a:cxn ang="0">
                  <a:pos x="55" y="54"/>
                </a:cxn>
                <a:cxn ang="0">
                  <a:pos x="56" y="53"/>
                </a:cxn>
                <a:cxn ang="0">
                  <a:pos x="55" y="52"/>
                </a:cxn>
                <a:cxn ang="0">
                  <a:pos x="48" y="52"/>
                </a:cxn>
                <a:cxn ang="0">
                  <a:pos x="48" y="45"/>
                </a:cxn>
                <a:cxn ang="0">
                  <a:pos x="68" y="45"/>
                </a:cxn>
                <a:cxn ang="0">
                  <a:pos x="71" y="42"/>
                </a:cxn>
                <a:cxn ang="0">
                  <a:pos x="71" y="4"/>
                </a:cxn>
                <a:cxn ang="0">
                  <a:pos x="68" y="0"/>
                </a:cxn>
                <a:cxn ang="0">
                  <a:pos x="59" y="42"/>
                </a:cxn>
                <a:cxn ang="0">
                  <a:pos x="58" y="41"/>
                </a:cxn>
                <a:cxn ang="0">
                  <a:pos x="59" y="40"/>
                </a:cxn>
                <a:cxn ang="0">
                  <a:pos x="60" y="41"/>
                </a:cxn>
                <a:cxn ang="0">
                  <a:pos x="59" y="42"/>
                </a:cxn>
                <a:cxn ang="0">
                  <a:pos x="68" y="37"/>
                </a:cxn>
                <a:cxn ang="0">
                  <a:pos x="4" y="37"/>
                </a:cxn>
                <a:cxn ang="0">
                  <a:pos x="4" y="4"/>
                </a:cxn>
                <a:cxn ang="0">
                  <a:pos x="68" y="4"/>
                </a:cxn>
                <a:cxn ang="0">
                  <a:pos x="68" y="37"/>
                </a:cxn>
              </a:cxnLst>
              <a:rect l="0" t="0" r="0" b="0"/>
              <a:pathLst>
                <a:path w="71" h="54">
                  <a:moveTo>
                    <a:pt x="6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2" y="45"/>
                    <a:pt x="4" y="45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6" y="52"/>
                    <a:pt x="16" y="53"/>
                    <a:pt x="16" y="53"/>
                  </a:cubicBezTo>
                  <a:cubicBezTo>
                    <a:pt x="16" y="54"/>
                    <a:pt x="16" y="54"/>
                    <a:pt x="17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4"/>
                    <a:pt x="56" y="54"/>
                    <a:pt x="56" y="53"/>
                  </a:cubicBezTo>
                  <a:cubicBezTo>
                    <a:pt x="56" y="53"/>
                    <a:pt x="56" y="52"/>
                    <a:pt x="55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70" y="45"/>
                    <a:pt x="71" y="44"/>
                    <a:pt x="71" y="42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2"/>
                    <a:pt x="70" y="0"/>
                    <a:pt x="68" y="0"/>
                  </a:cubicBezTo>
                  <a:close/>
                  <a:moveTo>
                    <a:pt x="59" y="42"/>
                  </a:moveTo>
                  <a:cubicBezTo>
                    <a:pt x="58" y="42"/>
                    <a:pt x="58" y="41"/>
                    <a:pt x="58" y="41"/>
                  </a:cubicBezTo>
                  <a:cubicBezTo>
                    <a:pt x="58" y="41"/>
                    <a:pt x="58" y="40"/>
                    <a:pt x="59" y="40"/>
                  </a:cubicBezTo>
                  <a:cubicBezTo>
                    <a:pt x="59" y="40"/>
                    <a:pt x="60" y="41"/>
                    <a:pt x="60" y="41"/>
                  </a:cubicBezTo>
                  <a:cubicBezTo>
                    <a:pt x="60" y="41"/>
                    <a:pt x="59" y="42"/>
                    <a:pt x="59" y="42"/>
                  </a:cubicBezTo>
                  <a:close/>
                  <a:moveTo>
                    <a:pt x="68" y="37"/>
                  </a:moveTo>
                  <a:cubicBezTo>
                    <a:pt x="4" y="37"/>
                    <a:pt x="4" y="37"/>
                    <a:pt x="4" y="3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8" y="4"/>
                    <a:pt x="68" y="4"/>
                    <a:pt x="68" y="4"/>
                  </a:cubicBezTo>
                  <a:lnTo>
                    <a:pt x="68" y="37"/>
                  </a:lnTo>
                  <a:close/>
                </a:path>
              </a:pathLst>
            </a:custGeom>
            <a:solidFill>
              <a:srgbClr val="2CA5DF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6"/>
            <p:cNvSpPr>
              <a:spLocks noEditPoints="1"/>
            </p:cNvSpPr>
            <p:nvPr/>
          </p:nvSpPr>
          <p:spPr>
            <a:xfrm>
              <a:off x="0" y="360363"/>
              <a:ext cx="238125" cy="142875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7" y="21"/>
                </a:cxn>
                <a:cxn ang="0">
                  <a:pos x="29" y="21"/>
                </a:cxn>
                <a:cxn ang="0">
                  <a:pos x="35" y="15"/>
                </a:cxn>
                <a:cxn ang="0">
                  <a:pos x="35" y="0"/>
                </a:cxn>
                <a:cxn ang="0">
                  <a:pos x="0" y="0"/>
                </a:cxn>
                <a:cxn ang="0">
                  <a:pos x="0" y="15"/>
                </a:cxn>
                <a:cxn ang="0">
                  <a:pos x="18" y="10"/>
                </a:cxn>
                <a:cxn ang="0">
                  <a:pos x="21" y="13"/>
                </a:cxn>
                <a:cxn ang="0">
                  <a:pos x="18" y="15"/>
                </a:cxn>
                <a:cxn ang="0">
                  <a:pos x="15" y="13"/>
                </a:cxn>
                <a:cxn ang="0">
                  <a:pos x="18" y="10"/>
                </a:cxn>
              </a:cxnLst>
              <a:rect l="0" t="0" r="0" b="0"/>
              <a:pathLst>
                <a:path w="35" h="21">
                  <a:moveTo>
                    <a:pt x="0" y="15"/>
                  </a:moveTo>
                  <a:cubicBezTo>
                    <a:pt x="0" y="18"/>
                    <a:pt x="3" y="21"/>
                    <a:pt x="7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2" y="21"/>
                    <a:pt x="35" y="18"/>
                    <a:pt x="35" y="15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5"/>
                  </a:lnTo>
                  <a:close/>
                  <a:moveTo>
                    <a:pt x="18" y="10"/>
                  </a:moveTo>
                  <a:cubicBezTo>
                    <a:pt x="19" y="10"/>
                    <a:pt x="21" y="11"/>
                    <a:pt x="21" y="13"/>
                  </a:cubicBezTo>
                  <a:cubicBezTo>
                    <a:pt x="21" y="14"/>
                    <a:pt x="19" y="15"/>
                    <a:pt x="18" y="15"/>
                  </a:cubicBezTo>
                  <a:cubicBezTo>
                    <a:pt x="16" y="15"/>
                    <a:pt x="15" y="14"/>
                    <a:pt x="15" y="13"/>
                  </a:cubicBezTo>
                  <a:cubicBezTo>
                    <a:pt x="15" y="11"/>
                    <a:pt x="16" y="10"/>
                    <a:pt x="18" y="10"/>
                  </a:cubicBezTo>
                  <a:close/>
                </a:path>
              </a:pathLst>
            </a:custGeom>
            <a:solidFill>
              <a:srgbClr val="2CA5DF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7"/>
            <p:cNvSpPr>
              <a:spLocks noEditPoints="1"/>
            </p:cNvSpPr>
            <p:nvPr/>
          </p:nvSpPr>
          <p:spPr>
            <a:xfrm>
              <a:off x="0" y="0"/>
              <a:ext cx="238125" cy="354013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7" y="0"/>
                </a:cxn>
                <a:cxn ang="0">
                  <a:pos x="0" y="6"/>
                </a:cxn>
                <a:cxn ang="0">
                  <a:pos x="0" y="52"/>
                </a:cxn>
                <a:cxn ang="0">
                  <a:pos x="35" y="52"/>
                </a:cxn>
                <a:cxn ang="0">
                  <a:pos x="35" y="6"/>
                </a:cxn>
                <a:cxn ang="0">
                  <a:pos x="29" y="0"/>
                </a:cxn>
                <a:cxn ang="0">
                  <a:pos x="30" y="22"/>
                </a:cxn>
                <a:cxn ang="0">
                  <a:pos x="5" y="22"/>
                </a:cxn>
                <a:cxn ang="0">
                  <a:pos x="5" y="16"/>
                </a:cxn>
                <a:cxn ang="0">
                  <a:pos x="30" y="16"/>
                </a:cxn>
                <a:cxn ang="0">
                  <a:pos x="30" y="22"/>
                </a:cxn>
                <a:cxn ang="0">
                  <a:pos x="30" y="11"/>
                </a:cxn>
                <a:cxn ang="0">
                  <a:pos x="5" y="11"/>
                </a:cxn>
                <a:cxn ang="0">
                  <a:pos x="5" y="5"/>
                </a:cxn>
                <a:cxn ang="0">
                  <a:pos x="30" y="5"/>
                </a:cxn>
                <a:cxn ang="0">
                  <a:pos x="30" y="11"/>
                </a:cxn>
              </a:cxnLst>
              <a:rect l="0" t="0" r="0" b="0"/>
              <a:pathLst>
                <a:path w="35" h="52">
                  <a:moveTo>
                    <a:pt x="2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2" y="0"/>
                    <a:pt x="29" y="0"/>
                  </a:cubicBezTo>
                  <a:close/>
                  <a:moveTo>
                    <a:pt x="30" y="22"/>
                  </a:moveTo>
                  <a:cubicBezTo>
                    <a:pt x="5" y="22"/>
                    <a:pt x="5" y="22"/>
                    <a:pt x="5" y="2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30" y="16"/>
                    <a:pt x="30" y="16"/>
                    <a:pt x="30" y="16"/>
                  </a:cubicBezTo>
                  <a:lnTo>
                    <a:pt x="30" y="22"/>
                  </a:lnTo>
                  <a:close/>
                  <a:moveTo>
                    <a:pt x="30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30" y="5"/>
                    <a:pt x="30" y="5"/>
                    <a:pt x="30" y="5"/>
                  </a:cubicBezTo>
                  <a:lnTo>
                    <a:pt x="30" y="11"/>
                  </a:lnTo>
                  <a:close/>
                </a:path>
              </a:pathLst>
            </a:custGeom>
            <a:solidFill>
              <a:srgbClr val="2CA5DF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Freeform 141"/>
          <p:cNvSpPr>
            <a:spLocks noEditPoints="1"/>
          </p:cNvSpPr>
          <p:nvPr/>
        </p:nvSpPr>
        <p:spPr bwMode="auto">
          <a:xfrm>
            <a:off x="1191613" y="3838597"/>
            <a:ext cx="547164" cy="511863"/>
          </a:xfrm>
          <a:custGeom>
            <a:avLst/>
            <a:gdLst>
              <a:gd name="T0" fmla="*/ 147 w 174"/>
              <a:gd name="T1" fmla="*/ 0 h 162"/>
              <a:gd name="T2" fmla="*/ 166 w 174"/>
              <a:gd name="T3" fmla="*/ 0 h 162"/>
              <a:gd name="T4" fmla="*/ 174 w 174"/>
              <a:gd name="T5" fmla="*/ 9 h 162"/>
              <a:gd name="T6" fmla="*/ 174 w 174"/>
              <a:gd name="T7" fmla="*/ 161 h 162"/>
              <a:gd name="T8" fmla="*/ 139 w 174"/>
              <a:gd name="T9" fmla="*/ 161 h 162"/>
              <a:gd name="T10" fmla="*/ 139 w 174"/>
              <a:gd name="T11" fmla="*/ 9 h 162"/>
              <a:gd name="T12" fmla="*/ 147 w 174"/>
              <a:gd name="T13" fmla="*/ 0 h 162"/>
              <a:gd name="T14" fmla="*/ 100 w 174"/>
              <a:gd name="T15" fmla="*/ 67 h 162"/>
              <a:gd name="T16" fmla="*/ 120 w 174"/>
              <a:gd name="T17" fmla="*/ 67 h 162"/>
              <a:gd name="T18" fmla="*/ 128 w 174"/>
              <a:gd name="T19" fmla="*/ 75 h 162"/>
              <a:gd name="T20" fmla="*/ 128 w 174"/>
              <a:gd name="T21" fmla="*/ 162 h 162"/>
              <a:gd name="T22" fmla="*/ 93 w 174"/>
              <a:gd name="T23" fmla="*/ 162 h 162"/>
              <a:gd name="T24" fmla="*/ 93 w 174"/>
              <a:gd name="T25" fmla="*/ 75 h 162"/>
              <a:gd name="T26" fmla="*/ 100 w 174"/>
              <a:gd name="T27" fmla="*/ 67 h 162"/>
              <a:gd name="T28" fmla="*/ 55 w 174"/>
              <a:gd name="T29" fmla="*/ 97 h 162"/>
              <a:gd name="T30" fmla="*/ 74 w 174"/>
              <a:gd name="T31" fmla="*/ 97 h 162"/>
              <a:gd name="T32" fmla="*/ 82 w 174"/>
              <a:gd name="T33" fmla="*/ 105 h 162"/>
              <a:gd name="T34" fmla="*/ 82 w 174"/>
              <a:gd name="T35" fmla="*/ 162 h 162"/>
              <a:gd name="T36" fmla="*/ 47 w 174"/>
              <a:gd name="T37" fmla="*/ 162 h 162"/>
              <a:gd name="T38" fmla="*/ 47 w 174"/>
              <a:gd name="T39" fmla="*/ 105 h 162"/>
              <a:gd name="T40" fmla="*/ 55 w 174"/>
              <a:gd name="T41" fmla="*/ 97 h 162"/>
              <a:gd name="T42" fmla="*/ 8 w 174"/>
              <a:gd name="T43" fmla="*/ 118 h 162"/>
              <a:gd name="T44" fmla="*/ 28 w 174"/>
              <a:gd name="T45" fmla="*/ 118 h 162"/>
              <a:gd name="T46" fmla="*/ 36 w 174"/>
              <a:gd name="T47" fmla="*/ 126 h 162"/>
              <a:gd name="T48" fmla="*/ 36 w 174"/>
              <a:gd name="T49" fmla="*/ 162 h 162"/>
              <a:gd name="T50" fmla="*/ 0 w 174"/>
              <a:gd name="T51" fmla="*/ 162 h 162"/>
              <a:gd name="T52" fmla="*/ 0 w 174"/>
              <a:gd name="T53" fmla="*/ 126 h 162"/>
              <a:gd name="T54" fmla="*/ 8 w 174"/>
              <a:gd name="T55" fmla="*/ 11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74" h="162">
                <a:moveTo>
                  <a:pt x="147" y="0"/>
                </a:moveTo>
                <a:cubicBezTo>
                  <a:pt x="166" y="0"/>
                  <a:pt x="166" y="0"/>
                  <a:pt x="166" y="0"/>
                </a:cubicBezTo>
                <a:cubicBezTo>
                  <a:pt x="170" y="0"/>
                  <a:pt x="174" y="4"/>
                  <a:pt x="174" y="9"/>
                </a:cubicBezTo>
                <a:cubicBezTo>
                  <a:pt x="174" y="161"/>
                  <a:pt x="174" y="161"/>
                  <a:pt x="174" y="161"/>
                </a:cubicBezTo>
                <a:cubicBezTo>
                  <a:pt x="139" y="161"/>
                  <a:pt x="139" y="161"/>
                  <a:pt x="139" y="161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4"/>
                  <a:pt x="142" y="0"/>
                  <a:pt x="147" y="0"/>
                </a:cubicBezTo>
                <a:close/>
                <a:moveTo>
                  <a:pt x="100" y="67"/>
                </a:moveTo>
                <a:cubicBezTo>
                  <a:pt x="120" y="67"/>
                  <a:pt x="120" y="67"/>
                  <a:pt x="120" y="67"/>
                </a:cubicBezTo>
                <a:cubicBezTo>
                  <a:pt x="124" y="67"/>
                  <a:pt x="128" y="71"/>
                  <a:pt x="128" y="75"/>
                </a:cubicBezTo>
                <a:cubicBezTo>
                  <a:pt x="128" y="162"/>
                  <a:pt x="128" y="162"/>
                  <a:pt x="128" y="162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93" y="75"/>
                  <a:pt x="93" y="75"/>
                  <a:pt x="93" y="75"/>
                </a:cubicBezTo>
                <a:cubicBezTo>
                  <a:pt x="93" y="71"/>
                  <a:pt x="96" y="67"/>
                  <a:pt x="100" y="67"/>
                </a:cubicBezTo>
                <a:close/>
                <a:moveTo>
                  <a:pt x="55" y="97"/>
                </a:moveTo>
                <a:cubicBezTo>
                  <a:pt x="74" y="97"/>
                  <a:pt x="74" y="97"/>
                  <a:pt x="74" y="97"/>
                </a:cubicBezTo>
                <a:cubicBezTo>
                  <a:pt x="78" y="97"/>
                  <a:pt x="82" y="100"/>
                  <a:pt x="82" y="105"/>
                </a:cubicBezTo>
                <a:cubicBezTo>
                  <a:pt x="82" y="162"/>
                  <a:pt x="82" y="162"/>
                  <a:pt x="82" y="162"/>
                </a:cubicBezTo>
                <a:cubicBezTo>
                  <a:pt x="47" y="162"/>
                  <a:pt x="47" y="162"/>
                  <a:pt x="47" y="162"/>
                </a:cubicBezTo>
                <a:cubicBezTo>
                  <a:pt x="47" y="105"/>
                  <a:pt x="47" y="105"/>
                  <a:pt x="47" y="105"/>
                </a:cubicBezTo>
                <a:cubicBezTo>
                  <a:pt x="47" y="100"/>
                  <a:pt x="50" y="97"/>
                  <a:pt x="55" y="97"/>
                </a:cubicBezTo>
                <a:close/>
                <a:moveTo>
                  <a:pt x="8" y="118"/>
                </a:moveTo>
                <a:cubicBezTo>
                  <a:pt x="28" y="118"/>
                  <a:pt x="28" y="118"/>
                  <a:pt x="28" y="118"/>
                </a:cubicBezTo>
                <a:cubicBezTo>
                  <a:pt x="32" y="118"/>
                  <a:pt x="36" y="122"/>
                  <a:pt x="36" y="126"/>
                </a:cubicBezTo>
                <a:cubicBezTo>
                  <a:pt x="36" y="162"/>
                  <a:pt x="36" y="162"/>
                  <a:pt x="36" y="162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2"/>
                  <a:pt x="4" y="118"/>
                  <a:pt x="8" y="118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Freeform 142"/>
          <p:cNvSpPr/>
          <p:nvPr/>
        </p:nvSpPr>
        <p:spPr bwMode="auto">
          <a:xfrm>
            <a:off x="1121011" y="3898608"/>
            <a:ext cx="649536" cy="513627"/>
          </a:xfrm>
          <a:custGeom>
            <a:avLst/>
            <a:gdLst>
              <a:gd name="T0" fmla="*/ 202 w 206"/>
              <a:gd name="T1" fmla="*/ 153 h 163"/>
              <a:gd name="T2" fmla="*/ 10 w 206"/>
              <a:gd name="T3" fmla="*/ 153 h 163"/>
              <a:gd name="T4" fmla="*/ 10 w 206"/>
              <a:gd name="T5" fmla="*/ 4 h 163"/>
              <a:gd name="T6" fmla="*/ 5 w 206"/>
              <a:gd name="T7" fmla="*/ 0 h 163"/>
              <a:gd name="T8" fmla="*/ 5 w 206"/>
              <a:gd name="T9" fmla="*/ 0 h 163"/>
              <a:gd name="T10" fmla="*/ 0 w 206"/>
              <a:gd name="T11" fmla="*/ 4 h 163"/>
              <a:gd name="T12" fmla="*/ 0 w 206"/>
              <a:gd name="T13" fmla="*/ 159 h 163"/>
              <a:gd name="T14" fmla="*/ 5 w 206"/>
              <a:gd name="T15" fmla="*/ 163 h 163"/>
              <a:gd name="T16" fmla="*/ 5 w 206"/>
              <a:gd name="T17" fmla="*/ 163 h 163"/>
              <a:gd name="T18" fmla="*/ 6 w 206"/>
              <a:gd name="T19" fmla="*/ 163 h 163"/>
              <a:gd name="T20" fmla="*/ 202 w 206"/>
              <a:gd name="T21" fmla="*/ 163 h 163"/>
              <a:gd name="T22" fmla="*/ 206 w 206"/>
              <a:gd name="T23" fmla="*/ 158 h 163"/>
              <a:gd name="T24" fmla="*/ 206 w 206"/>
              <a:gd name="T25" fmla="*/ 158 h 163"/>
              <a:gd name="T26" fmla="*/ 202 w 206"/>
              <a:gd name="T27" fmla="*/ 153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06" h="163">
                <a:moveTo>
                  <a:pt x="202" y="153"/>
                </a:moveTo>
                <a:cubicBezTo>
                  <a:pt x="10" y="153"/>
                  <a:pt x="10" y="153"/>
                  <a:pt x="10" y="153"/>
                </a:cubicBezTo>
                <a:cubicBezTo>
                  <a:pt x="10" y="4"/>
                  <a:pt x="10" y="4"/>
                  <a:pt x="10" y="4"/>
                </a:cubicBezTo>
                <a:cubicBezTo>
                  <a:pt x="10" y="2"/>
                  <a:pt x="8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61"/>
                  <a:pt x="2" y="163"/>
                  <a:pt x="5" y="163"/>
                </a:cubicBezTo>
                <a:cubicBezTo>
                  <a:pt x="5" y="163"/>
                  <a:pt x="5" y="163"/>
                  <a:pt x="5" y="163"/>
                </a:cubicBezTo>
                <a:cubicBezTo>
                  <a:pt x="6" y="163"/>
                  <a:pt x="6" y="163"/>
                  <a:pt x="6" y="163"/>
                </a:cubicBezTo>
                <a:cubicBezTo>
                  <a:pt x="202" y="163"/>
                  <a:pt x="202" y="163"/>
                  <a:pt x="202" y="163"/>
                </a:cubicBezTo>
                <a:cubicBezTo>
                  <a:pt x="204" y="163"/>
                  <a:pt x="206" y="161"/>
                  <a:pt x="206" y="158"/>
                </a:cubicBezTo>
                <a:cubicBezTo>
                  <a:pt x="206" y="158"/>
                  <a:pt x="206" y="158"/>
                  <a:pt x="206" y="158"/>
                </a:cubicBezTo>
                <a:cubicBezTo>
                  <a:pt x="206" y="155"/>
                  <a:pt x="204" y="153"/>
                  <a:pt x="202" y="15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Freeform 143"/>
          <p:cNvSpPr/>
          <p:nvPr/>
        </p:nvSpPr>
        <p:spPr bwMode="auto">
          <a:xfrm>
            <a:off x="1357527" y="3838597"/>
            <a:ext cx="176504" cy="176504"/>
          </a:xfrm>
          <a:custGeom>
            <a:avLst/>
            <a:gdLst>
              <a:gd name="T0" fmla="*/ 51 w 56"/>
              <a:gd name="T1" fmla="*/ 0 h 56"/>
              <a:gd name="T2" fmla="*/ 19 w 56"/>
              <a:gd name="T3" fmla="*/ 0 h 56"/>
              <a:gd name="T4" fmla="*/ 16 w 56"/>
              <a:gd name="T5" fmla="*/ 3 h 56"/>
              <a:gd name="T6" fmla="*/ 16 w 56"/>
              <a:gd name="T7" fmla="*/ 6 h 56"/>
              <a:gd name="T8" fmla="*/ 23 w 56"/>
              <a:gd name="T9" fmla="*/ 13 h 56"/>
              <a:gd name="T10" fmla="*/ 30 w 56"/>
              <a:gd name="T11" fmla="*/ 19 h 56"/>
              <a:gd name="T12" fmla="*/ 2 w 56"/>
              <a:gd name="T13" fmla="*/ 46 h 56"/>
              <a:gd name="T14" fmla="*/ 2 w 56"/>
              <a:gd name="T15" fmla="*/ 54 h 56"/>
              <a:gd name="T16" fmla="*/ 3 w 56"/>
              <a:gd name="T17" fmla="*/ 54 h 56"/>
              <a:gd name="T18" fmla="*/ 10 w 56"/>
              <a:gd name="T19" fmla="*/ 54 h 56"/>
              <a:gd name="T20" fmla="*/ 37 w 56"/>
              <a:gd name="T21" fmla="*/ 27 h 56"/>
              <a:gd name="T22" fmla="*/ 42 w 56"/>
              <a:gd name="T23" fmla="*/ 32 h 56"/>
              <a:gd name="T24" fmla="*/ 50 w 56"/>
              <a:gd name="T25" fmla="*/ 40 h 56"/>
              <a:gd name="T26" fmla="*/ 53 w 56"/>
              <a:gd name="T27" fmla="*/ 40 h 56"/>
              <a:gd name="T28" fmla="*/ 55 w 56"/>
              <a:gd name="T29" fmla="*/ 37 h 56"/>
              <a:gd name="T30" fmla="*/ 56 w 56"/>
              <a:gd name="T31" fmla="*/ 5 h 56"/>
              <a:gd name="T32" fmla="*/ 51 w 56"/>
              <a:gd name="T33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6" h="56">
                <a:moveTo>
                  <a:pt x="51" y="0"/>
                </a:moveTo>
                <a:cubicBezTo>
                  <a:pt x="19" y="0"/>
                  <a:pt x="19" y="0"/>
                  <a:pt x="19" y="0"/>
                </a:cubicBezTo>
                <a:cubicBezTo>
                  <a:pt x="18" y="0"/>
                  <a:pt x="16" y="1"/>
                  <a:pt x="16" y="3"/>
                </a:cubicBezTo>
                <a:cubicBezTo>
                  <a:pt x="15" y="4"/>
                  <a:pt x="15" y="5"/>
                  <a:pt x="16" y="6"/>
                </a:cubicBezTo>
                <a:cubicBezTo>
                  <a:pt x="23" y="13"/>
                  <a:pt x="23" y="13"/>
                  <a:pt x="23" y="13"/>
                </a:cubicBezTo>
                <a:cubicBezTo>
                  <a:pt x="30" y="19"/>
                  <a:pt x="30" y="19"/>
                  <a:pt x="30" y="19"/>
                </a:cubicBezTo>
                <a:cubicBezTo>
                  <a:pt x="2" y="46"/>
                  <a:pt x="2" y="46"/>
                  <a:pt x="2" y="46"/>
                </a:cubicBezTo>
                <a:cubicBezTo>
                  <a:pt x="0" y="48"/>
                  <a:pt x="0" y="52"/>
                  <a:pt x="2" y="54"/>
                </a:cubicBezTo>
                <a:cubicBezTo>
                  <a:pt x="3" y="54"/>
                  <a:pt x="3" y="54"/>
                  <a:pt x="3" y="54"/>
                </a:cubicBezTo>
                <a:cubicBezTo>
                  <a:pt x="5" y="56"/>
                  <a:pt x="8" y="56"/>
                  <a:pt x="10" y="54"/>
                </a:cubicBezTo>
                <a:cubicBezTo>
                  <a:pt x="37" y="27"/>
                  <a:pt x="37" y="27"/>
                  <a:pt x="37" y="27"/>
                </a:cubicBezTo>
                <a:cubicBezTo>
                  <a:pt x="42" y="32"/>
                  <a:pt x="42" y="32"/>
                  <a:pt x="42" y="32"/>
                </a:cubicBezTo>
                <a:cubicBezTo>
                  <a:pt x="50" y="40"/>
                  <a:pt x="50" y="40"/>
                  <a:pt x="50" y="40"/>
                </a:cubicBezTo>
                <a:cubicBezTo>
                  <a:pt x="51" y="40"/>
                  <a:pt x="52" y="41"/>
                  <a:pt x="53" y="40"/>
                </a:cubicBezTo>
                <a:cubicBezTo>
                  <a:pt x="54" y="40"/>
                  <a:pt x="55" y="38"/>
                  <a:pt x="55" y="37"/>
                </a:cubicBezTo>
                <a:cubicBezTo>
                  <a:pt x="56" y="5"/>
                  <a:pt x="56" y="5"/>
                  <a:pt x="56" y="5"/>
                </a:cubicBezTo>
                <a:cubicBezTo>
                  <a:pt x="56" y="2"/>
                  <a:pt x="54" y="0"/>
                  <a:pt x="51" y="0"/>
                </a:cubicBezTo>
                <a:close/>
              </a:path>
            </a:pathLst>
          </a:cu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682"/>
          <p:cNvSpPr/>
          <p:nvPr/>
        </p:nvSpPr>
        <p:spPr>
          <a:xfrm>
            <a:off x="2239645" y="2788656"/>
            <a:ext cx="730250" cy="243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教务混乱</a:t>
            </a:r>
          </a:p>
        </p:txBody>
      </p:sp>
      <p:sp>
        <p:nvSpPr>
          <p:cNvPr id="44" name="TextBox 682"/>
          <p:cNvSpPr/>
          <p:nvPr/>
        </p:nvSpPr>
        <p:spPr>
          <a:xfrm>
            <a:off x="2239645" y="4033891"/>
            <a:ext cx="730250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缺乏数据支撑</a:t>
            </a:r>
          </a:p>
        </p:txBody>
      </p:sp>
      <p:sp>
        <p:nvSpPr>
          <p:cNvPr id="45" name="文本框 4"/>
          <p:cNvSpPr txBox="1"/>
          <p:nvPr/>
        </p:nvSpPr>
        <p:spPr>
          <a:xfrm>
            <a:off x="5374759" y="2543546"/>
            <a:ext cx="3157681" cy="734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排班费时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老师课程冲突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考勤效率低</a:t>
            </a:r>
          </a:p>
        </p:txBody>
      </p:sp>
      <p:sp>
        <p:nvSpPr>
          <p:cNvPr id="46" name="文本框 16"/>
          <p:cNvSpPr txBox="1"/>
          <p:nvPr/>
        </p:nvSpPr>
        <p:spPr>
          <a:xfrm>
            <a:off x="5374759" y="3780526"/>
            <a:ext cx="3157681" cy="734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校区现金流数据查看滞后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校区课消情况无法实时把握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实时查看员工业绩及工作数据</a:t>
            </a:r>
          </a:p>
        </p:txBody>
      </p:sp>
      <p:pic>
        <p:nvPicPr>
          <p:cNvPr id="47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123478"/>
            <a:ext cx="999877" cy="430972"/>
          </a:xfrm>
          <a:prstGeom prst="rect">
            <a:avLst/>
          </a:prstGeom>
          <a:noFill/>
        </p:spPr>
      </p:pic>
      <p:sp>
        <p:nvSpPr>
          <p:cNvPr id="48" name="Freeform 170"/>
          <p:cNvSpPr/>
          <p:nvPr/>
        </p:nvSpPr>
        <p:spPr bwMode="auto">
          <a:xfrm>
            <a:off x="1114272" y="1838598"/>
            <a:ext cx="330064" cy="157088"/>
          </a:xfrm>
          <a:custGeom>
            <a:avLst/>
            <a:gdLst>
              <a:gd name="T0" fmla="*/ 52 w 105"/>
              <a:gd name="T1" fmla="*/ 0 h 50"/>
              <a:gd name="T2" fmla="*/ 0 w 105"/>
              <a:gd name="T3" fmla="*/ 50 h 50"/>
              <a:gd name="T4" fmla="*/ 105 w 105"/>
              <a:gd name="T5" fmla="*/ 50 h 50"/>
              <a:gd name="T6" fmla="*/ 52 w 105"/>
              <a:gd name="T7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5" h="50">
                <a:moveTo>
                  <a:pt x="52" y="0"/>
                </a:moveTo>
                <a:cubicBezTo>
                  <a:pt x="20" y="0"/>
                  <a:pt x="0" y="8"/>
                  <a:pt x="0" y="50"/>
                </a:cubicBezTo>
                <a:cubicBezTo>
                  <a:pt x="105" y="50"/>
                  <a:pt x="105" y="50"/>
                  <a:pt x="105" y="50"/>
                </a:cubicBezTo>
                <a:cubicBezTo>
                  <a:pt x="105" y="8"/>
                  <a:pt x="85" y="0"/>
                  <a:pt x="52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Oval 171"/>
          <p:cNvSpPr>
            <a:spLocks noChangeArrowheads="1"/>
          </p:cNvSpPr>
          <p:nvPr/>
        </p:nvSpPr>
        <p:spPr bwMode="auto">
          <a:xfrm>
            <a:off x="1193698" y="1642679"/>
            <a:ext cx="160620" cy="160618"/>
          </a:xfrm>
          <a:prstGeom prst="ellipse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Freeform 172"/>
          <p:cNvSpPr>
            <a:spLocks noEditPoints="1"/>
          </p:cNvSpPr>
          <p:nvPr/>
        </p:nvSpPr>
        <p:spPr bwMode="auto">
          <a:xfrm>
            <a:off x="1234295" y="1261430"/>
            <a:ext cx="504802" cy="441261"/>
          </a:xfrm>
          <a:custGeom>
            <a:avLst/>
            <a:gdLst>
              <a:gd name="T0" fmla="*/ 138 w 160"/>
              <a:gd name="T1" fmla="*/ 0 h 140"/>
              <a:gd name="T2" fmla="*/ 22 w 160"/>
              <a:gd name="T3" fmla="*/ 0 h 140"/>
              <a:gd name="T4" fmla="*/ 0 w 160"/>
              <a:gd name="T5" fmla="*/ 20 h 140"/>
              <a:gd name="T6" fmla="*/ 0 w 160"/>
              <a:gd name="T7" fmla="*/ 80 h 140"/>
              <a:gd name="T8" fmla="*/ 22 w 160"/>
              <a:gd name="T9" fmla="*/ 101 h 140"/>
              <a:gd name="T10" fmla="*/ 80 w 160"/>
              <a:gd name="T11" fmla="*/ 101 h 140"/>
              <a:gd name="T12" fmla="*/ 55 w 160"/>
              <a:gd name="T13" fmla="*/ 140 h 140"/>
              <a:gd name="T14" fmla="*/ 108 w 160"/>
              <a:gd name="T15" fmla="*/ 101 h 140"/>
              <a:gd name="T16" fmla="*/ 138 w 160"/>
              <a:gd name="T17" fmla="*/ 101 h 140"/>
              <a:gd name="T18" fmla="*/ 160 w 160"/>
              <a:gd name="T19" fmla="*/ 80 h 140"/>
              <a:gd name="T20" fmla="*/ 160 w 160"/>
              <a:gd name="T21" fmla="*/ 20 h 140"/>
              <a:gd name="T22" fmla="*/ 138 w 160"/>
              <a:gd name="T23" fmla="*/ 0 h 140"/>
              <a:gd name="T24" fmla="*/ 135 w 160"/>
              <a:gd name="T25" fmla="*/ 66 h 140"/>
              <a:gd name="T26" fmla="*/ 25 w 160"/>
              <a:gd name="T27" fmla="*/ 66 h 140"/>
              <a:gd name="T28" fmla="*/ 25 w 160"/>
              <a:gd name="T29" fmla="*/ 57 h 140"/>
              <a:gd name="T30" fmla="*/ 135 w 160"/>
              <a:gd name="T31" fmla="*/ 57 h 140"/>
              <a:gd name="T32" fmla="*/ 135 w 160"/>
              <a:gd name="T33" fmla="*/ 66 h 140"/>
              <a:gd name="T34" fmla="*/ 135 w 160"/>
              <a:gd name="T35" fmla="*/ 44 h 140"/>
              <a:gd name="T36" fmla="*/ 25 w 160"/>
              <a:gd name="T37" fmla="*/ 44 h 140"/>
              <a:gd name="T38" fmla="*/ 25 w 160"/>
              <a:gd name="T39" fmla="*/ 36 h 140"/>
              <a:gd name="T40" fmla="*/ 135 w 160"/>
              <a:gd name="T41" fmla="*/ 36 h 140"/>
              <a:gd name="T42" fmla="*/ 135 w 160"/>
              <a:gd name="T43" fmla="*/ 4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0" h="140">
                <a:moveTo>
                  <a:pt x="138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9"/>
                  <a:pt x="0" y="2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91"/>
                  <a:pt x="10" y="101"/>
                  <a:pt x="22" y="101"/>
                </a:cubicBezTo>
                <a:cubicBezTo>
                  <a:pt x="80" y="101"/>
                  <a:pt x="80" y="101"/>
                  <a:pt x="80" y="101"/>
                </a:cubicBezTo>
                <a:cubicBezTo>
                  <a:pt x="55" y="140"/>
                  <a:pt x="55" y="140"/>
                  <a:pt x="55" y="140"/>
                </a:cubicBezTo>
                <a:cubicBezTo>
                  <a:pt x="108" y="101"/>
                  <a:pt x="108" y="101"/>
                  <a:pt x="108" y="101"/>
                </a:cubicBezTo>
                <a:cubicBezTo>
                  <a:pt x="138" y="101"/>
                  <a:pt x="138" y="101"/>
                  <a:pt x="138" y="101"/>
                </a:cubicBezTo>
                <a:cubicBezTo>
                  <a:pt x="150" y="101"/>
                  <a:pt x="160" y="91"/>
                  <a:pt x="160" y="80"/>
                </a:cubicBezTo>
                <a:cubicBezTo>
                  <a:pt x="160" y="20"/>
                  <a:pt x="160" y="20"/>
                  <a:pt x="160" y="20"/>
                </a:cubicBezTo>
                <a:cubicBezTo>
                  <a:pt x="160" y="9"/>
                  <a:pt x="150" y="0"/>
                  <a:pt x="138" y="0"/>
                </a:cubicBezTo>
                <a:close/>
                <a:moveTo>
                  <a:pt x="135" y="66"/>
                </a:moveTo>
                <a:cubicBezTo>
                  <a:pt x="25" y="66"/>
                  <a:pt x="25" y="66"/>
                  <a:pt x="25" y="66"/>
                </a:cubicBezTo>
                <a:cubicBezTo>
                  <a:pt x="25" y="57"/>
                  <a:pt x="25" y="57"/>
                  <a:pt x="25" y="57"/>
                </a:cubicBezTo>
                <a:cubicBezTo>
                  <a:pt x="135" y="57"/>
                  <a:pt x="135" y="57"/>
                  <a:pt x="135" y="57"/>
                </a:cubicBezTo>
                <a:lnTo>
                  <a:pt x="135" y="66"/>
                </a:lnTo>
                <a:close/>
                <a:moveTo>
                  <a:pt x="135" y="44"/>
                </a:moveTo>
                <a:cubicBezTo>
                  <a:pt x="25" y="44"/>
                  <a:pt x="25" y="44"/>
                  <a:pt x="25" y="44"/>
                </a:cubicBezTo>
                <a:cubicBezTo>
                  <a:pt x="25" y="36"/>
                  <a:pt x="25" y="36"/>
                  <a:pt x="25" y="36"/>
                </a:cubicBezTo>
                <a:cubicBezTo>
                  <a:pt x="135" y="36"/>
                  <a:pt x="135" y="36"/>
                  <a:pt x="135" y="36"/>
                </a:cubicBezTo>
                <a:lnTo>
                  <a:pt x="135" y="44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682"/>
          <p:cNvSpPr/>
          <p:nvPr/>
        </p:nvSpPr>
        <p:spPr>
          <a:xfrm>
            <a:off x="2239645" y="1535720"/>
            <a:ext cx="730250" cy="243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家校沟通</a:t>
            </a:r>
          </a:p>
        </p:txBody>
      </p:sp>
      <p:sp>
        <p:nvSpPr>
          <p:cNvPr id="54" name="文本框 21"/>
          <p:cNvSpPr txBox="1"/>
          <p:nvPr/>
        </p:nvSpPr>
        <p:spPr>
          <a:xfrm>
            <a:off x="5364088" y="1261626"/>
            <a:ext cx="3157681" cy="734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学生成绩无法系统记录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家长需及时掌握学生到离校信息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家长无法查看老师的上课评价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52520" cy="51435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275606"/>
            <a:ext cx="9252520" cy="2232248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9"/>
          <p:cNvSpPr txBox="1"/>
          <p:nvPr/>
        </p:nvSpPr>
        <p:spPr>
          <a:xfrm>
            <a:off x="2987824" y="1995686"/>
            <a:ext cx="5832648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BOSS</a:t>
            </a:r>
            <a:r>
              <a:rPr lang="zh-CN" altLang="en-US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校长解决方案</a:t>
            </a:r>
          </a:p>
        </p:txBody>
      </p:sp>
      <p:pic>
        <p:nvPicPr>
          <p:cNvPr id="5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4517042"/>
            <a:ext cx="999877" cy="43097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52520" cy="5143500"/>
          </a:xfrm>
          <a:prstGeom prst="rect">
            <a:avLst/>
          </a:prstGeom>
        </p:spPr>
      </p:pic>
      <p:sp>
        <p:nvSpPr>
          <p:cNvPr id="12" name="矩形 5"/>
          <p:cNvSpPr/>
          <p:nvPr/>
        </p:nvSpPr>
        <p:spPr>
          <a:xfrm>
            <a:off x="784" y="2211710"/>
            <a:ext cx="9251736" cy="2931790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9"/>
          <p:cNvSpPr txBox="1"/>
          <p:nvPr/>
        </p:nvSpPr>
        <p:spPr>
          <a:xfrm>
            <a:off x="2851151" y="2944120"/>
            <a:ext cx="3441700" cy="65595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产品功能</a:t>
            </a:r>
          </a:p>
        </p:txBody>
      </p:sp>
      <p:sp>
        <p:nvSpPr>
          <p:cNvPr id="13" name="Freeform 5"/>
          <p:cNvSpPr/>
          <p:nvPr/>
        </p:nvSpPr>
        <p:spPr bwMode="auto">
          <a:xfrm>
            <a:off x="3995936" y="1635646"/>
            <a:ext cx="1296144" cy="116862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KSO_Shape"/>
          <p:cNvSpPr>
            <a:spLocks noChangeAspect="1"/>
          </p:cNvSpPr>
          <p:nvPr/>
        </p:nvSpPr>
        <p:spPr bwMode="auto">
          <a:xfrm>
            <a:off x="4276368" y="1930393"/>
            <a:ext cx="725605" cy="617971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16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195486"/>
            <a:ext cx="999877" cy="43097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606008" y="206375"/>
            <a:ext cx="4254024" cy="277143"/>
          </a:xfrm>
        </p:spPr>
        <p:txBody>
          <a:bodyPr/>
          <a:lstStyle/>
          <a:p>
            <a:r>
              <a:rPr lang="en-US" altLang="zh-CN" b="1" dirty="0"/>
              <a:t>BOSS</a:t>
            </a:r>
            <a:r>
              <a:rPr lang="zh-CN" altLang="en-US" b="1" dirty="0"/>
              <a:t>校长主要功能介绍</a:t>
            </a:r>
          </a:p>
        </p:txBody>
      </p:sp>
      <p:grpSp>
        <p:nvGrpSpPr>
          <p:cNvPr id="2" name="组合 7"/>
          <p:cNvGrpSpPr/>
          <p:nvPr/>
        </p:nvGrpSpPr>
        <p:grpSpPr>
          <a:xfrm>
            <a:off x="833480" y="987574"/>
            <a:ext cx="7554944" cy="3796902"/>
            <a:chOff x="755576" y="843305"/>
            <a:chExt cx="8208912" cy="4125568"/>
          </a:xfrm>
        </p:grpSpPr>
        <p:pic>
          <p:nvPicPr>
            <p:cNvPr id="3077" name="Picture 5" descr="C:\Users\Administrator\Desktop\未标题-3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843305"/>
              <a:ext cx="7488832" cy="4125568"/>
            </a:xfrm>
            <a:prstGeom prst="rect">
              <a:avLst/>
            </a:prstGeom>
            <a:noFill/>
          </p:spPr>
        </p:pic>
        <p:pic>
          <p:nvPicPr>
            <p:cNvPr id="3078" name="Picture 6" descr="E:\Sandy\公司\公司素材\BOSS校长logo集\BOSS 定稿-0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565179" y="3723878"/>
              <a:ext cx="3399309" cy="986163"/>
            </a:xfrm>
            <a:prstGeom prst="rect">
              <a:avLst/>
            </a:prstGeom>
            <a:noFill/>
          </p:spPr>
        </p:pic>
      </p:grpSp>
      <p:sp>
        <p:nvSpPr>
          <p:cNvPr id="6" name="KSO_Shape"/>
          <p:cNvSpPr/>
          <p:nvPr/>
        </p:nvSpPr>
        <p:spPr bwMode="auto">
          <a:xfrm>
            <a:off x="256394" y="192552"/>
            <a:ext cx="293904" cy="290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rgbClr val="FA9234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7" name="Picture 2" descr="E:\Sandy\公司\公司素材\学邦LOGO正稿文件\6a4197ca9519d909981e230cc7727aa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4368" y="123478"/>
            <a:ext cx="999877" cy="430972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475656" y="843558"/>
            <a:ext cx="26642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第一PPT：WWW.1PPT.COM​">
  <a:themeElements>
    <a:clrScheme name="自定义 2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0E647C"/>
      </a:accent1>
      <a:accent2>
        <a:srgbClr val="2DB2A4"/>
      </a:accent2>
      <a:accent3>
        <a:srgbClr val="74AF47"/>
      </a:accent3>
      <a:accent4>
        <a:srgbClr val="755DA1"/>
      </a:accent4>
      <a:accent5>
        <a:srgbClr val="4BACC6"/>
      </a:accent5>
      <a:accent6>
        <a:srgbClr val="F87A08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3831</Words>
  <Application>Microsoft Office PowerPoint</Application>
  <PresentationFormat>全屏显示(16:9)</PresentationFormat>
  <Paragraphs>621</Paragraphs>
  <Slides>44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60" baseType="lpstr">
      <vt:lpstr>.萍方-简</vt:lpstr>
      <vt:lpstr>Arial Unicode MS</vt:lpstr>
      <vt:lpstr>Helvetica Light</vt:lpstr>
      <vt:lpstr>Helvetica Neue</vt:lpstr>
      <vt:lpstr>Kozuka Gothic Pr6N M</vt:lpstr>
      <vt:lpstr>PingFang SC Regular</vt:lpstr>
      <vt:lpstr>Swis721 Th BT</vt:lpstr>
      <vt:lpstr>方正兰亭黑_GBK</vt:lpstr>
      <vt:lpstr>方正中等线简体</vt:lpstr>
      <vt:lpstr>迷你简卡通</vt:lpstr>
      <vt:lpstr>宋体</vt:lpstr>
      <vt:lpstr>微软雅黑</vt:lpstr>
      <vt:lpstr>Arial</vt:lpstr>
      <vt:lpstr>Calibri</vt:lpstr>
      <vt:lpstr>LilyUPC</vt:lpstr>
      <vt:lpstr>第一PPT：WWW.1PPT.COM​</vt:lpstr>
      <vt:lpstr>PowerPoint 演示文稿</vt:lpstr>
      <vt:lpstr>PowerPoint 演示文稿</vt:lpstr>
      <vt:lpstr>PowerPoint 演示文稿</vt:lpstr>
      <vt:lpstr>教培机构需求痛点分析</vt:lpstr>
      <vt:lpstr>教培机构痛点分析</vt:lpstr>
      <vt:lpstr>教培机构痛点分析</vt:lpstr>
      <vt:lpstr>PowerPoint 演示文稿</vt:lpstr>
      <vt:lpstr>PowerPoint 演示文稿</vt:lpstr>
      <vt:lpstr>BOSS校长主要功能介绍</vt:lpstr>
      <vt:lpstr>PowerPoint 演示文稿</vt:lpstr>
      <vt:lpstr>产品形式</vt:lpstr>
      <vt:lpstr>PowerPoint 演示文稿</vt:lpstr>
      <vt:lpstr>PowerPoint 演示文稿</vt:lpstr>
      <vt:lpstr>全系统功能总览</vt:lpstr>
      <vt:lpstr>5大产品，让学校运营管理更高效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多维度报表，随时随地监控学校运营情况</vt:lpstr>
      <vt:lpstr>PowerPoint 演示文稿</vt:lpstr>
      <vt:lpstr>PowerPoint 演示文稿</vt:lpstr>
      <vt:lpstr>PowerPoint 演示文稿</vt:lpstr>
      <vt:lpstr>用户见证</vt:lpstr>
      <vt:lpstr>合作伙伴（部分）</vt:lpstr>
      <vt:lpstr>PowerPoint 演示文稿</vt:lpstr>
      <vt:lpstr>使用“BOSS校长”效果分享</vt:lpstr>
      <vt:lpstr>使用“BOSS校长”效果分享</vt:lpstr>
      <vt:lpstr>PowerPoint 演示文稿</vt:lpstr>
      <vt:lpstr>公司介绍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第一PPT模板网-WWW.1PPT.COM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第一PPT模板网-WWW.1PPT.COM</dc:creator>
  <dc:description>第一PPT模板网-WWW.1PPT.COM</dc:description>
  <cp:lastModifiedBy>zhongwang</cp:lastModifiedBy>
  <cp:revision>662</cp:revision>
  <dcterms:created xsi:type="dcterms:W3CDTF">2015-04-24T01:01:00Z</dcterms:created>
  <dcterms:modified xsi:type="dcterms:W3CDTF">2017-08-02T06:29:33Z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